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ROSPlan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Jean Massardi - 9 novembre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381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Exécution  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152475"/>
            <a:ext cx="8520600" cy="3530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en-GB">
                <a:solidFill>
                  <a:srgbClr val="666666"/>
                </a:solidFill>
              </a:rPr>
              <a:t>L’exécution d’un plan peut entraîner un certain nombres de problèmes : </a:t>
            </a: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en-GB">
                <a:solidFill>
                  <a:srgbClr val="666666"/>
                </a:solidFill>
              </a:rPr>
              <a:t>Incertitude entre la description d’une action au niveau plan et la description d’une action au niveau contrôleurs (exemple : Déplacer(coor) ).</a:t>
            </a: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en-GB">
                <a:solidFill>
                  <a:srgbClr val="666666"/>
                </a:solidFill>
              </a:rPr>
              <a:t>Que faire si le plan n’est plus valable (et comment le détecter) </a:t>
            </a:r>
          </a:p>
          <a:p>
            <a:pPr indent="-342900" lvl="0" marL="457200" rtl="0" algn="just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-GB">
                <a:solidFill>
                  <a:srgbClr val="666666"/>
                </a:solidFill>
              </a:rPr>
              <a:t>Que faire en cas d’incertitude de résultats sur certaines actions (i.e si un modèle n’est plus déterministe en application)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Problématique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just">
              <a:spcBef>
                <a:spcPts val="0"/>
              </a:spcBef>
              <a:buNone/>
            </a:pPr>
            <a:r>
              <a:rPr lang="en-GB"/>
              <a:t>Il n’y a pas de framework standard pour l’intégration des planners sur des robots. 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just">
              <a:spcBef>
                <a:spcPts val="0"/>
              </a:spcBef>
              <a:buNone/>
            </a:pPr>
            <a:r>
              <a:rPr lang="en-GB"/>
              <a:t>Chaque projet à sa propre intégration, ce qui rend les solutions développés peu réutilisable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ROS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ROS</a:t>
            </a:r>
            <a:r>
              <a:rPr lang="en-GB"/>
              <a:t> : </a:t>
            </a:r>
            <a:r>
              <a:rPr b="1" lang="en-GB"/>
              <a:t>R</a:t>
            </a:r>
            <a:r>
              <a:rPr lang="en-GB"/>
              <a:t>obot </a:t>
            </a:r>
            <a:r>
              <a:rPr b="1" lang="en-GB"/>
              <a:t>O</a:t>
            </a:r>
            <a:r>
              <a:rPr lang="en-GB"/>
              <a:t>perating </a:t>
            </a:r>
            <a:r>
              <a:rPr b="1" lang="en-GB"/>
              <a:t>S</a:t>
            </a:r>
            <a:r>
              <a:rPr lang="en-GB"/>
              <a:t>ystem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Collections d’outils, de frameworks et de drivers pour pouvoir </a:t>
            </a:r>
            <a:r>
              <a:rPr lang="en-GB"/>
              <a:t>développer</a:t>
            </a:r>
            <a:r>
              <a:rPr lang="en-GB"/>
              <a:t> et </a:t>
            </a:r>
            <a:r>
              <a:rPr lang="en-GB"/>
              <a:t>contrôler</a:t>
            </a:r>
            <a:r>
              <a:rPr lang="en-GB"/>
              <a:t> des robots.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00" y="2534750"/>
            <a:ext cx="2351699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9425" y="3346550"/>
            <a:ext cx="2000900" cy="115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025" y="2031620"/>
            <a:ext cx="1495098" cy="115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2575" y="2206349"/>
            <a:ext cx="2265825" cy="11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2575" y="2869150"/>
            <a:ext cx="2382725" cy="21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ROS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152475"/>
            <a:ext cx="8520600" cy="119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Se base sur un </a:t>
            </a:r>
            <a:r>
              <a:rPr lang="en-GB"/>
              <a:t>système</a:t>
            </a:r>
            <a:r>
              <a:rPr lang="en-GB"/>
              <a:t> de </a:t>
            </a:r>
            <a:r>
              <a:rPr b="1" lang="en-GB"/>
              <a:t>nodes</a:t>
            </a:r>
            <a:r>
              <a:rPr lang="en-GB"/>
              <a:t>. Les nodes sont un </a:t>
            </a:r>
            <a:r>
              <a:rPr b="1" lang="en-GB"/>
              <a:t>ensemble hiérarchiques</a:t>
            </a:r>
            <a:r>
              <a:rPr lang="en-GB"/>
              <a:t> de </a:t>
            </a:r>
            <a:r>
              <a:rPr b="1" lang="en-GB"/>
              <a:t>composants</a:t>
            </a:r>
            <a:r>
              <a:rPr lang="en-GB"/>
              <a:t> communiquant les uns avec les autres en </a:t>
            </a:r>
            <a:r>
              <a:rPr b="1" lang="en-GB"/>
              <a:t>temps réel</a:t>
            </a:r>
            <a:r>
              <a:rPr lang="en-GB"/>
              <a:t>. On trouve à la </a:t>
            </a:r>
            <a:r>
              <a:rPr b="1" lang="en-GB"/>
              <a:t>base</a:t>
            </a:r>
            <a:r>
              <a:rPr lang="en-GB"/>
              <a:t> les </a:t>
            </a:r>
            <a:r>
              <a:rPr b="1" lang="en-GB"/>
              <a:t>capteurs</a:t>
            </a:r>
            <a:r>
              <a:rPr lang="en-GB"/>
              <a:t> et en</a:t>
            </a:r>
            <a:r>
              <a:rPr b="1" lang="en-GB"/>
              <a:t> haut</a:t>
            </a:r>
            <a:r>
              <a:rPr lang="en-GB"/>
              <a:t> les</a:t>
            </a:r>
            <a:r>
              <a:rPr b="1" lang="en-GB"/>
              <a:t> interfaces homme-machine</a:t>
            </a:r>
            <a:r>
              <a:rPr lang="en-GB"/>
              <a:t>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2255450" y="4393975"/>
            <a:ext cx="666900" cy="572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C1</a:t>
            </a:r>
          </a:p>
        </p:txBody>
      </p:sp>
      <p:sp>
        <p:nvSpPr>
          <p:cNvPr id="200" name="Shape 200"/>
          <p:cNvSpPr/>
          <p:nvPr/>
        </p:nvSpPr>
        <p:spPr>
          <a:xfrm>
            <a:off x="3838125" y="4393975"/>
            <a:ext cx="666900" cy="572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C2</a:t>
            </a:r>
          </a:p>
        </p:txBody>
      </p:sp>
      <p:sp>
        <p:nvSpPr>
          <p:cNvPr id="201" name="Shape 201"/>
          <p:cNvSpPr/>
          <p:nvPr/>
        </p:nvSpPr>
        <p:spPr>
          <a:xfrm>
            <a:off x="5420800" y="4393975"/>
            <a:ext cx="666900" cy="572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C3</a:t>
            </a:r>
          </a:p>
        </p:txBody>
      </p:sp>
      <p:sp>
        <p:nvSpPr>
          <p:cNvPr id="202" name="Shape 202"/>
          <p:cNvSpPr/>
          <p:nvPr/>
        </p:nvSpPr>
        <p:spPr>
          <a:xfrm>
            <a:off x="3042725" y="3363625"/>
            <a:ext cx="6669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n1</a:t>
            </a:r>
          </a:p>
        </p:txBody>
      </p:sp>
      <p:sp>
        <p:nvSpPr>
          <p:cNvPr id="203" name="Shape 203"/>
          <p:cNvSpPr/>
          <p:nvPr/>
        </p:nvSpPr>
        <p:spPr>
          <a:xfrm>
            <a:off x="4646000" y="3363625"/>
            <a:ext cx="6669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n2</a:t>
            </a:r>
          </a:p>
        </p:txBody>
      </p:sp>
      <p:sp>
        <p:nvSpPr>
          <p:cNvPr id="204" name="Shape 204"/>
          <p:cNvSpPr/>
          <p:nvPr/>
        </p:nvSpPr>
        <p:spPr>
          <a:xfrm>
            <a:off x="3838125" y="2344975"/>
            <a:ext cx="807900" cy="7077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r_viz</a:t>
            </a:r>
          </a:p>
        </p:txBody>
      </p:sp>
      <p:cxnSp>
        <p:nvCxnSpPr>
          <p:cNvPr id="205" name="Shape 205"/>
          <p:cNvCxnSpPr>
            <a:stCxn id="199" idx="7"/>
            <a:endCxn id="202" idx="3"/>
          </p:cNvCxnSpPr>
          <p:nvPr/>
        </p:nvCxnSpPr>
        <p:spPr>
          <a:xfrm flipH="1" rot="10800000">
            <a:off x="2824685" y="3852345"/>
            <a:ext cx="315600" cy="62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6" name="Shape 206"/>
          <p:cNvCxnSpPr>
            <a:stCxn id="200" idx="1"/>
            <a:endCxn id="202" idx="5"/>
          </p:cNvCxnSpPr>
          <p:nvPr/>
        </p:nvCxnSpPr>
        <p:spPr>
          <a:xfrm rot="10800000">
            <a:off x="3612090" y="3852345"/>
            <a:ext cx="323700" cy="62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7" name="Shape 207"/>
          <p:cNvCxnSpPr>
            <a:stCxn id="201" idx="1"/>
            <a:endCxn id="203" idx="5"/>
          </p:cNvCxnSpPr>
          <p:nvPr/>
        </p:nvCxnSpPr>
        <p:spPr>
          <a:xfrm rot="10800000">
            <a:off x="5215165" y="3852345"/>
            <a:ext cx="303300" cy="62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8" name="Shape 208"/>
          <p:cNvCxnSpPr>
            <a:stCxn id="199" idx="6"/>
            <a:endCxn id="203" idx="2"/>
          </p:cNvCxnSpPr>
          <p:nvPr/>
        </p:nvCxnSpPr>
        <p:spPr>
          <a:xfrm flipH="1" rot="10800000">
            <a:off x="2922350" y="3649825"/>
            <a:ext cx="1723800" cy="10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9" name="Shape 209"/>
          <p:cNvCxnSpPr>
            <a:stCxn id="200" idx="7"/>
            <a:endCxn id="203" idx="3"/>
          </p:cNvCxnSpPr>
          <p:nvPr/>
        </p:nvCxnSpPr>
        <p:spPr>
          <a:xfrm flipH="1" rot="10800000">
            <a:off x="4407360" y="3852345"/>
            <a:ext cx="336300" cy="62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0" name="Shape 210"/>
          <p:cNvCxnSpPr>
            <a:stCxn id="202" idx="6"/>
            <a:endCxn id="203" idx="1"/>
          </p:cNvCxnSpPr>
          <p:nvPr/>
        </p:nvCxnSpPr>
        <p:spPr>
          <a:xfrm flipH="1" rot="10800000">
            <a:off x="3709625" y="3447475"/>
            <a:ext cx="1034100" cy="20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1" name="Shape 211"/>
          <p:cNvCxnSpPr>
            <a:stCxn id="203" idx="0"/>
            <a:endCxn id="204" idx="5"/>
          </p:cNvCxnSpPr>
          <p:nvPr/>
        </p:nvCxnSpPr>
        <p:spPr>
          <a:xfrm rot="10800000">
            <a:off x="4527650" y="2949025"/>
            <a:ext cx="451800" cy="41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2" name="Shape 212"/>
          <p:cNvCxnSpPr>
            <a:stCxn id="202" idx="7"/>
            <a:endCxn id="204" idx="3"/>
          </p:cNvCxnSpPr>
          <p:nvPr/>
        </p:nvCxnSpPr>
        <p:spPr>
          <a:xfrm flipH="1" rot="10800000">
            <a:off x="3611960" y="2948895"/>
            <a:ext cx="34440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ROSPlan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Répond à cette problématique en donnant un framework capable de 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/>
              <a:t>Intégrer une base de connaissances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/>
              <a:t>Intégrer un planner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/>
              <a:t>Générer un état initial à partir d’un environnement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/>
              <a:t>Transformer le plan proposé par le planner en actions de bas niveaux, interprétable par les controllers</a:t>
            </a:r>
          </a:p>
          <a:p>
            <a:pPr indent="-342900" lvl="0" marL="457200">
              <a:spcBef>
                <a:spcPts val="0"/>
              </a:spcBef>
              <a:buSzPct val="100000"/>
              <a:buAutoNum type="arabicPeriod"/>
            </a:pPr>
            <a:r>
              <a:rPr lang="en-GB"/>
              <a:t>Supporter les changements </a:t>
            </a:r>
            <a:r>
              <a:rPr lang="en-GB"/>
              <a:t>d'environnements</a:t>
            </a:r>
            <a:r>
              <a:rPr lang="en-GB"/>
              <a:t> et les échecs des actions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ROSPlan</a:t>
            </a:r>
          </a:p>
        </p:txBody>
      </p:sp>
      <p:sp>
        <p:nvSpPr>
          <p:cNvPr id="224" name="Shape 224"/>
          <p:cNvSpPr/>
          <p:nvPr/>
        </p:nvSpPr>
        <p:spPr>
          <a:xfrm>
            <a:off x="1939125" y="3678850"/>
            <a:ext cx="5061000" cy="63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800"/>
              <a:t>Environement</a:t>
            </a:r>
          </a:p>
        </p:txBody>
      </p:sp>
      <p:sp>
        <p:nvSpPr>
          <p:cNvPr id="225" name="Shape 225"/>
          <p:cNvSpPr/>
          <p:nvPr/>
        </p:nvSpPr>
        <p:spPr>
          <a:xfrm>
            <a:off x="1939125" y="2511000"/>
            <a:ext cx="1959600" cy="6393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800"/>
              <a:t>Capteurs</a:t>
            </a:r>
          </a:p>
        </p:txBody>
      </p:sp>
      <p:sp>
        <p:nvSpPr>
          <p:cNvPr id="226" name="Shape 226"/>
          <p:cNvSpPr/>
          <p:nvPr/>
        </p:nvSpPr>
        <p:spPr>
          <a:xfrm>
            <a:off x="1939125" y="1343150"/>
            <a:ext cx="1959600" cy="6393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800"/>
              <a:t>Interpreteur</a:t>
            </a:r>
          </a:p>
        </p:txBody>
      </p:sp>
      <p:sp>
        <p:nvSpPr>
          <p:cNvPr id="227" name="Shape 227"/>
          <p:cNvSpPr/>
          <p:nvPr/>
        </p:nvSpPr>
        <p:spPr>
          <a:xfrm>
            <a:off x="5040525" y="1343150"/>
            <a:ext cx="1959600" cy="639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800"/>
              <a:t>ROSPlan</a:t>
            </a:r>
          </a:p>
        </p:txBody>
      </p:sp>
      <p:sp>
        <p:nvSpPr>
          <p:cNvPr id="228" name="Shape 228"/>
          <p:cNvSpPr/>
          <p:nvPr/>
        </p:nvSpPr>
        <p:spPr>
          <a:xfrm>
            <a:off x="5040525" y="2511000"/>
            <a:ext cx="1959600" cy="6393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800"/>
              <a:t>Executeur</a:t>
            </a:r>
          </a:p>
        </p:txBody>
      </p:sp>
      <p:sp>
        <p:nvSpPr>
          <p:cNvPr id="229" name="Shape 229"/>
          <p:cNvSpPr/>
          <p:nvPr/>
        </p:nvSpPr>
        <p:spPr>
          <a:xfrm>
            <a:off x="2716125" y="3232325"/>
            <a:ext cx="405600" cy="364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2716125" y="2064475"/>
            <a:ext cx="405600" cy="364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6233275" y="2064475"/>
            <a:ext cx="405600" cy="364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5446050" y="2097275"/>
            <a:ext cx="405600" cy="36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5817525" y="3232325"/>
            <a:ext cx="405600" cy="36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4125825" y="1504700"/>
            <a:ext cx="687600" cy="316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4125825" y="2672550"/>
            <a:ext cx="687600" cy="316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ROSPlan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200" y="936350"/>
            <a:ext cx="409760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Knowledge base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152475"/>
            <a:ext cx="6207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u="sng"/>
              <a:t>Le </a:t>
            </a:r>
            <a:r>
              <a:rPr b="1" lang="en-GB" u="sng">
                <a:solidFill>
                  <a:srgbClr val="666666"/>
                </a:solidFill>
              </a:rPr>
              <a:t>Knowledge base node</a:t>
            </a:r>
            <a:r>
              <a:rPr lang="en-GB" u="sng">
                <a:solidFill>
                  <a:srgbClr val="666666"/>
                </a:solidFill>
              </a:rPr>
              <a:t> a pour mission</a:t>
            </a:r>
            <a:r>
              <a:rPr lang="en-GB" u="sng"/>
              <a:t>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/>
              <a:t>De servir de </a:t>
            </a:r>
            <a:r>
              <a:rPr b="1" lang="en-GB"/>
              <a:t>base de données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/>
              <a:t>De servir </a:t>
            </a:r>
            <a:r>
              <a:rPr b="1" lang="en-GB"/>
              <a:t>m</a:t>
            </a:r>
            <a:r>
              <a:rPr b="1" lang="en-GB"/>
              <a:t>émoire des états</a:t>
            </a:r>
            <a:r>
              <a:rPr lang="en-GB"/>
              <a:t> en cours et passés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/>
              <a:t>Contenir les </a:t>
            </a:r>
            <a:r>
              <a:rPr b="1" lang="en-GB"/>
              <a:t>domaines</a:t>
            </a:r>
            <a:r>
              <a:rPr lang="en-GB"/>
              <a:t> sous forme PDDL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/>
              <a:t>Faire le lien entre les </a:t>
            </a:r>
            <a:r>
              <a:rPr b="1" lang="en-GB"/>
              <a:t>informations</a:t>
            </a:r>
            <a:r>
              <a:rPr lang="en-GB"/>
              <a:t> fournies par les capteurs/</a:t>
            </a:r>
            <a:r>
              <a:rPr lang="en-GB"/>
              <a:t>contrôleurs</a:t>
            </a:r>
            <a:r>
              <a:rPr lang="en-GB"/>
              <a:t> avec les </a:t>
            </a:r>
            <a:r>
              <a:rPr b="1" lang="en-GB"/>
              <a:t>données </a:t>
            </a:r>
            <a:r>
              <a:rPr lang="en-GB"/>
              <a:t>(</a:t>
            </a:r>
            <a:r>
              <a:rPr b="1" lang="en-GB"/>
              <a:t>Ontologie</a:t>
            </a:r>
            <a:r>
              <a:rPr lang="en-GB"/>
              <a:t>)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-GB"/>
              <a:t>Si il y’a un changement dans les variables, </a:t>
            </a:r>
            <a:r>
              <a:rPr b="1" lang="en-GB"/>
              <a:t>peut ordonner une nouvelle planification</a:t>
            </a:r>
            <a:r>
              <a:rPr lang="en-GB"/>
              <a:t> au planner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7600" y="1097450"/>
            <a:ext cx="2104688" cy="364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Planner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152475"/>
            <a:ext cx="5835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Dans la version proposée, il s’agit de </a:t>
            </a:r>
            <a:r>
              <a:rPr b="1" lang="en-GB"/>
              <a:t>POPF</a:t>
            </a:r>
            <a:r>
              <a:rPr lang="en-GB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POPF est un planner utilisant des </a:t>
            </a:r>
            <a:r>
              <a:rPr b="1" lang="en-GB"/>
              <a:t>plans partiels</a:t>
            </a:r>
            <a:r>
              <a:rPr lang="en-GB"/>
              <a:t> et du </a:t>
            </a:r>
            <a:r>
              <a:rPr b="1" lang="en-GB"/>
              <a:t>chaînage</a:t>
            </a:r>
            <a:r>
              <a:rPr b="1" lang="en-GB"/>
              <a:t> avant</a:t>
            </a:r>
            <a:r>
              <a:rPr lang="en-GB"/>
              <a:t> (forward chaining) dans son raisonnement.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3900" y="1152463"/>
            <a:ext cx="24384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146675" y="3658200"/>
            <a:ext cx="4337700" cy="1148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AVANTAGES :</a:t>
            </a:r>
            <a:r>
              <a:rPr lang="en-GB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connu, déjà utilisé en robotique, au palmarès du concours de planners ICAPS 2011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703425" y="3658200"/>
            <a:ext cx="4337700" cy="1148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INCONVÉNIENTS :</a:t>
            </a:r>
            <a:r>
              <a:rPr lang="en-GB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Supporte une version partielle de PDDL 2.1 (ne supporte pas les conditions négatives)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Plan dispatch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311700" y="2369675"/>
            <a:ext cx="5134200" cy="2386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en-GB"/>
              <a:t>Vérifie que les actions (niveau </a:t>
            </a:r>
            <a:r>
              <a:rPr lang="en-GB"/>
              <a:t>contrôleurs</a:t>
            </a:r>
            <a:r>
              <a:rPr lang="en-GB"/>
              <a:t>) n’ont </a:t>
            </a:r>
            <a:r>
              <a:rPr b="1" lang="en-GB"/>
              <a:t>pas échouées</a:t>
            </a:r>
            <a:r>
              <a:rPr lang="en-GB"/>
              <a:t>. Si elles ont échoué, il peut prendre </a:t>
            </a:r>
            <a:r>
              <a:rPr b="1" lang="en-GB"/>
              <a:t>trois décisions</a:t>
            </a:r>
            <a:r>
              <a:rPr lang="en-GB"/>
              <a:t>:</a:t>
            </a: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/>
              <a:t>continuer le plan</a:t>
            </a: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/>
              <a:t>recommencer</a:t>
            </a:r>
            <a:r>
              <a:rPr lang="en-GB"/>
              <a:t> </a:t>
            </a:r>
            <a:r>
              <a:rPr lang="en-GB"/>
              <a:t>l’action </a:t>
            </a:r>
          </a:p>
          <a:p>
            <a:pPr indent="-342900" lvl="0" marL="457200" algn="just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b="1" lang="en-GB"/>
              <a:t>planifier à nouveau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125" y="1970844"/>
            <a:ext cx="3311174" cy="1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3493175" y="5102250"/>
            <a:ext cx="39609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311700" y="1201900"/>
            <a:ext cx="5134200" cy="82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-GB"/>
              <a:t>Transforme le plan en suite d’actions </a:t>
            </a:r>
            <a:r>
              <a:rPr b="1" lang="en-GB"/>
              <a:t>interprétables</a:t>
            </a:r>
            <a:r>
              <a:rPr lang="en-GB"/>
              <a:t> par les </a:t>
            </a:r>
            <a:r>
              <a:rPr lang="en-GB"/>
              <a:t>contrôleurs</a:t>
            </a:r>
            <a:r>
              <a:rPr lang="en-GB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Introduction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Comment passer de l’algorithme à un agent </a:t>
            </a:r>
            <a:r>
              <a:rPr lang="en-GB"/>
              <a:t>intelligent</a:t>
            </a:r>
            <a:r>
              <a:rPr lang="en-GB"/>
              <a:t> ? 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74" y="2544249"/>
            <a:ext cx="3043901" cy="16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3837000" y="2984325"/>
            <a:ext cx="1313400" cy="66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700" y="2336425"/>
            <a:ext cx="3638799" cy="19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Conclusion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/>
              <a:t>Répond à la problématique posée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/>
              <a:t>Expérimentation peu intéressante 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/>
              <a:t>La version de PDDL pour l’intégration est une version </a:t>
            </a:r>
            <a:r>
              <a:rPr lang="en-GB"/>
              <a:t>incomplète</a:t>
            </a:r>
            <a:r>
              <a:rPr lang="en-GB"/>
              <a:t>. Quid de l’utilisation de PPDDL ou RDDL ?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-GB"/>
              <a:t>Le framework est-il compatible avec un planner de type MDP ou PO-MDP 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Introduction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750" y="1243963"/>
            <a:ext cx="5324475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1437150" y="1389063"/>
            <a:ext cx="5212200" cy="3053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Planification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91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i="1" lang="en-GB" sz="1400">
                <a:solidFill>
                  <a:srgbClr val="000000"/>
                </a:solidFill>
              </a:rPr>
              <a:t>‘’</a:t>
            </a:r>
            <a:r>
              <a:rPr i="1" lang="en-GB" sz="1400">
                <a:solidFill>
                  <a:srgbClr val="000000"/>
                </a:solidFill>
              </a:rPr>
              <a:t>La planification en Intelligence artificielle consiste à </a:t>
            </a:r>
            <a:r>
              <a:rPr i="1" lang="en-GB" sz="1400">
                <a:solidFill>
                  <a:srgbClr val="000000"/>
                </a:solidFill>
              </a:rPr>
              <a:t>sélectionner et à ordonnancer des actions permettant d’atteindre un but donné à partir d’une base de connaissance sur les actions possibles. Cette dernière contient des préconditions et des effets.’’</a:t>
            </a:r>
            <a:r>
              <a:rPr i="1" lang="en-GB">
                <a:solidFill>
                  <a:srgbClr val="000000"/>
                </a:solidFill>
              </a:rPr>
              <a:t> </a:t>
            </a:r>
            <a:r>
              <a:rPr i="1" lang="en-GB"/>
              <a:t> 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6814425" y="2014725"/>
            <a:ext cx="23724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-GB">
                <a:solidFill>
                  <a:srgbClr val="434343"/>
                </a:solidFill>
              </a:rPr>
              <a:t>Eric Beaudry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419450" y="2482350"/>
            <a:ext cx="2372400" cy="96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u="sng"/>
              <a:t>Variables :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Robots (r1)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Colis (c1,c2)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Emplacement(e1,e2,e3,)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19450" y="3946950"/>
            <a:ext cx="2372400" cy="96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u="sng"/>
              <a:t>État Initial</a:t>
            </a:r>
            <a:r>
              <a:rPr lang="en-GB" u="sng"/>
              <a:t> :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loc(r1) = e1           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loc(c1) = e2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200"/>
              <a:t>loc(c2) = e3 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6088200" y="3059975"/>
            <a:ext cx="2372400" cy="96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u="sng"/>
              <a:t>Objectif</a:t>
            </a:r>
            <a:r>
              <a:rPr lang="en-GB" u="sng"/>
              <a:t> :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loc(c1) = e3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87" name="Shape 87"/>
          <p:cNvSpPr txBox="1"/>
          <p:nvPr/>
        </p:nvSpPr>
        <p:spPr>
          <a:xfrm>
            <a:off x="3619675" y="2482350"/>
            <a:ext cx="1640700" cy="242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u="sng"/>
              <a:t>Actions</a:t>
            </a:r>
            <a:r>
              <a:rPr lang="en-GB" u="sng"/>
              <a:t> :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Deplacer(r,e)                     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-pre()     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-post(loc(r) = e)  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Attraper(r,c)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- pre(loc(r) = loc(c))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- post(loc(c) = r)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 Relacher(r,c) 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-pre()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-post(loc(c) = loc(r))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Planification</a:t>
            </a:r>
          </a:p>
        </p:txBody>
      </p:sp>
      <p:sp>
        <p:nvSpPr>
          <p:cNvPr id="93" name="Shape 93"/>
          <p:cNvSpPr/>
          <p:nvPr/>
        </p:nvSpPr>
        <p:spPr>
          <a:xfrm>
            <a:off x="873275" y="3465675"/>
            <a:ext cx="687600" cy="673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800"/>
              <a:t>r1(e1) </a:t>
            </a:r>
          </a:p>
          <a:p>
            <a:pPr lvl="0">
              <a:spcBef>
                <a:spcPts val="0"/>
              </a:spcBef>
              <a:buNone/>
            </a:pPr>
            <a:r>
              <a:rPr lang="en-GB" sz="800"/>
              <a:t>c1(e2)</a:t>
            </a:r>
          </a:p>
          <a:p>
            <a:pPr lvl="0">
              <a:spcBef>
                <a:spcPts val="0"/>
              </a:spcBef>
              <a:buNone/>
            </a:pPr>
            <a:r>
              <a:rPr lang="en-GB" sz="800"/>
              <a:t>c2(e3)</a:t>
            </a:r>
          </a:p>
        </p:txBody>
      </p:sp>
      <p:sp>
        <p:nvSpPr>
          <p:cNvPr id="94" name="Shape 94"/>
          <p:cNvSpPr/>
          <p:nvPr/>
        </p:nvSpPr>
        <p:spPr>
          <a:xfrm>
            <a:off x="2125900" y="3465675"/>
            <a:ext cx="687600" cy="673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800"/>
              <a:t>r1(e2)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c1(e2)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c2(e3)</a:t>
            </a:r>
          </a:p>
        </p:txBody>
      </p:sp>
      <p:sp>
        <p:nvSpPr>
          <p:cNvPr id="95" name="Shape 95"/>
          <p:cNvSpPr/>
          <p:nvPr/>
        </p:nvSpPr>
        <p:spPr>
          <a:xfrm>
            <a:off x="1438300" y="2352850"/>
            <a:ext cx="687600" cy="673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800"/>
              <a:t>r1(e3)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c1(e2)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c2(e3)</a:t>
            </a:r>
          </a:p>
        </p:txBody>
      </p:sp>
      <p:cxnSp>
        <p:nvCxnSpPr>
          <p:cNvPr id="96" name="Shape 96"/>
          <p:cNvCxnSpPr>
            <a:stCxn id="93" idx="0"/>
            <a:endCxn id="95" idx="3"/>
          </p:cNvCxnSpPr>
          <p:nvPr/>
        </p:nvCxnSpPr>
        <p:spPr>
          <a:xfrm flipH="1" rot="10800000">
            <a:off x="1217075" y="2928075"/>
            <a:ext cx="321900" cy="53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7" name="Shape 97"/>
          <p:cNvCxnSpPr>
            <a:stCxn id="93" idx="6"/>
            <a:endCxn id="94" idx="2"/>
          </p:cNvCxnSpPr>
          <p:nvPr/>
        </p:nvCxnSpPr>
        <p:spPr>
          <a:xfrm>
            <a:off x="1560875" y="3802575"/>
            <a:ext cx="56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8" name="Shape 98"/>
          <p:cNvCxnSpPr/>
          <p:nvPr/>
        </p:nvCxnSpPr>
        <p:spPr>
          <a:xfrm>
            <a:off x="247550" y="1430275"/>
            <a:ext cx="564000" cy="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9" name="Shape 99"/>
          <p:cNvCxnSpPr/>
          <p:nvPr/>
        </p:nvCxnSpPr>
        <p:spPr>
          <a:xfrm>
            <a:off x="247550" y="1856625"/>
            <a:ext cx="564000" cy="13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0" name="Shape 100"/>
          <p:cNvCxnSpPr/>
          <p:nvPr/>
        </p:nvCxnSpPr>
        <p:spPr>
          <a:xfrm>
            <a:off x="247550" y="2236600"/>
            <a:ext cx="564000" cy="138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1" name="Shape 101"/>
          <p:cNvSpPr txBox="1"/>
          <p:nvPr/>
        </p:nvSpPr>
        <p:spPr>
          <a:xfrm>
            <a:off x="110050" y="1089338"/>
            <a:ext cx="11484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Déplacer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10050" y="1490438"/>
            <a:ext cx="11484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Attraper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10050" y="1856613"/>
            <a:ext cx="11484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Relacher</a:t>
            </a:r>
          </a:p>
        </p:txBody>
      </p:sp>
      <p:cxnSp>
        <p:nvCxnSpPr>
          <p:cNvPr id="104" name="Shape 104"/>
          <p:cNvCxnSpPr>
            <a:stCxn id="95" idx="5"/>
            <a:endCxn id="94" idx="0"/>
          </p:cNvCxnSpPr>
          <p:nvPr/>
        </p:nvCxnSpPr>
        <p:spPr>
          <a:xfrm>
            <a:off x="2025203" y="2927974"/>
            <a:ext cx="444600" cy="53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5" name="Shape 105"/>
          <p:cNvCxnSpPr>
            <a:stCxn id="95" idx="4"/>
            <a:endCxn id="93" idx="7"/>
          </p:cNvCxnSpPr>
          <p:nvPr/>
        </p:nvCxnSpPr>
        <p:spPr>
          <a:xfrm flipH="1">
            <a:off x="1460200" y="3026650"/>
            <a:ext cx="321900" cy="53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6" name="Shape 106"/>
          <p:cNvCxnSpPr>
            <a:stCxn id="94" idx="3"/>
            <a:endCxn id="93" idx="5"/>
          </p:cNvCxnSpPr>
          <p:nvPr/>
        </p:nvCxnSpPr>
        <p:spPr>
          <a:xfrm rot="10800000">
            <a:off x="1460097" y="4040799"/>
            <a:ext cx="766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7" name="Shape 107"/>
          <p:cNvCxnSpPr>
            <a:stCxn id="94" idx="1"/>
            <a:endCxn id="95" idx="4"/>
          </p:cNvCxnSpPr>
          <p:nvPr/>
        </p:nvCxnSpPr>
        <p:spPr>
          <a:xfrm rot="10800000">
            <a:off x="1781997" y="3026751"/>
            <a:ext cx="444600" cy="53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8" name="Shape 108"/>
          <p:cNvSpPr/>
          <p:nvPr/>
        </p:nvSpPr>
        <p:spPr>
          <a:xfrm>
            <a:off x="2226600" y="1300850"/>
            <a:ext cx="687600" cy="673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800"/>
              <a:t>r1(e3)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c1(e2)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c2(r1)</a:t>
            </a:r>
          </a:p>
        </p:txBody>
      </p:sp>
      <p:sp>
        <p:nvSpPr>
          <p:cNvPr id="109" name="Shape 109"/>
          <p:cNvSpPr/>
          <p:nvPr/>
        </p:nvSpPr>
        <p:spPr>
          <a:xfrm>
            <a:off x="3400425" y="3465675"/>
            <a:ext cx="687600" cy="673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800"/>
              <a:t>r1(e2)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c1(r1)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c2(e3)</a:t>
            </a:r>
          </a:p>
        </p:txBody>
      </p:sp>
      <p:cxnSp>
        <p:nvCxnSpPr>
          <p:cNvPr id="110" name="Shape 110"/>
          <p:cNvCxnSpPr>
            <a:stCxn id="95" idx="0"/>
            <a:endCxn id="108" idx="2"/>
          </p:cNvCxnSpPr>
          <p:nvPr/>
        </p:nvCxnSpPr>
        <p:spPr>
          <a:xfrm flipH="1" rot="10800000">
            <a:off x="1782100" y="1637650"/>
            <a:ext cx="444600" cy="71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1" name="Shape 111"/>
          <p:cNvCxnSpPr>
            <a:stCxn id="108" idx="3"/>
            <a:endCxn id="95" idx="7"/>
          </p:cNvCxnSpPr>
          <p:nvPr/>
        </p:nvCxnSpPr>
        <p:spPr>
          <a:xfrm flipH="1">
            <a:off x="2025197" y="1875974"/>
            <a:ext cx="302100" cy="5757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2" name="Shape 112"/>
          <p:cNvCxnSpPr>
            <a:stCxn id="94" idx="7"/>
            <a:endCxn id="109" idx="1"/>
          </p:cNvCxnSpPr>
          <p:nvPr/>
        </p:nvCxnSpPr>
        <p:spPr>
          <a:xfrm>
            <a:off x="2712803" y="3564351"/>
            <a:ext cx="788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3" name="Shape 113"/>
          <p:cNvCxnSpPr>
            <a:stCxn id="109" idx="2"/>
            <a:endCxn id="94" idx="6"/>
          </p:cNvCxnSpPr>
          <p:nvPr/>
        </p:nvCxnSpPr>
        <p:spPr>
          <a:xfrm rot="10800000">
            <a:off x="2813625" y="3802575"/>
            <a:ext cx="5868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4" name="Shape 114"/>
          <p:cNvSpPr/>
          <p:nvPr/>
        </p:nvSpPr>
        <p:spPr>
          <a:xfrm>
            <a:off x="4228200" y="2572875"/>
            <a:ext cx="687600" cy="673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800"/>
              <a:t>r1(e1)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c1(r1)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c2(e3)</a:t>
            </a:r>
          </a:p>
        </p:txBody>
      </p:sp>
      <p:sp>
        <p:nvSpPr>
          <p:cNvPr id="115" name="Shape 115"/>
          <p:cNvSpPr/>
          <p:nvPr/>
        </p:nvSpPr>
        <p:spPr>
          <a:xfrm>
            <a:off x="4674950" y="3703900"/>
            <a:ext cx="687600" cy="673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800"/>
              <a:t>r1(e3)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c1(r1)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c2(e3)</a:t>
            </a:r>
          </a:p>
        </p:txBody>
      </p:sp>
      <p:cxnSp>
        <p:nvCxnSpPr>
          <p:cNvPr id="116" name="Shape 116"/>
          <p:cNvCxnSpPr>
            <a:stCxn id="109" idx="0"/>
            <a:endCxn id="114" idx="2"/>
          </p:cNvCxnSpPr>
          <p:nvPr/>
        </p:nvCxnSpPr>
        <p:spPr>
          <a:xfrm flipH="1" rot="10800000">
            <a:off x="3744225" y="2909775"/>
            <a:ext cx="483900" cy="55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7" name="Shape 117"/>
          <p:cNvCxnSpPr>
            <a:stCxn id="114" idx="3"/>
            <a:endCxn id="109" idx="7"/>
          </p:cNvCxnSpPr>
          <p:nvPr/>
        </p:nvCxnSpPr>
        <p:spPr>
          <a:xfrm flipH="1">
            <a:off x="3987197" y="3147999"/>
            <a:ext cx="341700" cy="41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8" name="Shape 118"/>
          <p:cNvCxnSpPr>
            <a:stCxn id="109" idx="6"/>
            <a:endCxn id="115" idx="1"/>
          </p:cNvCxnSpPr>
          <p:nvPr/>
        </p:nvCxnSpPr>
        <p:spPr>
          <a:xfrm>
            <a:off x="4088025" y="3802575"/>
            <a:ext cx="68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9" name="Shape 119"/>
          <p:cNvCxnSpPr>
            <a:stCxn id="115" idx="2"/>
            <a:endCxn id="109" idx="5"/>
          </p:cNvCxnSpPr>
          <p:nvPr/>
        </p:nvCxnSpPr>
        <p:spPr>
          <a:xfrm rot="10800000">
            <a:off x="3987350" y="4040800"/>
            <a:ext cx="68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0" name="Shape 120"/>
          <p:cNvCxnSpPr>
            <a:stCxn id="115" idx="1"/>
            <a:endCxn id="114" idx="4"/>
          </p:cNvCxnSpPr>
          <p:nvPr/>
        </p:nvCxnSpPr>
        <p:spPr>
          <a:xfrm rot="10800000">
            <a:off x="4571947" y="3246676"/>
            <a:ext cx="203700" cy="55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1" name="Shape 121"/>
          <p:cNvCxnSpPr>
            <a:stCxn id="114" idx="5"/>
            <a:endCxn id="115" idx="0"/>
          </p:cNvCxnSpPr>
          <p:nvPr/>
        </p:nvCxnSpPr>
        <p:spPr>
          <a:xfrm>
            <a:off x="4815103" y="3147999"/>
            <a:ext cx="203700" cy="55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2" name="Shape 122"/>
          <p:cNvSpPr/>
          <p:nvPr/>
        </p:nvSpPr>
        <p:spPr>
          <a:xfrm>
            <a:off x="6085725" y="3703900"/>
            <a:ext cx="687600" cy="67380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800"/>
              <a:t>r1(e3)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c1(r1)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800"/>
              <a:t>c2(e3)</a:t>
            </a:r>
          </a:p>
        </p:txBody>
      </p:sp>
      <p:cxnSp>
        <p:nvCxnSpPr>
          <p:cNvPr id="123" name="Shape 123"/>
          <p:cNvCxnSpPr>
            <a:stCxn id="115" idx="6"/>
            <a:endCxn id="122" idx="2"/>
          </p:cNvCxnSpPr>
          <p:nvPr/>
        </p:nvCxnSpPr>
        <p:spPr>
          <a:xfrm>
            <a:off x="5362550" y="4040800"/>
            <a:ext cx="7233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4" name="Shape 124"/>
          <p:cNvCxnSpPr>
            <a:stCxn id="108" idx="0"/>
          </p:cNvCxnSpPr>
          <p:nvPr/>
        </p:nvCxnSpPr>
        <p:spPr>
          <a:xfrm flipH="1" rot="10800000">
            <a:off x="2570400" y="990050"/>
            <a:ext cx="810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lg" w="lg" type="none"/>
            <a:tailEnd len="lg" w="lg" type="triangle"/>
          </a:ln>
        </p:spPr>
      </p:cxnSp>
      <p:cxnSp>
        <p:nvCxnSpPr>
          <p:cNvPr id="125" name="Shape 125"/>
          <p:cNvCxnSpPr>
            <a:endCxn id="108" idx="7"/>
          </p:cNvCxnSpPr>
          <p:nvPr/>
        </p:nvCxnSpPr>
        <p:spPr>
          <a:xfrm flipH="1">
            <a:off x="2813503" y="1038326"/>
            <a:ext cx="5700" cy="36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lg" w="lg" type="none"/>
            <a:tailEnd len="lg" w="lg" type="triangle"/>
          </a:ln>
        </p:spPr>
      </p:cxnSp>
      <p:cxnSp>
        <p:nvCxnSpPr>
          <p:cNvPr id="126" name="Shape 126"/>
          <p:cNvCxnSpPr>
            <a:endCxn id="114" idx="1"/>
          </p:cNvCxnSpPr>
          <p:nvPr/>
        </p:nvCxnSpPr>
        <p:spPr>
          <a:xfrm>
            <a:off x="4318397" y="2296551"/>
            <a:ext cx="10500" cy="37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lg" w="lg" type="none"/>
            <a:tailEnd len="lg" w="lg" type="triangle"/>
          </a:ln>
        </p:spPr>
      </p:cxnSp>
      <p:cxnSp>
        <p:nvCxnSpPr>
          <p:cNvPr id="127" name="Shape 127"/>
          <p:cNvCxnSpPr>
            <a:stCxn id="114" idx="0"/>
          </p:cNvCxnSpPr>
          <p:nvPr/>
        </p:nvCxnSpPr>
        <p:spPr>
          <a:xfrm rot="10800000">
            <a:off x="4559100" y="2269275"/>
            <a:ext cx="12900" cy="30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lg" w="lg" type="none"/>
            <a:tailEnd len="lg" w="lg" type="triangle"/>
          </a:ln>
        </p:spPr>
      </p:cxnSp>
      <p:sp>
        <p:nvSpPr>
          <p:cNvPr id="128" name="Shape 128"/>
          <p:cNvSpPr txBox="1"/>
          <p:nvPr/>
        </p:nvSpPr>
        <p:spPr>
          <a:xfrm>
            <a:off x="5473575" y="962675"/>
            <a:ext cx="3507000" cy="22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-GB"/>
              <a:t>Trouver le chemin entre l’état initial et l’objectif est le travail du</a:t>
            </a:r>
            <a:r>
              <a:rPr b="1" lang="en-GB"/>
              <a:t> planner</a:t>
            </a:r>
            <a:r>
              <a:rPr lang="en-GB"/>
              <a:t>.</a:t>
            </a:r>
          </a:p>
          <a:p>
            <a:pPr lvl="0" algn="just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just">
              <a:spcBef>
                <a:spcPts val="0"/>
              </a:spcBef>
              <a:buNone/>
            </a:pPr>
            <a:r>
              <a:rPr lang="en-GB"/>
              <a:t>Le planner propose en sortie une </a:t>
            </a:r>
            <a:r>
              <a:rPr b="1" lang="en-GB"/>
              <a:t>suite d’actions</a:t>
            </a:r>
            <a:r>
              <a:rPr lang="en-GB"/>
              <a:t> aussi appelé un </a:t>
            </a:r>
            <a:r>
              <a:rPr b="1" lang="en-GB"/>
              <a:t>plan</a:t>
            </a:r>
            <a:r>
              <a:rPr lang="en-GB"/>
              <a:t>. 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P = (Déplacer(r1,e2), Attraper(r1,c1)), Déplacer(r1,e3), </a:t>
            </a:r>
            <a:r>
              <a:rPr lang="en-GB"/>
              <a:t>Relâcher</a:t>
            </a:r>
            <a:r>
              <a:rPr lang="en-GB"/>
              <a:t>(r1,c1))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Langage de définition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625750" y="2303575"/>
            <a:ext cx="1004100" cy="433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STRIPS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779738" y="2303575"/>
            <a:ext cx="1004100" cy="433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PDDL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7087700" y="2303575"/>
            <a:ext cx="1004100" cy="433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PDDL 3.1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933725" y="2303575"/>
            <a:ext cx="1004100" cy="433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PDDL 2.1</a:t>
            </a:r>
          </a:p>
        </p:txBody>
      </p:sp>
      <p:cxnSp>
        <p:nvCxnSpPr>
          <p:cNvPr id="138" name="Shape 138"/>
          <p:cNvCxnSpPr>
            <a:stCxn id="134" idx="3"/>
            <a:endCxn id="135" idx="1"/>
          </p:cNvCxnSpPr>
          <p:nvPr/>
        </p:nvCxnSpPr>
        <p:spPr>
          <a:xfrm>
            <a:off x="1629850" y="2520175"/>
            <a:ext cx="1149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9" name="Shape 139"/>
          <p:cNvCxnSpPr>
            <a:stCxn id="135" idx="3"/>
            <a:endCxn id="137" idx="1"/>
          </p:cNvCxnSpPr>
          <p:nvPr/>
        </p:nvCxnSpPr>
        <p:spPr>
          <a:xfrm>
            <a:off x="3783838" y="2520175"/>
            <a:ext cx="1149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0" name="Shape 140"/>
          <p:cNvCxnSpPr>
            <a:stCxn id="137" idx="3"/>
            <a:endCxn id="136" idx="1"/>
          </p:cNvCxnSpPr>
          <p:nvPr/>
        </p:nvCxnSpPr>
        <p:spPr>
          <a:xfrm>
            <a:off x="5937825" y="2520175"/>
            <a:ext cx="1149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1" name="Shape 141"/>
          <p:cNvCxnSpPr>
            <a:stCxn id="137" idx="2"/>
          </p:cNvCxnSpPr>
          <p:nvPr/>
        </p:nvCxnSpPr>
        <p:spPr>
          <a:xfrm>
            <a:off x="5435775" y="2736775"/>
            <a:ext cx="3300" cy="722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2" name="Shape 142"/>
          <p:cNvSpPr txBox="1"/>
          <p:nvPr/>
        </p:nvSpPr>
        <p:spPr>
          <a:xfrm>
            <a:off x="4933725" y="3458875"/>
            <a:ext cx="1004100" cy="433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PPDDL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7087700" y="3458875"/>
            <a:ext cx="1004100" cy="433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RDDL</a:t>
            </a:r>
          </a:p>
        </p:txBody>
      </p:sp>
      <p:cxnSp>
        <p:nvCxnSpPr>
          <p:cNvPr id="144" name="Shape 144"/>
          <p:cNvCxnSpPr/>
          <p:nvPr/>
        </p:nvCxnSpPr>
        <p:spPr>
          <a:xfrm>
            <a:off x="7588100" y="2736775"/>
            <a:ext cx="3300" cy="722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5" name="Shape 145"/>
          <p:cNvCxnSpPr>
            <a:stCxn id="142" idx="3"/>
            <a:endCxn id="143" idx="1"/>
          </p:cNvCxnSpPr>
          <p:nvPr/>
        </p:nvCxnSpPr>
        <p:spPr>
          <a:xfrm>
            <a:off x="5937825" y="3675475"/>
            <a:ext cx="1149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lg" w="lg" type="none"/>
            <a:tailEnd len="lg" w="lg" type="triangle"/>
          </a:ln>
        </p:spPr>
      </p:cxnSp>
      <p:cxnSp>
        <p:nvCxnSpPr>
          <p:cNvPr id="146" name="Shape 146"/>
          <p:cNvCxnSpPr/>
          <p:nvPr/>
        </p:nvCxnSpPr>
        <p:spPr>
          <a:xfrm>
            <a:off x="4256425" y="1017725"/>
            <a:ext cx="27600" cy="3218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7" name="Shape 147"/>
          <p:cNvSpPr txBox="1"/>
          <p:nvPr/>
        </p:nvSpPr>
        <p:spPr>
          <a:xfrm>
            <a:off x="3049675" y="4153275"/>
            <a:ext cx="24411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Au </a:t>
            </a:r>
            <a:r>
              <a:rPr lang="en-GB">
                <a:solidFill>
                  <a:srgbClr val="FF0000"/>
                </a:solidFill>
              </a:rPr>
              <a:t>delà</a:t>
            </a:r>
            <a:r>
              <a:rPr lang="en-GB">
                <a:solidFill>
                  <a:srgbClr val="FF0000"/>
                </a:solidFill>
              </a:rPr>
              <a:t> de cette ligne, aucun planner ne supporte toute les spécifications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PDDL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338850" y="1111225"/>
            <a:ext cx="23838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/>
              <a:t>Les actions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/>
              <a:t>Les prédicats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/>
              <a:t>L’état initial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/>
              <a:t>Les objectifs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/>
              <a:t>Les objets</a:t>
            </a:r>
          </a:p>
        </p:txBody>
      </p:sp>
      <p:sp>
        <p:nvSpPr>
          <p:cNvPr id="154" name="Shape 154"/>
          <p:cNvSpPr/>
          <p:nvPr/>
        </p:nvSpPr>
        <p:spPr>
          <a:xfrm>
            <a:off x="3380100" y="1657175"/>
            <a:ext cx="2069700" cy="8115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3380100" y="2978575"/>
            <a:ext cx="2069700" cy="11061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3941725" y="1251500"/>
            <a:ext cx="10590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Domaine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885450" y="2541375"/>
            <a:ext cx="10590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Problème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PDDL - exemple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775" y="1017725"/>
            <a:ext cx="623844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PDDL - exemple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525" y="1100250"/>
            <a:ext cx="623596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