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4" r:id="rId5"/>
    <p:sldId id="272" r:id="rId6"/>
    <p:sldId id="271" r:id="rId7"/>
    <p:sldId id="295" r:id="rId8"/>
    <p:sldId id="288" r:id="rId9"/>
    <p:sldId id="287" r:id="rId10"/>
    <p:sldId id="280" r:id="rId11"/>
    <p:sldId id="279" r:id="rId12"/>
    <p:sldId id="282" r:id="rId13"/>
    <p:sldId id="305" r:id="rId14"/>
    <p:sldId id="263" r:id="rId15"/>
    <p:sldId id="308" r:id="rId16"/>
    <p:sldId id="296" r:id="rId17"/>
    <p:sldId id="290" r:id="rId18"/>
    <p:sldId id="264" r:id="rId19"/>
    <p:sldId id="292" r:id="rId20"/>
    <p:sldId id="294" r:id="rId21"/>
    <p:sldId id="293" r:id="rId22"/>
    <p:sldId id="262" r:id="rId23"/>
    <p:sldId id="297" r:id="rId24"/>
    <p:sldId id="298" r:id="rId25"/>
    <p:sldId id="299" r:id="rId26"/>
    <p:sldId id="300" r:id="rId27"/>
    <p:sldId id="304" r:id="rId28"/>
    <p:sldId id="303" r:id="rId29"/>
    <p:sldId id="301" r:id="rId30"/>
    <p:sldId id="302" r:id="rId31"/>
    <p:sldId id="306" r:id="rId32"/>
    <p:sldId id="307" r:id="rId33"/>
    <p:sldId id="278" r:id="rId34"/>
    <p:sldId id="277" r:id="rId35"/>
    <p:sldId id="281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89554" autoAdjust="0"/>
  </p:normalViewPr>
  <p:slideViewPr>
    <p:cSldViewPr>
      <p:cViewPr>
        <p:scale>
          <a:sx n="100" d="100"/>
          <a:sy n="100" d="100"/>
        </p:scale>
        <p:origin x="-147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095C5-8E9B-486C-B4FA-11B3F282D11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7B91-1141-45D9-91DF-44493985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Réactifs disponible = protéines connu. Difficile</a:t>
            </a:r>
            <a:r>
              <a:rPr lang="fr-CA" baseline="0" dirty="0" smtClean="0"/>
              <a:t> de faire de la recherche et trouver de nouveaux complexes sans réactifs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7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Réactifs disponible = protéines connu. Difficile</a:t>
            </a:r>
            <a:r>
              <a:rPr lang="fr-CA" baseline="0" dirty="0" smtClean="0"/>
              <a:t> de faire de la recherche et trouver de nouveaux complexes sans réactifs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On peut forcer le système</a:t>
            </a:r>
            <a:r>
              <a:rPr lang="fr-CA" baseline="0" dirty="0" smtClean="0"/>
              <a:t> a trouver des groupes, mais pas </a:t>
            </a:r>
            <a:r>
              <a:rPr lang="fr-CA" baseline="0" dirty="0" err="1" smtClean="0"/>
              <a:t>necessairement</a:t>
            </a:r>
            <a:r>
              <a:rPr lang="fr-CA" baseline="0" dirty="0" smtClean="0"/>
              <a:t> correctement trouver si les attributs ne sont pas discriminants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https://www.cs.cmu.edu/~ckingsf/bioinfo-lectures/mcl.pdf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Cohesiveness</a:t>
            </a:r>
            <a:r>
              <a:rPr lang="fr-CA" dirty="0" smtClean="0"/>
              <a:t> =</a:t>
            </a:r>
            <a:r>
              <a:rPr lang="fr-CA" baseline="0" dirty="0" smtClean="0"/>
              <a:t> 1) </a:t>
            </a:r>
            <a:r>
              <a:rPr lang="fr-CA" baseline="0" dirty="0" err="1" smtClean="0"/>
              <a:t>many</a:t>
            </a:r>
            <a:r>
              <a:rPr lang="fr-CA" baseline="0" dirty="0" smtClean="0"/>
              <a:t> interactions </a:t>
            </a:r>
            <a:r>
              <a:rPr lang="fr-CA" baseline="0" dirty="0" err="1" smtClean="0"/>
              <a:t>within</a:t>
            </a:r>
            <a:r>
              <a:rPr lang="fr-CA" baseline="0" dirty="0" smtClean="0"/>
              <a:t> cluster 2) cluster </a:t>
            </a:r>
            <a:r>
              <a:rPr lang="fr-CA" baseline="0" dirty="0" err="1" smtClean="0"/>
              <a:t>should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well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seperated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within</a:t>
            </a:r>
            <a:r>
              <a:rPr lang="fr-CA" baseline="0" dirty="0" smtClean="0"/>
              <a:t> the network</a:t>
            </a:r>
          </a:p>
          <a:p>
            <a:r>
              <a:rPr lang="fr-CA" baseline="0" dirty="0" smtClean="0"/>
              <a:t>Pour p</a:t>
            </a:r>
            <a:r>
              <a:rPr lang="en-US" baseline="0" dirty="0" smtClean="0"/>
              <a:t>|V|</a:t>
            </a:r>
            <a:r>
              <a:rPr lang="fr-CA" baseline="0" dirty="0" smtClean="0"/>
              <a:t>, si on est certain des interactions = 0.3 (on ne pénalise pas beaucoup) mais si on n’est pas super certain = 0.7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</a:t>
            </a:r>
            <a:r>
              <a:rPr lang="fr-CA" baseline="0" dirty="0" smtClean="0"/>
              <a:t> et b sont les voisin du </a:t>
            </a:r>
            <a:r>
              <a:rPr lang="fr-CA" baseline="0" dirty="0" err="1" smtClean="0"/>
              <a:t>noeds</a:t>
            </a:r>
            <a:endParaRPr lang="fr-CA" baseline="0" dirty="0" smtClean="0"/>
          </a:p>
          <a:p>
            <a:r>
              <a:rPr lang="fr-CA" baseline="0" dirty="0" smtClean="0"/>
              <a:t>Bleu: voisin connecte = b et orange = b et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Colling</a:t>
            </a:r>
            <a:r>
              <a:rPr lang="fr-CA" dirty="0" smtClean="0"/>
              <a:t> = </a:t>
            </a:r>
            <a:r>
              <a:rPr lang="fr-CA" dirty="0" err="1" smtClean="0"/>
              <a:t>reanalyse</a:t>
            </a:r>
            <a:r>
              <a:rPr lang="fr-CA" dirty="0" smtClean="0"/>
              <a:t> des données de 2 auteurs avec une</a:t>
            </a:r>
            <a:r>
              <a:rPr lang="fr-CA" baseline="0" dirty="0" smtClean="0"/>
              <a:t> nouvelle manière d’attribuer les pointages d’enrichissement et d’appauvrissement (n’est pas présent dans la purification) des interactions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Trois groupes:</a:t>
            </a:r>
            <a:r>
              <a:rPr lang="fr-CA" baseline="0" dirty="0" smtClean="0"/>
              <a:t> données d’expression. Assume quand protéines </a:t>
            </a:r>
            <a:r>
              <a:rPr lang="fr-CA" baseline="0" dirty="0" err="1" smtClean="0"/>
              <a:t>co</a:t>
            </a:r>
            <a:r>
              <a:rPr lang="fr-CA" baseline="0" dirty="0" smtClean="0"/>
              <a:t>-exprimées = peuvent interagir.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2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Obtient</a:t>
            </a:r>
            <a:r>
              <a:rPr lang="fr-CA" baseline="0" dirty="0" smtClean="0"/>
              <a:t> 2 réseaux et on soustrait pour voir les groupes de gènes différents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7B91-1141-45D9-91DF-44493985A2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B8AB-CAE9-4ECE-B4CB-DABECE2C915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D90B-876A-4DBA-A8D1-D5C04CA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-computing.com/embedded-computing-design/analytics-driven-embedded-systems-part-2-developing-analytics-and-prescriptive-control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-means_cluste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oresta.eead.csic.es/rsat/rnsc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csb.edu/~xyan/classes/CS595D-2009winter/MCL_Presentation2.pd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icans.org/mcl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icans.org/mcl/ani/mcl-animation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ature.com.proxy.bibliotheques.uqam.ca:2048/nmeth/journal/v9/n5/full/nmeth.1938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ytoscape.org/" TargetMode="External"/><Relationship Id="rId2" Type="http://schemas.openxmlformats.org/officeDocument/2006/relationships/hyperlink" Target="http://www.nature.com.proxy.bibliotheques.uqam.ca:2048/nmeth/journal/v9/n5/full/nmeth.1938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biologywise.com/difference-between-dna-rna" TargetMode="External"/><Relationship Id="rId3" Type="http://schemas.openxmlformats.org/officeDocument/2006/relationships/image" Target="../media/image18.jpg"/><Relationship Id="rId7" Type="http://schemas.openxmlformats.org/officeDocument/2006/relationships/hyperlink" Target="https://alevelnotes.com/Protein-Structure/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gG7uCskUOrA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www.cgtrader.com/3d-models/science/medical/dna-strand--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darling.info/encyclopedia/Y/yeas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hys.org/news/2013-03-insights-evolution-protein-network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ome.dfci.harvard.edu/S_cerevisia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Pr</a:t>
            </a:r>
            <a:r>
              <a:rPr lang="fr-CA" dirty="0"/>
              <a:t>é</a:t>
            </a:r>
            <a:r>
              <a:rPr lang="en-US" dirty="0" smtClean="0"/>
              <a:t>diction des interactions </a:t>
            </a:r>
            <a:r>
              <a:rPr lang="en-US" dirty="0" err="1" smtClean="0"/>
              <a:t>protéines-protéines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8486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“Predicting </a:t>
            </a:r>
            <a:r>
              <a:rPr lang="en-US" sz="4500" dirty="0">
                <a:solidFill>
                  <a:schemeClr val="tx1"/>
                </a:solidFill>
              </a:rPr>
              <a:t>overlapping protein complexes from weighted </a:t>
            </a:r>
            <a:r>
              <a:rPr lang="en-US" sz="4500" dirty="0" smtClean="0">
                <a:solidFill>
                  <a:schemeClr val="tx1"/>
                </a:solidFill>
              </a:rPr>
              <a:t>protein interaction </a:t>
            </a:r>
            <a:r>
              <a:rPr lang="en-US" sz="4500" dirty="0">
                <a:solidFill>
                  <a:schemeClr val="tx1"/>
                </a:solidFill>
              </a:rPr>
              <a:t>graphs by gradually expanding dense </a:t>
            </a:r>
            <a:r>
              <a:rPr lang="en-US" sz="4500" dirty="0" smtClean="0">
                <a:solidFill>
                  <a:schemeClr val="tx1"/>
                </a:solidFill>
              </a:rPr>
              <a:t>neighborhoods”</a:t>
            </a:r>
          </a:p>
          <a:p>
            <a:r>
              <a:rPr lang="en-US" sz="4500" dirty="0" err="1" smtClean="0">
                <a:solidFill>
                  <a:schemeClr val="tx1"/>
                </a:solidFill>
              </a:rPr>
              <a:t>Dimitrakopoulos</a:t>
            </a:r>
            <a:r>
              <a:rPr lang="en-US" sz="4500" dirty="0" smtClean="0">
                <a:solidFill>
                  <a:schemeClr val="tx1"/>
                </a:solidFill>
              </a:rPr>
              <a:t>, C. </a:t>
            </a:r>
            <a:r>
              <a:rPr lang="en-US" sz="4500" i="1" dirty="0">
                <a:solidFill>
                  <a:schemeClr val="tx1"/>
                </a:solidFill>
              </a:rPr>
              <a:t>et al., Artificial Intelligence in </a:t>
            </a:r>
            <a:r>
              <a:rPr lang="en-US" sz="4500" i="1" dirty="0" smtClean="0">
                <a:solidFill>
                  <a:schemeClr val="tx1"/>
                </a:solidFill>
              </a:rPr>
              <a:t>Medicine, </a:t>
            </a:r>
            <a:r>
              <a:rPr lang="en-US" sz="4500" dirty="0">
                <a:solidFill>
                  <a:schemeClr val="tx1"/>
                </a:solidFill>
              </a:rPr>
              <a:t>71 (2016) 62–69 </a:t>
            </a:r>
            <a:endParaRPr lang="en-US" sz="4500" dirty="0" smtClean="0">
              <a:solidFill>
                <a:schemeClr val="tx1"/>
              </a:solidFill>
            </a:endParaRP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fr-CA" sz="3400" dirty="0">
                <a:solidFill>
                  <a:schemeClr val="tx1"/>
                </a:solidFill>
              </a:rPr>
              <a:t>Cours INF7841</a:t>
            </a:r>
          </a:p>
          <a:p>
            <a:r>
              <a:rPr lang="fr-CA" sz="3400" dirty="0">
                <a:solidFill>
                  <a:schemeClr val="tx1"/>
                </a:solidFill>
              </a:rPr>
              <a:t>Présenté au professeur Éric Beaudry </a:t>
            </a:r>
          </a:p>
          <a:p>
            <a:r>
              <a:rPr lang="fr-CA" sz="3400" dirty="0">
                <a:solidFill>
                  <a:schemeClr val="tx1"/>
                </a:solidFill>
              </a:rPr>
              <a:t>Par Valérie Hay</a:t>
            </a:r>
          </a:p>
          <a:p>
            <a:r>
              <a:rPr lang="fr-CA" sz="3400" dirty="0">
                <a:solidFill>
                  <a:schemeClr val="tx1"/>
                </a:solidFill>
              </a:rPr>
              <a:t>Le 09 Novembre 2017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Regroupement (</a:t>
            </a:r>
            <a:r>
              <a:rPr lang="fr-CA" i="1" dirty="0" err="1" smtClean="0"/>
              <a:t>clustering</a:t>
            </a:r>
            <a:r>
              <a:rPr lang="fr-CA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823335"/>
          </a:xfrm>
        </p:spPr>
      </p:pic>
      <p:sp>
        <p:nvSpPr>
          <p:cNvPr id="5" name="TextBox 4"/>
          <p:cNvSpPr txBox="1"/>
          <p:nvPr/>
        </p:nvSpPr>
        <p:spPr>
          <a:xfrm>
            <a:off x="33793" y="6335864"/>
            <a:ext cx="811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www.embedded-computing.com/embedded-computing-design/analytics-driven-embedded-systems-part-2-developing-analytics-and-prescriptive-controls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49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Regroupement (</a:t>
            </a:r>
            <a:r>
              <a:rPr lang="fr-CA" i="1" dirty="0" err="1" smtClean="0"/>
              <a:t>clustering</a:t>
            </a:r>
            <a:r>
              <a:rPr lang="fr-CA" i="1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b="1" dirty="0" smtClean="0"/>
              <a:t>But: </a:t>
            </a:r>
            <a:r>
              <a:rPr lang="fr-CA" dirty="0" smtClean="0"/>
              <a:t>est de regrouper des objets qui ont des caractéristiques similaires</a:t>
            </a:r>
          </a:p>
          <a:p>
            <a:r>
              <a:rPr lang="fr-CA" dirty="0" smtClean="0"/>
              <a:t>Plusieurs algorithmes ont été développés:</a:t>
            </a:r>
          </a:p>
          <a:p>
            <a:pPr lvl="1"/>
            <a:r>
              <a:rPr lang="fr-CA" dirty="0" smtClean="0"/>
              <a:t>Non-supervisé:</a:t>
            </a:r>
          </a:p>
          <a:p>
            <a:pPr lvl="2"/>
            <a:r>
              <a:rPr lang="fr-CA" i="1" dirty="0" smtClean="0"/>
              <a:t>K-</a:t>
            </a:r>
            <a:r>
              <a:rPr lang="fr-CA" i="1" dirty="0" err="1" smtClean="0"/>
              <a:t>mean</a:t>
            </a:r>
            <a:r>
              <a:rPr lang="fr-CA" dirty="0" smtClean="0"/>
              <a:t>: modèle </a:t>
            </a:r>
            <a:r>
              <a:rPr lang="fr-CA" dirty="0" err="1" smtClean="0"/>
              <a:t>centroïde</a:t>
            </a:r>
            <a:r>
              <a:rPr lang="fr-CA" dirty="0" smtClean="0"/>
              <a:t>, connaissance apriori des données</a:t>
            </a:r>
          </a:p>
          <a:p>
            <a:pPr lvl="2"/>
            <a:r>
              <a:rPr lang="fr-CA" dirty="0"/>
              <a:t>Apriori pour </a:t>
            </a:r>
            <a:r>
              <a:rPr lang="fr-CA" dirty="0" smtClean="0"/>
              <a:t>apprentissage </a:t>
            </a:r>
            <a:r>
              <a:rPr lang="fr-CA" dirty="0"/>
              <a:t>par règle d’association: détermination de relations dans de grand jeux de données (analyse de marchés</a:t>
            </a:r>
            <a:r>
              <a:rPr lang="fr-CA" dirty="0" smtClean="0"/>
              <a:t>)</a:t>
            </a:r>
          </a:p>
          <a:p>
            <a:pPr lvl="1"/>
            <a:r>
              <a:rPr lang="fr-CA" dirty="0"/>
              <a:t>Semi-supervisé/Supervisé:</a:t>
            </a:r>
          </a:p>
          <a:p>
            <a:pPr lvl="2"/>
            <a:r>
              <a:rPr lang="fr-CA" dirty="0"/>
              <a:t>Fourni un jeux de données d’entrainement identifié </a:t>
            </a:r>
            <a:r>
              <a:rPr lang="fr-CA" dirty="0" smtClean="0"/>
              <a:t>(exemple des Iris)</a:t>
            </a:r>
            <a:endParaRPr lang="fr-CA" dirty="0"/>
          </a:p>
          <a:p>
            <a:pPr lvl="2"/>
            <a:r>
              <a:rPr lang="fr-CA" dirty="0"/>
              <a:t>Fourni les inconnus qu’on demande de classifier</a:t>
            </a:r>
            <a:endParaRPr lang="en-US" dirty="0"/>
          </a:p>
          <a:p>
            <a:pPr lvl="2"/>
            <a:r>
              <a:rPr lang="fr-CA" dirty="0" smtClean="0"/>
              <a:t>Réseaux de neurones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5213589" y="2286000"/>
            <a:ext cx="316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Attibution</a:t>
            </a:r>
            <a:r>
              <a:rPr lang="fr-CA" dirty="0" smtClean="0"/>
              <a:t> de chaque élément au </a:t>
            </a:r>
            <a:r>
              <a:rPr lang="fr-CA" dirty="0" err="1" smtClean="0"/>
              <a:t>centoïde</a:t>
            </a:r>
            <a:r>
              <a:rPr lang="fr-CA" dirty="0" smtClean="0"/>
              <a:t> le plus près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923063" y="3061398"/>
            <a:ext cx="460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smtClean="0"/>
              <a:t>k-moyen (</a:t>
            </a:r>
            <a:r>
              <a:rPr lang="fr-CA" sz="4400" i="1" dirty="0" smtClean="0"/>
              <a:t>k-</a:t>
            </a:r>
            <a:r>
              <a:rPr lang="fr-CA" sz="4400" i="1" dirty="0" err="1" smtClean="0"/>
              <a:t>means</a:t>
            </a:r>
            <a:r>
              <a:rPr lang="fr-CA" sz="4400" dirty="0" smtClean="0"/>
              <a:t>)</a:t>
            </a:r>
            <a:endParaRPr lang="en-US" sz="44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473496" y="52750"/>
            <a:ext cx="6736520" cy="6758619"/>
            <a:chOff x="1473496" y="52750"/>
            <a:chExt cx="6736520" cy="6758619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81000"/>
              <a:ext cx="2057400" cy="1524000"/>
              <a:chOff x="609600" y="533400"/>
              <a:chExt cx="2057400" cy="1524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09600" y="533400"/>
                <a:ext cx="0" cy="152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09600" y="2057400"/>
                <a:ext cx="2057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685800" y="838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2297" y="119335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43000" y="762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95400" y="1066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43000" y="142262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91301" y="176784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503668" y="7278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5000" y="106282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38200" y="158694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43000" y="176784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50720" y="1371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28800" y="17055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209800" y="990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91301" y="127022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33762" y="1524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6-Point Star 22"/>
              <p:cNvSpPr/>
              <p:nvPr/>
            </p:nvSpPr>
            <p:spPr>
              <a:xfrm>
                <a:off x="2028245" y="691764"/>
                <a:ext cx="228600" cy="224624"/>
              </a:xfrm>
              <a:prstGeom prst="star6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6-Point Star 23"/>
              <p:cNvSpPr/>
              <p:nvPr/>
            </p:nvSpPr>
            <p:spPr>
              <a:xfrm>
                <a:off x="1011472" y="1586948"/>
                <a:ext cx="228600" cy="265706"/>
              </a:xfrm>
              <a:prstGeom prst="star6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800" y="2915931"/>
              <a:ext cx="2057400" cy="1524000"/>
              <a:chOff x="3429000" y="705678"/>
              <a:chExt cx="2057400" cy="1524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429000" y="705678"/>
                <a:ext cx="0" cy="152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29000" y="2229678"/>
                <a:ext cx="2057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505200" y="101047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641697" y="1365636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962400" y="934278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114800" y="1239078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962400" y="1594899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10701" y="194011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23068" y="90015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4400" y="1235102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657600" y="1759226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962400" y="194011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70120" y="154387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48200" y="1877833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029200" y="1162878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10701" y="1442499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253162" y="169627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6-Point Star 43"/>
              <p:cNvSpPr/>
              <p:nvPr/>
            </p:nvSpPr>
            <p:spPr>
              <a:xfrm>
                <a:off x="4847645" y="864042"/>
                <a:ext cx="228600" cy="224624"/>
              </a:xfrm>
              <a:prstGeom prst="star6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3830872" y="1759226"/>
                <a:ext cx="228600" cy="265706"/>
              </a:xfrm>
              <a:prstGeom prst="star6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600200" y="2895600"/>
              <a:ext cx="2057400" cy="1524000"/>
              <a:chOff x="6210300" y="2895600"/>
              <a:chExt cx="2057400" cy="1524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210300" y="2895600"/>
                <a:ext cx="0" cy="152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10300" y="4419600"/>
                <a:ext cx="2057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286500" y="3200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422997" y="355555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743700" y="31242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896100" y="34290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743700" y="3784821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892001" y="413004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104368" y="3090076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505700" y="342502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438900" y="3949148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43700" y="413004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551420" y="37338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429500" y="4067755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810500" y="33528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892001" y="3632421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034462" y="38862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6-Point Star 85"/>
              <p:cNvSpPr/>
              <p:nvPr/>
            </p:nvSpPr>
            <p:spPr>
              <a:xfrm>
                <a:off x="7829054" y="3164288"/>
                <a:ext cx="228600" cy="224624"/>
              </a:xfrm>
              <a:prstGeom prst="star6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6-Point Star 86"/>
              <p:cNvSpPr/>
              <p:nvPr/>
            </p:nvSpPr>
            <p:spPr>
              <a:xfrm>
                <a:off x="6515100" y="3746390"/>
                <a:ext cx="228600" cy="265706"/>
              </a:xfrm>
              <a:prstGeom prst="star6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60207" y="5287369"/>
              <a:ext cx="2057400" cy="1524000"/>
              <a:chOff x="3717897" y="2891624"/>
              <a:chExt cx="2057400" cy="15240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717897" y="2891624"/>
                <a:ext cx="0" cy="152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717897" y="4415624"/>
                <a:ext cx="2057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3794097" y="3196424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930594" y="3551582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51297" y="3120224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403697" y="3425024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251297" y="3780845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399598" y="412606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611965" y="3086100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013297" y="3421048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946497" y="3945172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251297" y="4126064"/>
                <a:ext cx="1524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059017" y="372982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937097" y="4063779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318097" y="334882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399598" y="3628445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42059" y="3882224"/>
                <a:ext cx="152400" cy="152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6-Point Star 106"/>
              <p:cNvSpPr/>
              <p:nvPr/>
            </p:nvSpPr>
            <p:spPr>
              <a:xfrm>
                <a:off x="5208768" y="3693712"/>
                <a:ext cx="228600" cy="224624"/>
              </a:xfrm>
              <a:prstGeom prst="star6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6-Point Star 107"/>
              <p:cNvSpPr/>
              <p:nvPr/>
            </p:nvSpPr>
            <p:spPr>
              <a:xfrm>
                <a:off x="4110824" y="3462130"/>
                <a:ext cx="228600" cy="265706"/>
              </a:xfrm>
              <a:prstGeom prst="star6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5200153" y="52750"/>
              <a:ext cx="3009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Place </a:t>
              </a:r>
              <a:r>
                <a:rPr lang="fr-CA" dirty="0" err="1" smtClean="0"/>
                <a:t>centroïde</a:t>
              </a:r>
              <a:r>
                <a:rPr lang="fr-CA" dirty="0" smtClean="0"/>
                <a:t> aléatoirement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25989" y="4724400"/>
              <a:ext cx="2741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Calcul et repositionnement des </a:t>
              </a:r>
              <a:r>
                <a:rPr lang="fr-CA" dirty="0" err="1" smtClean="0"/>
                <a:t>centroïdes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3496" y="2286000"/>
              <a:ext cx="271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Réattribution des éléments au </a:t>
              </a:r>
              <a:r>
                <a:rPr lang="fr-CA" dirty="0" err="1" smtClean="0"/>
                <a:t>centroïde</a:t>
              </a:r>
              <a:r>
                <a:rPr lang="fr-CA" dirty="0" smtClean="0"/>
                <a:t> le plus près</a:t>
              </a:r>
              <a:endParaRPr lang="en-US" dirty="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122788" y="1109944"/>
              <a:ext cx="101294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092458" y="3577424"/>
              <a:ext cx="101294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5159906" y="4724400"/>
              <a:ext cx="223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État où les </a:t>
              </a:r>
              <a:r>
                <a:rPr lang="fr-CA" dirty="0" err="1" smtClean="0"/>
                <a:t>centroïdes</a:t>
              </a:r>
              <a:r>
                <a:rPr lang="fr-CA" dirty="0" smtClean="0"/>
                <a:t> ne bougent pas</a:t>
              </a:r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4114800" y="5976068"/>
              <a:ext cx="101294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595732" y="4495800"/>
              <a:ext cx="0" cy="3627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643232" y="381000"/>
              <a:ext cx="2057400" cy="1524000"/>
              <a:chOff x="1567032" y="866104"/>
              <a:chExt cx="2057400" cy="152400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1567032" y="866104"/>
                <a:ext cx="0" cy="152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567032" y="2390104"/>
                <a:ext cx="2057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1643232" y="11709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779729" y="152606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100432" y="10947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252832" y="13995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100432" y="17553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248733" y="210054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461100" y="106058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862432" y="139552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795632" y="191965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100432" y="210054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908152" y="17043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86232" y="203825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167232" y="13233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248733" y="160292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391194" y="1856704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524000" y="52750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Données en 2 dimensions</a:t>
              </a:r>
              <a:endParaRPr lang="en-US" dirty="0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6357287" y="1981200"/>
              <a:ext cx="0" cy="3627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632300" y="5257800"/>
            <a:ext cx="2057400" cy="1524000"/>
            <a:chOff x="1632300" y="5327457"/>
            <a:chExt cx="2057400" cy="1524000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1632300" y="5327457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32300" y="6851457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1708500" y="563225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844997" y="5987415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165700" y="555605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318100" y="586085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2165700" y="621667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314001" y="6561897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526368" y="5521933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2927700" y="5856881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1860900" y="6381005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165700" y="656189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2973420" y="6165657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851500" y="6499612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232500" y="5784657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314001" y="6064278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56462" y="6318057"/>
              <a:ext cx="1524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6-Point Star 162"/>
            <p:cNvSpPr/>
            <p:nvPr/>
          </p:nvSpPr>
          <p:spPr>
            <a:xfrm>
              <a:off x="3105362" y="6078773"/>
              <a:ext cx="228600" cy="224624"/>
            </a:xfrm>
            <a:prstGeom prst="star6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6-Point Star 163"/>
            <p:cNvSpPr/>
            <p:nvPr/>
          </p:nvSpPr>
          <p:spPr>
            <a:xfrm>
              <a:off x="2024232" y="5899951"/>
              <a:ext cx="228600" cy="265706"/>
            </a:xfrm>
            <a:prstGeom prst="star6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Efficacité de K-moyenne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382641" cy="3048425"/>
          </a:xfrm>
        </p:spPr>
      </p:pic>
      <p:sp>
        <p:nvSpPr>
          <p:cNvPr id="6" name="TextBox 5"/>
          <p:cNvSpPr txBox="1"/>
          <p:nvPr/>
        </p:nvSpPr>
        <p:spPr>
          <a:xfrm>
            <a:off x="762000" y="6400800"/>
            <a:ext cx="561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Source: </a:t>
            </a:r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en.wikipedia.org/wiki/K-means_clustering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RNSC: </a:t>
            </a:r>
            <a:r>
              <a:rPr lang="en-US" dirty="0" smtClean="0"/>
              <a:t>restricted </a:t>
            </a:r>
            <a:r>
              <a:rPr lang="en-US" dirty="0"/>
              <a:t>neighborhood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dirty="0" smtClean="0"/>
              <a:t>Utilise graph non-dirigé et sans poids et le but est de minimiser la fonction de coût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Distribution aléatoire des éléments dans des groupes (</a:t>
            </a:r>
            <a:r>
              <a:rPr lang="fr-CA" i="1" dirty="0" smtClean="0"/>
              <a:t>clusters</a:t>
            </a:r>
            <a:r>
              <a:rPr lang="fr-CA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Déplace les nœuds de manière aléatoire</a:t>
            </a:r>
          </a:p>
          <a:p>
            <a:pPr marL="914400" lvl="1" indent="-514350"/>
            <a:r>
              <a:rPr lang="fr-CA" dirty="0" smtClean="0"/>
              <a:t>On peut détruire les groupes et redistribuer les éléments</a:t>
            </a:r>
          </a:p>
          <a:p>
            <a:pPr marL="914400" lvl="1" indent="-514350"/>
            <a:r>
              <a:rPr lang="fr-CA" dirty="0" smtClean="0"/>
              <a:t>On peut mémoriser les mouvements afin d’évaluer nombre de changement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Fonction d’évaluation: basé sur un calcul d’amélioration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r-CA" sz="2600" dirty="0" smtClean="0"/>
              <a:t>Version sur </a:t>
            </a:r>
            <a:r>
              <a:rPr lang="fr-CA" sz="2600" dirty="0"/>
              <a:t>le web: </a:t>
            </a:r>
            <a:r>
              <a:rPr lang="fr-CA" sz="2600" dirty="0">
                <a:hlinkClick r:id="rId3"/>
              </a:rPr>
              <a:t>http://</a:t>
            </a:r>
            <a:r>
              <a:rPr lang="fr-CA" sz="2600" dirty="0" smtClean="0">
                <a:hlinkClick r:id="rId3"/>
              </a:rPr>
              <a:t>floresta.eead.csic.es/rsat/rnsc.php</a:t>
            </a:r>
            <a:r>
              <a:rPr lang="fr-CA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5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Markov </a:t>
            </a:r>
            <a:r>
              <a:rPr lang="fr-CA" dirty="0" err="1" smtClean="0"/>
              <a:t>clustering</a:t>
            </a:r>
            <a:r>
              <a:rPr lang="fr-CA" dirty="0" smtClean="0"/>
              <a:t> algorithme (MCL)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200" dirty="0" smtClean="0"/>
              <a:t>Algorithme rapide et évolutif (</a:t>
            </a:r>
            <a:r>
              <a:rPr lang="fr-CA" sz="3200" i="1" dirty="0" err="1" smtClean="0"/>
              <a:t>scalable</a:t>
            </a:r>
            <a:r>
              <a:rPr lang="fr-CA" sz="3200" dirty="0" smtClean="0"/>
              <a:t>) de regroupement non-supervisé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200" u="sng" dirty="0" smtClean="0"/>
              <a:t>Accepte des ‘poids’ sur les vertex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200" dirty="0" smtClean="0"/>
              <a:t>Initialisation: matrice de proximité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6710809" y="510019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 smtClean="0"/>
              <a:t>Groupes</a:t>
            </a:r>
            <a:r>
              <a:rPr lang="en-US" sz="3200" dirty="0" smtClean="0"/>
              <a:t> </a:t>
            </a:r>
            <a:r>
              <a:rPr lang="en-US" sz="3200" dirty="0" err="1" smtClean="0"/>
              <a:t>s’enrichissent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Right Brace 3"/>
          <p:cNvSpPr/>
          <p:nvPr/>
        </p:nvSpPr>
        <p:spPr>
          <a:xfrm>
            <a:off x="6858000" y="4572000"/>
            <a:ext cx="533400" cy="217455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998655"/>
            <a:ext cx="666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200" dirty="0" smtClean="0"/>
              <a:t>2 étapes: </a:t>
            </a:r>
          </a:p>
          <a:p>
            <a:pPr marL="914400" lvl="1" indent="-457200">
              <a:buFont typeface="Calibri" panose="020F0502020204030204" pitchFamily="34" charset="0"/>
              <a:buChar char="‐"/>
            </a:pPr>
            <a:r>
              <a:rPr lang="fr-CA" sz="3200" dirty="0" smtClean="0"/>
              <a:t>Dilation (</a:t>
            </a:r>
            <a:r>
              <a:rPr lang="fr-CA" sz="3200" i="1" dirty="0" smtClean="0"/>
              <a:t>E</a:t>
            </a:r>
            <a:r>
              <a:rPr lang="en-US" sz="3200" i="1" dirty="0" err="1" smtClean="0"/>
              <a:t>xpansion</a:t>
            </a:r>
            <a:r>
              <a:rPr lang="en-US" sz="3200" dirty="0" smtClean="0"/>
              <a:t>)</a:t>
            </a:r>
            <a:r>
              <a:rPr lang="en-US" sz="3200" i="1" dirty="0" smtClean="0"/>
              <a:t> </a:t>
            </a:r>
            <a:r>
              <a:rPr lang="en-US" sz="3200" dirty="0" smtClean="0"/>
              <a:t>= </a:t>
            </a:r>
            <a:r>
              <a:rPr lang="en-US" sz="3200" dirty="0" err="1"/>
              <a:t>élever</a:t>
            </a:r>
            <a:r>
              <a:rPr lang="en-US" sz="3200" dirty="0"/>
              <a:t> à la </a:t>
            </a:r>
            <a:r>
              <a:rPr lang="en-US" sz="3200" dirty="0" smtClean="0"/>
              <a:t>puissance ‘</a:t>
            </a:r>
            <a:r>
              <a:rPr lang="en-US" sz="3200" i="1" dirty="0" smtClean="0"/>
              <a:t>n</a:t>
            </a:r>
            <a:r>
              <a:rPr lang="en-US" sz="3200" dirty="0" smtClean="0"/>
              <a:t>’</a:t>
            </a:r>
          </a:p>
          <a:p>
            <a:pPr marL="914400" lvl="1" indent="-457200">
              <a:buFont typeface="Calibri" panose="020F0502020204030204" pitchFamily="34" charset="0"/>
              <a:buChar char="‐"/>
            </a:pPr>
            <a:r>
              <a:rPr lang="en-US" sz="3200" dirty="0" err="1" smtClean="0"/>
              <a:t>Gonflement</a:t>
            </a:r>
            <a:r>
              <a:rPr lang="en-US" sz="3200" dirty="0" smtClean="0"/>
              <a:t> (</a:t>
            </a:r>
            <a:r>
              <a:rPr lang="en-US" sz="3200" i="1" dirty="0" smtClean="0"/>
              <a:t>Inflation</a:t>
            </a:r>
            <a:r>
              <a:rPr lang="en-US" sz="3200" dirty="0" smtClean="0"/>
              <a:t>) = </a:t>
            </a:r>
            <a:r>
              <a:rPr lang="en-US" sz="3200" dirty="0" err="1" smtClean="0"/>
              <a:t>renormalisation</a:t>
            </a:r>
            <a:r>
              <a:rPr lang="en-US" sz="3200" dirty="0" smtClean="0"/>
              <a:t> de la </a:t>
            </a:r>
            <a:r>
              <a:rPr lang="en-US" sz="3200" dirty="0" err="1" smtClean="0"/>
              <a:t>matrice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96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6400800"/>
            <a:ext cx="810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https://www.cs.ucsb.edu/~</a:t>
            </a:r>
            <a:r>
              <a:rPr lang="en-US" dirty="0" smtClean="0">
                <a:hlinkClick r:id="rId2"/>
              </a:rPr>
              <a:t>xyan/classes/CS595D-2009winter/MCL_Presentation2.pd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381000"/>
            <a:ext cx="7543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The MCL algorithm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2514600"/>
            <a:ext cx="1981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12954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990600" y="2541588"/>
            <a:ext cx="1905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 i="1">
                <a:latin typeface="Calibri" pitchFamily="34" charset="0"/>
                <a:cs typeface="Arial" pitchFamily="34" charset="0"/>
              </a:rPr>
              <a:t>Expand:</a:t>
            </a:r>
            <a:r>
              <a:rPr lang="en-US" altLang="en-US" sz="1700">
                <a:latin typeface="Calibri" pitchFamily="34" charset="0"/>
                <a:cs typeface="Arial" pitchFamily="34" charset="0"/>
              </a:rPr>
              <a:t> M := M*M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600" y="3200400"/>
            <a:ext cx="2667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685800" y="3200400"/>
            <a:ext cx="2743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 i="1">
                <a:latin typeface="Calibri" pitchFamily="34" charset="0"/>
                <a:cs typeface="Arial" pitchFamily="34" charset="0"/>
              </a:rPr>
              <a:t>Inflate</a:t>
            </a:r>
            <a:r>
              <a:rPr lang="en-US" altLang="en-US" sz="1700">
                <a:latin typeface="Calibri" pitchFamily="34" charset="0"/>
                <a:cs typeface="Arial" pitchFamily="34" charset="0"/>
              </a:rPr>
              <a:t>: M := M.^r (r usually 2), renormalize columns</a:t>
            </a:r>
          </a:p>
        </p:txBody>
      </p:sp>
      <p:sp>
        <p:nvSpPr>
          <p:cNvPr id="31" name="Flowchart: Decision 30"/>
          <p:cNvSpPr/>
          <p:nvPr/>
        </p:nvSpPr>
        <p:spPr>
          <a:xfrm>
            <a:off x="1066800" y="4675188"/>
            <a:ext cx="1447800" cy="8382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1219200" y="4903788"/>
            <a:ext cx="1219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>
                <a:latin typeface="Calibri" pitchFamily="34" charset="0"/>
                <a:cs typeface="Arial" pitchFamily="34" charset="0"/>
              </a:rPr>
              <a:t>Converged?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2438400" y="3733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6" idx="0"/>
          </p:cNvCxnSpPr>
          <p:nvPr/>
        </p:nvCxnSpPr>
        <p:spPr>
          <a:xfrm rot="5400000">
            <a:off x="1752601" y="2362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51054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1905000" y="23622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609600" y="1295400"/>
            <a:ext cx="3352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 b="1">
                <a:latin typeface="Calibri" pitchFamily="34" charset="0"/>
                <a:cs typeface="Arial" pitchFamily="34" charset="0"/>
              </a:rPr>
              <a:t>Input</a:t>
            </a:r>
            <a:r>
              <a:rPr lang="en-US" altLang="en-US" sz="1700">
                <a:latin typeface="Calibri" pitchFamily="34" charset="0"/>
                <a:cs typeface="Arial" pitchFamily="34" charset="0"/>
              </a:rPr>
              <a:t>: A, Adjacency matrix</a:t>
            </a:r>
          </a:p>
          <a:p>
            <a:r>
              <a:rPr lang="en-US" altLang="en-US" sz="1700">
                <a:latin typeface="Calibri" pitchFamily="34" charset="0"/>
                <a:cs typeface="Arial" pitchFamily="34" charset="0"/>
              </a:rPr>
              <a:t>Initialize M to M</a:t>
            </a:r>
            <a:r>
              <a:rPr lang="en-US" altLang="en-US" sz="1700" baseline="-25000">
                <a:latin typeface="Calibri" pitchFamily="34" charset="0"/>
                <a:cs typeface="Arial" pitchFamily="34" charset="0"/>
              </a:rPr>
              <a:t>G</a:t>
            </a:r>
            <a:r>
              <a:rPr lang="en-US" altLang="en-US" sz="1700">
                <a:latin typeface="Calibri" pitchFamily="34" charset="0"/>
                <a:cs typeface="Arial" pitchFamily="34" charset="0"/>
              </a:rPr>
              <a:t>, the canonical transition matrix M:= M</a:t>
            </a:r>
            <a:r>
              <a:rPr lang="en-US" altLang="en-US" sz="1700" baseline="-25000">
                <a:latin typeface="Calibri" pitchFamily="34" charset="0"/>
                <a:cs typeface="Arial" pitchFamily="34" charset="0"/>
              </a:rPr>
              <a:t>G</a:t>
            </a:r>
            <a:r>
              <a:rPr lang="en-US" altLang="en-US" sz="1700">
                <a:latin typeface="Calibri" pitchFamily="34" charset="0"/>
                <a:cs typeface="Arial" pitchFamily="34" charset="0"/>
              </a:rPr>
              <a:t>:= (A+I) D</a:t>
            </a:r>
            <a:r>
              <a:rPr lang="en-US" altLang="en-US" sz="1700" baseline="30000">
                <a:latin typeface="Calibri" pitchFamily="34" charset="0"/>
                <a:cs typeface="Arial" pitchFamily="34" charset="0"/>
              </a:rPr>
              <a:t>-1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753394" y="3047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5" idx="0"/>
          </p:cNvCxnSpPr>
          <p:nvPr/>
        </p:nvCxnSpPr>
        <p:spPr>
          <a:xfrm rot="5400000">
            <a:off x="1690688" y="3898900"/>
            <a:ext cx="277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600201" y="5741987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1371600" y="5437188"/>
            <a:ext cx="5334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>
                <a:latin typeface="Calibri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42" name="TextBox 48"/>
          <p:cNvSpPr txBox="1">
            <a:spLocks noChangeArrowheads="1"/>
          </p:cNvSpPr>
          <p:nvPr/>
        </p:nvSpPr>
        <p:spPr bwMode="auto">
          <a:xfrm>
            <a:off x="1066800" y="5894388"/>
            <a:ext cx="1600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>
                <a:latin typeface="Calibri" pitchFamily="34" charset="0"/>
                <a:cs typeface="Arial" pitchFamily="34" charset="0"/>
              </a:rPr>
              <a:t>Output clusters</a:t>
            </a:r>
          </a:p>
        </p:txBody>
      </p:sp>
      <p:sp>
        <p:nvSpPr>
          <p:cNvPr id="43" name="TextBox 54"/>
          <p:cNvSpPr txBox="1">
            <a:spLocks noChangeArrowheads="1"/>
          </p:cNvSpPr>
          <p:nvPr/>
        </p:nvSpPr>
        <p:spPr bwMode="auto">
          <a:xfrm>
            <a:off x="2590800" y="4724400"/>
            <a:ext cx="533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>
                <a:latin typeface="Calibri" pitchFamily="34" charset="0"/>
                <a:cs typeface="Arial" pitchFamily="34" charset="0"/>
              </a:rPr>
              <a:t>No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95400" y="4060825"/>
            <a:ext cx="990600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62"/>
          <p:cNvSpPr txBox="1">
            <a:spLocks noChangeArrowheads="1"/>
          </p:cNvSpPr>
          <p:nvPr/>
        </p:nvSpPr>
        <p:spPr bwMode="auto">
          <a:xfrm>
            <a:off x="1447800" y="4038600"/>
            <a:ext cx="762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sz="1700" i="1">
                <a:latin typeface="Calibri" pitchFamily="34" charset="0"/>
                <a:cs typeface="Arial" pitchFamily="34" charset="0"/>
              </a:rPr>
              <a:t>Prune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689100" y="4557713"/>
            <a:ext cx="277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ent-Up Arrow 46"/>
          <p:cNvSpPr/>
          <p:nvPr/>
        </p:nvSpPr>
        <p:spPr>
          <a:xfrm>
            <a:off x="2895600" y="2362200"/>
            <a:ext cx="2438400" cy="381000"/>
          </a:xfrm>
          <a:prstGeom prst="bentUpArrow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TextBox 75"/>
          <p:cNvSpPr txBox="1">
            <a:spLocks noChangeArrowheads="1"/>
          </p:cNvSpPr>
          <p:nvPr/>
        </p:nvSpPr>
        <p:spPr bwMode="auto">
          <a:xfrm>
            <a:off x="4419600" y="16764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 dirty="0">
                <a:latin typeface="Calibri" pitchFamily="34" charset="0"/>
                <a:cs typeface="Arial" pitchFamily="34" charset="0"/>
              </a:rPr>
              <a:t>Enhances flow to well-connected nodes as well as to new nodes.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3276600" y="3276600"/>
            <a:ext cx="1600200" cy="228600"/>
          </a:xfrm>
          <a:prstGeom prst="rightArrow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TextBox 77"/>
          <p:cNvSpPr txBox="1">
            <a:spLocks noChangeArrowheads="1"/>
          </p:cNvSpPr>
          <p:nvPr/>
        </p:nvSpPr>
        <p:spPr bwMode="auto">
          <a:xfrm>
            <a:off x="4876800" y="3124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>
                <a:latin typeface="Calibri" pitchFamily="34" charset="0"/>
                <a:cs typeface="Arial" pitchFamily="34" charset="0"/>
              </a:rPr>
              <a:t>Increases inequality in each column. “Rich get richer, poor get poorer.”</a:t>
            </a:r>
          </a:p>
        </p:txBody>
      </p:sp>
      <p:sp>
        <p:nvSpPr>
          <p:cNvPr id="51" name="Bent-Up Arrow 50"/>
          <p:cNvSpPr/>
          <p:nvPr/>
        </p:nvSpPr>
        <p:spPr>
          <a:xfrm flipV="1">
            <a:off x="2286000" y="4191000"/>
            <a:ext cx="2971800" cy="381000"/>
          </a:xfrm>
          <a:prstGeom prst="bentUpArrow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TextBox 79"/>
          <p:cNvSpPr txBox="1">
            <a:spLocks noChangeArrowheads="1"/>
          </p:cNvSpPr>
          <p:nvPr/>
        </p:nvSpPr>
        <p:spPr bwMode="auto">
          <a:xfrm>
            <a:off x="4495800" y="45720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SimHei" pitchFamily="2" charset="-122"/>
              </a:defRPr>
            </a:lvl9pPr>
          </a:lstStyle>
          <a:p>
            <a:r>
              <a:rPr lang="en-US" altLang="en-US">
                <a:latin typeface="Calibri" pitchFamily="34" charset="0"/>
                <a:cs typeface="Arial" pitchFamily="34" charset="0"/>
              </a:rPr>
              <a:t>Saves memory by removing entries close to zero.</a:t>
            </a:r>
          </a:p>
        </p:txBody>
      </p:sp>
    </p:spTree>
    <p:extLst>
      <p:ext uri="{BB962C8B-B14F-4D97-AF65-F5344CB8AC3E}">
        <p14:creationId xmlns:p14="http://schemas.microsoft.com/office/powerpoint/2010/main" val="28914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Markov </a:t>
            </a:r>
            <a:r>
              <a:rPr lang="fr-CA" dirty="0" err="1" smtClean="0"/>
              <a:t>clustering</a:t>
            </a:r>
            <a:r>
              <a:rPr lang="fr-CA" dirty="0" smtClean="0"/>
              <a:t> algorithme (MCL)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24600"/>
            <a:ext cx="250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https://micans.org/mcl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5158" r="5740" b="10006"/>
          <a:stretch/>
        </p:blipFill>
        <p:spPr>
          <a:xfrm>
            <a:off x="716577" y="1524000"/>
            <a:ext cx="7391400" cy="1799645"/>
          </a:xfrm>
          <a:prstGeom prst="rect">
            <a:avLst/>
          </a:prstGeom>
          <a:ln>
            <a:solidFill>
              <a:schemeClr val="tx1">
                <a:alpha val="58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32065" y="4114800"/>
            <a:ext cx="57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Animation: </a:t>
            </a:r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micans.org/mcl/ani/mcl-animation.html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1000"/>
            <a:ext cx="4074502" cy="1094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ClusterONE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2296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Fonction</a:t>
            </a:r>
            <a:r>
              <a:rPr lang="en-US" sz="2800" dirty="0" smtClean="0"/>
              <a:t> de ‘</a:t>
            </a:r>
            <a:r>
              <a:rPr lang="en-US" sz="2800" b="1" dirty="0" smtClean="0"/>
              <a:t>cohesiveness</a:t>
            </a:r>
            <a:r>
              <a:rPr lang="en-US" sz="2800" dirty="0" smtClean="0"/>
              <a:t>’ = ƒ(</a:t>
            </a:r>
            <a:r>
              <a:rPr lang="en-US" sz="2800" dirty="0" smtClean="0">
                <a:latin typeface="Constantia" panose="02030602050306030303" pitchFamily="18" charset="0"/>
              </a:rPr>
              <a:t>V</a:t>
            </a:r>
            <a:r>
              <a:rPr lang="en-US" sz="2800" dirty="0" smtClean="0"/>
              <a:t>):  </a:t>
            </a:r>
          </a:p>
          <a:p>
            <a:r>
              <a:rPr lang="en-US" sz="2800" dirty="0" smtClean="0">
                <a:sym typeface="Symbol"/>
              </a:rPr>
              <a:t></a:t>
            </a:r>
            <a:r>
              <a:rPr lang="en-US" sz="2800" baseline="30000" dirty="0" smtClean="0">
                <a:sym typeface="Symbol"/>
              </a:rPr>
              <a:t>in</a:t>
            </a:r>
            <a:r>
              <a:rPr lang="en-US" sz="2800" dirty="0" smtClean="0">
                <a:sym typeface="Symbol"/>
              </a:rPr>
              <a:t> = </a:t>
            </a:r>
            <a:r>
              <a:rPr lang="en-US" sz="2800" dirty="0" err="1" smtClean="0">
                <a:sym typeface="Symbol"/>
              </a:rPr>
              <a:t>poids</a:t>
            </a:r>
            <a:r>
              <a:rPr lang="en-US" sz="2800" dirty="0" smtClean="0">
                <a:sym typeface="Symbol"/>
              </a:rPr>
              <a:t> total des vertexes du </a:t>
            </a:r>
            <a:r>
              <a:rPr lang="en-US" sz="2800" dirty="0" err="1" smtClean="0">
                <a:sym typeface="Symbol"/>
              </a:rPr>
              <a:t>groupe</a:t>
            </a:r>
            <a:r>
              <a:rPr lang="en-US" sz="2800" dirty="0" smtClean="0">
                <a:sym typeface="Symbol"/>
              </a:rPr>
              <a:t> et </a:t>
            </a:r>
          </a:p>
          <a:p>
            <a:r>
              <a:rPr lang="en-US" sz="2800" dirty="0" smtClean="0">
                <a:sym typeface="Symbol"/>
              </a:rPr>
              <a:t></a:t>
            </a:r>
            <a:r>
              <a:rPr lang="en-US" sz="2800" baseline="30000" dirty="0" smtClean="0">
                <a:sym typeface="Symbol"/>
              </a:rPr>
              <a:t>bound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>
                <a:sym typeface="Symbol"/>
              </a:rPr>
              <a:t>= </a:t>
            </a:r>
            <a:r>
              <a:rPr lang="en-US" sz="2800" dirty="0" err="1">
                <a:sym typeface="Symbol"/>
              </a:rPr>
              <a:t>poids</a:t>
            </a:r>
            <a:r>
              <a:rPr lang="en-US" sz="2800" dirty="0">
                <a:sym typeface="Symbol"/>
              </a:rPr>
              <a:t> total des vertexes </a:t>
            </a:r>
            <a:r>
              <a:rPr lang="en-US" sz="2800" dirty="0" err="1" smtClean="0">
                <a:sym typeface="Symbol"/>
              </a:rPr>
              <a:t>connectant</a:t>
            </a:r>
            <a:r>
              <a:rPr lang="en-US" sz="2800" dirty="0" smtClean="0">
                <a:sym typeface="Symbol"/>
              </a:rPr>
              <a:t> le group au </a:t>
            </a:r>
            <a:r>
              <a:rPr lang="en-US" sz="2800" dirty="0" err="1" smtClean="0">
                <a:sym typeface="Symbol"/>
              </a:rPr>
              <a:t>réseau</a:t>
            </a:r>
            <a:r>
              <a:rPr lang="en-US" sz="2800" dirty="0" smtClean="0">
                <a:sym typeface="Symbol"/>
              </a:rPr>
              <a:t> et </a:t>
            </a:r>
          </a:p>
          <a:p>
            <a:r>
              <a:rPr lang="en-US" sz="2800" dirty="0" smtClean="0">
                <a:sym typeface="Symbol"/>
              </a:rPr>
              <a:t>|</a:t>
            </a:r>
            <a:r>
              <a:rPr lang="en-US" sz="2800" dirty="0">
                <a:latin typeface="Constantia" panose="02030602050306030303" pitchFamily="18" charset="0"/>
              </a:rPr>
              <a:t>V</a:t>
            </a:r>
            <a:r>
              <a:rPr lang="en-US" sz="2800" dirty="0" smtClean="0">
                <a:sym typeface="Symbol"/>
              </a:rPr>
              <a:t>| </a:t>
            </a:r>
            <a:r>
              <a:rPr lang="en-US" sz="2800" dirty="0" err="1" smtClean="0">
                <a:sym typeface="Symbol"/>
              </a:rPr>
              <a:t>est</a:t>
            </a:r>
            <a:r>
              <a:rPr lang="en-US" sz="2800" dirty="0" smtClean="0">
                <a:sym typeface="Symbol"/>
              </a:rPr>
              <a:t> la </a:t>
            </a:r>
            <a:r>
              <a:rPr lang="en-US" sz="2800" dirty="0" err="1" smtClean="0">
                <a:sym typeface="Symbol"/>
              </a:rPr>
              <a:t>pénalité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modélisant</a:t>
            </a:r>
            <a:r>
              <a:rPr lang="en-US" sz="2800" dirty="0" smtClean="0">
                <a:sym typeface="Symbol"/>
              </a:rPr>
              <a:t> les </a:t>
            </a:r>
            <a:r>
              <a:rPr lang="en-US" sz="2800" dirty="0" err="1" smtClean="0">
                <a:sym typeface="Symbol"/>
              </a:rPr>
              <a:t>incertitudes</a:t>
            </a:r>
            <a:r>
              <a:rPr lang="en-US" sz="2800" dirty="0" smtClean="0">
                <a:sym typeface="Symbol"/>
              </a:rPr>
              <a:t> du </a:t>
            </a:r>
            <a:r>
              <a:rPr lang="en-US" sz="2800" dirty="0" err="1" smtClean="0">
                <a:sym typeface="Symbol"/>
              </a:rPr>
              <a:t>modèle</a:t>
            </a:r>
            <a:r>
              <a:rPr lang="en-US" sz="2800" dirty="0" smtClean="0">
                <a:sym typeface="Symbol"/>
              </a:rPr>
              <a:t>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8390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Article: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://www.nature.com.proxy.bibliotheques.uqam.ca:2048/nmeth/journal/v9/n5/full/nmeth.1938.html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1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ClusterONE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80581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3 Étapes: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Ensemencement avec des nœuds ayant le plus de connections. Groupe s’élargi avec fonction de ‘</a:t>
            </a:r>
            <a:r>
              <a:rPr lang="fr-CA" sz="2800" dirty="0" err="1" smtClean="0"/>
              <a:t>cohesiveness</a:t>
            </a:r>
            <a:r>
              <a:rPr lang="fr-CA" sz="2800" dirty="0" smtClean="0"/>
              <a:t>’. Prochaine itération = prends nœuds solitaires et recommence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Évalue le chevauchement des groupes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Élimine les groupes les moins denses</a:t>
            </a:r>
            <a:endParaRPr lang="fr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8390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Article: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://www.nature.com.proxy.bibliotheques.uqam.ca:2048/nmeth/journal/v9/n5/full/nmeth.1938.html</a:t>
            </a:r>
            <a:r>
              <a:rPr lang="en-US" sz="1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43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Notez: algorithme disponible pour utilisation dans </a:t>
            </a:r>
            <a:r>
              <a:rPr lang="fr-CA" sz="2800" dirty="0" err="1" smtClean="0"/>
              <a:t>Cytoscape</a:t>
            </a:r>
            <a:r>
              <a:rPr lang="fr-CA" sz="2800" dirty="0" smtClean="0"/>
              <a:t> </a:t>
            </a:r>
            <a:r>
              <a:rPr lang="fr-CA" sz="2000" dirty="0"/>
              <a:t>(</a:t>
            </a:r>
            <a:r>
              <a:rPr lang="fr-CA" sz="2000" dirty="0">
                <a:hlinkClick r:id="rId3"/>
              </a:rPr>
              <a:t>http://cytoscape.org</a:t>
            </a:r>
            <a:r>
              <a:rPr lang="fr-CA" sz="2000" dirty="0" smtClean="0">
                <a:hlinkClick r:id="rId3"/>
              </a:rPr>
              <a:t>/</a:t>
            </a:r>
            <a:r>
              <a:rPr lang="fr-CA" sz="2000" dirty="0" smtClean="0"/>
              <a:t>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5274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problème</a:t>
            </a:r>
          </a:p>
          <a:p>
            <a:r>
              <a:rPr lang="fr-CA" dirty="0" smtClean="0"/>
              <a:t>Les outils disponibles</a:t>
            </a:r>
          </a:p>
          <a:p>
            <a:r>
              <a:rPr lang="fr-CA" dirty="0" smtClean="0"/>
              <a:t>GENA</a:t>
            </a:r>
          </a:p>
          <a:p>
            <a:r>
              <a:rPr lang="fr-CA" dirty="0" smtClean="0"/>
              <a:t>Exemple appliqué</a:t>
            </a:r>
          </a:p>
          <a:p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647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Algorithmes</a:t>
            </a:r>
            <a:r>
              <a:rPr lang="fr-CA" dirty="0" smtClean="0"/>
              <a:t> dérivés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fr-CA" dirty="0" smtClean="0"/>
              <a:t>MCODE (</a:t>
            </a:r>
            <a:r>
              <a:rPr lang="en-US" dirty="0"/>
              <a:t>Molecular Complex </a:t>
            </a:r>
            <a:r>
              <a:rPr lang="en-US" dirty="0" smtClean="0"/>
              <a:t>Detection)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Trouves les complexes protéiques</a:t>
            </a:r>
          </a:p>
          <a:p>
            <a:pPr lvl="1"/>
            <a:r>
              <a:rPr lang="fr-CA" dirty="0" smtClean="0"/>
              <a:t>Évalue inter-connectivité des regroupements</a:t>
            </a:r>
          </a:p>
          <a:p>
            <a:pPr lvl="1"/>
            <a:r>
              <a:rPr lang="fr-CA" dirty="0" smtClean="0"/>
              <a:t>Disponible dans </a:t>
            </a:r>
            <a:r>
              <a:rPr lang="fr-CA" dirty="0" err="1" smtClean="0"/>
              <a:t>Cytoscape</a:t>
            </a:r>
            <a:endParaRPr lang="fr-CA" dirty="0" smtClean="0"/>
          </a:p>
          <a:p>
            <a:r>
              <a:rPr lang="fr-CA" dirty="0" smtClean="0"/>
              <a:t>CMC (</a:t>
            </a:r>
            <a:r>
              <a:rPr lang="en-US" dirty="0"/>
              <a:t>clustering-based on maximal </a:t>
            </a:r>
            <a:r>
              <a:rPr lang="en-US" dirty="0" smtClean="0"/>
              <a:t>cliques)</a:t>
            </a:r>
            <a:r>
              <a:rPr lang="fr-CA" dirty="0" smtClean="0"/>
              <a:t>: 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oids du vertex = fiabilité de l’interaction</a:t>
            </a:r>
          </a:p>
          <a:p>
            <a:pPr lvl="1"/>
            <a:r>
              <a:rPr lang="fr-CA" dirty="0" smtClean="0"/>
              <a:t>But:  renforcer les interactions reconnus fiables</a:t>
            </a:r>
          </a:p>
          <a:p>
            <a:pPr lvl="1"/>
            <a:r>
              <a:rPr lang="fr-CA" dirty="0" smtClean="0"/>
              <a:t>Amélioration: diminue le bruit de fond des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Article = GENA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Améliorations</a:t>
            </a:r>
          </a:p>
          <a:p>
            <a:pPr lvl="1"/>
            <a:r>
              <a:rPr lang="fr-CA" dirty="0" smtClean="0"/>
              <a:t>Une protéine peut appartenir à plusieurs groupes</a:t>
            </a:r>
          </a:p>
          <a:p>
            <a:pPr lvl="1"/>
            <a:r>
              <a:rPr lang="fr-CA" dirty="0" smtClean="0"/>
              <a:t>Croissance des groupes indépendamment = chevaucher</a:t>
            </a:r>
          </a:p>
          <a:p>
            <a:pPr lvl="1"/>
            <a:r>
              <a:rPr lang="fr-CA" dirty="0"/>
              <a:t>Utilisation des poids sur les </a:t>
            </a:r>
            <a:r>
              <a:rPr lang="fr-CA" dirty="0" err="1"/>
              <a:t>vertexs</a:t>
            </a:r>
            <a:r>
              <a:rPr lang="fr-CA" dirty="0"/>
              <a:t> (probabilité d’interaction) sans modification (</a:t>
            </a:r>
            <a:r>
              <a:rPr lang="fr-CA" dirty="0" err="1"/>
              <a:t>binarizing</a:t>
            </a:r>
            <a:r>
              <a:rPr lang="fr-CA" dirty="0"/>
              <a:t> et élimine poids les plus faible basé sur un seuil)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Gradually </a:t>
            </a:r>
            <a:r>
              <a:rPr lang="en-US" dirty="0"/>
              <a:t>Expanding </a:t>
            </a:r>
            <a:r>
              <a:rPr lang="en-US" dirty="0" err="1" smtClean="0"/>
              <a:t>Neighbourhoods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Adjustment: 2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étapes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Ensemensement</a:t>
            </a:r>
            <a:r>
              <a:rPr lang="en-US" dirty="0" smtClean="0"/>
              <a:t> avec les </a:t>
            </a:r>
            <a:r>
              <a:rPr lang="en-US" dirty="0" err="1" smtClean="0"/>
              <a:t>noeuds</a:t>
            </a:r>
            <a:r>
              <a:rPr lang="en-US" dirty="0" smtClean="0"/>
              <a:t> de </a:t>
            </a:r>
            <a:r>
              <a:rPr lang="en-US" dirty="0" err="1" smtClean="0"/>
              <a:t>manière</a:t>
            </a:r>
            <a:r>
              <a:rPr lang="en-US" dirty="0" smtClean="0"/>
              <a:t> </a:t>
            </a:r>
            <a:r>
              <a:rPr lang="en-US" dirty="0" err="1" smtClean="0"/>
              <a:t>aléatoire</a:t>
            </a:r>
            <a:r>
              <a:rPr lang="en-US" dirty="0" smtClean="0"/>
              <a:t> </a:t>
            </a:r>
            <a:r>
              <a:rPr lang="en-US" dirty="0" err="1" smtClean="0"/>
              <a:t>d’après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coefficient de </a:t>
            </a:r>
            <a:r>
              <a:rPr lang="en-US" dirty="0" err="1" smtClean="0"/>
              <a:t>regroupement</a:t>
            </a:r>
            <a:r>
              <a:rPr lang="en-US" dirty="0" smtClean="0"/>
              <a:t> </a:t>
            </a:r>
          </a:p>
          <a:p>
            <a:pPr marL="1371600" lvl="2" indent="-514350"/>
            <a:r>
              <a:rPr lang="en-US" dirty="0" smtClean="0"/>
              <a:t>Evaluation et rapprochement des </a:t>
            </a:r>
            <a:r>
              <a:rPr lang="en-US" dirty="0" err="1" smtClean="0"/>
              <a:t>noeuds</a:t>
            </a:r>
            <a:r>
              <a:rPr lang="en-US" dirty="0" smtClean="0"/>
              <a:t> avec des coefficient plus petit (</a:t>
            </a:r>
            <a:r>
              <a:rPr lang="en-US" dirty="0" err="1" smtClean="0"/>
              <a:t>valeur</a:t>
            </a:r>
            <a:r>
              <a:rPr lang="en-US" dirty="0" smtClean="0"/>
              <a:t> de: “clustering </a:t>
            </a:r>
            <a:r>
              <a:rPr lang="en-US" dirty="0"/>
              <a:t>coefficient </a:t>
            </a:r>
            <a:r>
              <a:rPr lang="en-US" dirty="0" smtClean="0"/>
              <a:t>metric”)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err="1" smtClean="0"/>
              <a:t>Interchangement</a:t>
            </a:r>
            <a:r>
              <a:rPr lang="fr-CA" dirty="0" smtClean="0"/>
              <a:t> aléatoire des nœuds</a:t>
            </a:r>
          </a:p>
          <a:p>
            <a:pPr marL="1371600" lvl="2" indent="-514350"/>
            <a:r>
              <a:rPr lang="fr-CA" dirty="0"/>
              <a:t>Réévaluation du coefficient de </a:t>
            </a:r>
            <a:r>
              <a:rPr lang="fr-CA" dirty="0" err="1" smtClean="0"/>
              <a:t>clustering</a:t>
            </a:r>
            <a:endParaRPr lang="fr-CA" dirty="0" smtClean="0"/>
          </a:p>
          <a:p>
            <a:r>
              <a:rPr lang="fr-CA" dirty="0" smtClean="0"/>
              <a:t>Équilibre quand mouvement de groupe ne peux améliorer le coefficient</a:t>
            </a:r>
          </a:p>
        </p:txBody>
      </p:sp>
    </p:spTree>
    <p:extLst>
      <p:ext uri="{BB962C8B-B14F-4D97-AF65-F5344CB8AC3E}">
        <p14:creationId xmlns:p14="http://schemas.microsoft.com/office/powerpoint/2010/main" val="4093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53435"/>
            <a:ext cx="49149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 </a:t>
            </a:r>
            <a:r>
              <a:rPr lang="fr-CA" dirty="0" smtClean="0"/>
              <a:t>1: Initiation et croissance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5275" y="1505635"/>
            <a:ext cx="8620125" cy="1752600"/>
          </a:xfrm>
        </p:spPr>
        <p:txBody>
          <a:bodyPr/>
          <a:lstStyle/>
          <a:p>
            <a:r>
              <a:rPr lang="fr-CA" dirty="0" err="1" smtClean="0"/>
              <a:t>Ensemensement</a:t>
            </a:r>
            <a:r>
              <a:rPr lang="fr-CA" dirty="0" smtClean="0"/>
              <a:t> du système basé sur plus haut coefficient de regroupement (</a:t>
            </a:r>
            <a:r>
              <a:rPr lang="fr-CA" i="1" dirty="0" err="1" smtClean="0"/>
              <a:t>clustering</a:t>
            </a:r>
            <a:r>
              <a:rPr lang="fr-CA" i="1" dirty="0" smtClean="0"/>
              <a:t> coefficient</a:t>
            </a:r>
            <a:r>
              <a:rPr lang="fr-CA" dirty="0"/>
              <a:t>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477435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CA" sz="4400" dirty="0" smtClean="0">
                <a:latin typeface="Lucida Calligraphy" panose="03010101010101010101" pitchFamily="66" charset="0"/>
              </a:rPr>
              <a:t>e</a:t>
            </a:r>
            <a:r>
              <a:rPr lang="fr-CA" sz="4400" baseline="-25000" dirty="0" smtClean="0">
                <a:latin typeface="Lucida Calligraphy" panose="03010101010101010101" pitchFamily="66" charset="0"/>
              </a:rPr>
              <a:t>n</a:t>
            </a:r>
            <a:r>
              <a:rPr lang="fr-CA" sz="3600" dirty="0" smtClean="0"/>
              <a:t> = </a:t>
            </a:r>
            <a:r>
              <a:rPr lang="fr-CA" dirty="0" err="1"/>
              <a:t>nbr</a:t>
            </a:r>
            <a:r>
              <a:rPr lang="fr-CA" dirty="0"/>
              <a:t> de voisin </a:t>
            </a:r>
            <a:r>
              <a:rPr lang="fr-CA" dirty="0" smtClean="0"/>
              <a:t>connecté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4400" dirty="0" smtClean="0">
                <a:latin typeface="Lucida Calligraphy" panose="03010101010101010101" pitchFamily="66" charset="0"/>
                <a:sym typeface="Symbol"/>
              </a:rPr>
              <a:t></a:t>
            </a:r>
            <a:r>
              <a:rPr lang="fr-CA" sz="4400" baseline="-25000" dirty="0" smtClean="0">
                <a:latin typeface="Lucida Calligraphy" panose="03010101010101010101" pitchFamily="66" charset="0"/>
              </a:rPr>
              <a:t>n </a:t>
            </a:r>
            <a:r>
              <a:rPr lang="fr-CA" dirty="0"/>
              <a:t>= </a:t>
            </a:r>
            <a:r>
              <a:rPr lang="fr-CA" dirty="0" err="1"/>
              <a:t>nbr</a:t>
            </a:r>
            <a:r>
              <a:rPr lang="fr-CA" dirty="0"/>
              <a:t> de voisin du </a:t>
            </a:r>
            <a:r>
              <a:rPr lang="fr-CA" dirty="0" err="1"/>
              <a:t>noeud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018106" y="2724835"/>
            <a:ext cx="1297094" cy="1543287"/>
            <a:chOff x="6018106" y="2819400"/>
            <a:chExt cx="1297094" cy="1543287"/>
          </a:xfrm>
        </p:grpSpPr>
        <p:sp>
          <p:nvSpPr>
            <p:cNvPr id="4" name="Oval 3"/>
            <p:cNvSpPr/>
            <p:nvPr/>
          </p:nvSpPr>
          <p:spPr>
            <a:xfrm>
              <a:off x="6477000" y="3881437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91300" y="2819400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3352800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3352800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4" idx="1"/>
              <a:endCxn id="9" idx="5"/>
            </p:cNvCxnSpPr>
            <p:nvPr/>
          </p:nvCxnSpPr>
          <p:spPr>
            <a:xfrm flipH="1" flipV="1">
              <a:off x="6291122" y="3543857"/>
              <a:ext cx="219356" cy="370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" idx="7"/>
              <a:endCxn id="8" idx="3"/>
            </p:cNvCxnSpPr>
            <p:nvPr/>
          </p:nvCxnSpPr>
          <p:spPr>
            <a:xfrm flipV="1">
              <a:off x="6672122" y="3543857"/>
              <a:ext cx="371756" cy="370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7"/>
            </p:cNvCxnSpPr>
            <p:nvPr/>
          </p:nvCxnSpPr>
          <p:spPr>
            <a:xfrm flipH="1">
              <a:off x="6291122" y="3010457"/>
              <a:ext cx="333656" cy="375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5703" y="39933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8706" y="34610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8106" y="35168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b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29834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c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72056" y="3791635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Cc(n) = </a:t>
            </a:r>
            <a:r>
              <a:rPr lang="fr-CA" u="sng" dirty="0" smtClean="0"/>
              <a:t>2*1 </a:t>
            </a:r>
            <a:r>
              <a:rPr lang="fr-CA" dirty="0" smtClean="0"/>
              <a:t> </a:t>
            </a:r>
            <a:r>
              <a:rPr lang="fr-CA" dirty="0" smtClean="0"/>
              <a:t>= </a:t>
            </a:r>
            <a:r>
              <a:rPr lang="fr-CA" dirty="0" smtClean="0"/>
              <a:t>1</a:t>
            </a:r>
            <a:endParaRPr lang="fr-CA" u="sng" dirty="0" smtClean="0"/>
          </a:p>
          <a:p>
            <a:r>
              <a:rPr lang="fr-CA" dirty="0" smtClean="0"/>
              <a:t>             </a:t>
            </a:r>
            <a:r>
              <a:rPr lang="fr-CA" dirty="0"/>
              <a:t>2</a:t>
            </a:r>
            <a:r>
              <a:rPr lang="fr-CA" dirty="0" smtClean="0"/>
              <a:t>(2-1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310544" y="5749706"/>
            <a:ext cx="228600" cy="223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24844" y="4687669"/>
            <a:ext cx="228600" cy="223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0" y="5295277"/>
            <a:ext cx="228600" cy="223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29544" y="5221069"/>
            <a:ext cx="228600" cy="223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7" idx="1"/>
            <a:endCxn id="40" idx="5"/>
          </p:cNvCxnSpPr>
          <p:nvPr/>
        </p:nvCxnSpPr>
        <p:spPr>
          <a:xfrm flipH="1" flipV="1">
            <a:off x="6124666" y="5412126"/>
            <a:ext cx="219356" cy="37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7"/>
            <a:endCxn id="39" idx="3"/>
          </p:cNvCxnSpPr>
          <p:nvPr/>
        </p:nvCxnSpPr>
        <p:spPr>
          <a:xfrm flipV="1">
            <a:off x="6505666" y="5486334"/>
            <a:ext cx="309612" cy="296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8" idx="3"/>
            <a:endCxn id="40" idx="7"/>
          </p:cNvCxnSpPr>
          <p:nvPr/>
        </p:nvCxnSpPr>
        <p:spPr>
          <a:xfrm flipH="1">
            <a:off x="6124666" y="4878726"/>
            <a:ext cx="333656" cy="375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39247" y="58616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80106" y="5403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51650" y="53851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86744" y="48517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05600" y="575446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Cc(n) = </a:t>
            </a:r>
            <a:r>
              <a:rPr lang="fr-CA" u="sng" dirty="0" smtClean="0"/>
              <a:t>2*2   </a:t>
            </a:r>
            <a:r>
              <a:rPr lang="fr-CA" dirty="0" smtClean="0"/>
              <a:t> = 2</a:t>
            </a:r>
            <a:endParaRPr lang="fr-CA" u="sng" dirty="0" smtClean="0"/>
          </a:p>
          <a:p>
            <a:r>
              <a:rPr lang="fr-CA" dirty="0" smtClean="0"/>
              <a:t>             </a:t>
            </a:r>
            <a:r>
              <a:rPr lang="fr-CA" dirty="0"/>
              <a:t>2</a:t>
            </a:r>
            <a:r>
              <a:rPr lang="fr-CA" dirty="0" smtClean="0"/>
              <a:t>(2-1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39000" y="5063906"/>
            <a:ext cx="228600" cy="2238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126394" y="52394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</a:t>
            </a:r>
            <a:endParaRPr lang="en-US" dirty="0"/>
          </a:p>
        </p:txBody>
      </p:sp>
      <p:cxnSp>
        <p:nvCxnSpPr>
          <p:cNvPr id="51" name="Straight Connector 50"/>
          <p:cNvCxnSpPr>
            <a:stCxn id="49" idx="2"/>
            <a:endCxn id="39" idx="7"/>
          </p:cNvCxnSpPr>
          <p:nvPr/>
        </p:nvCxnSpPr>
        <p:spPr>
          <a:xfrm flipH="1">
            <a:off x="6976922" y="5175825"/>
            <a:ext cx="262078" cy="15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050" y="6519446"/>
            <a:ext cx="857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Dimitrakopoulos</a:t>
            </a:r>
            <a:r>
              <a:rPr lang="en-US" sz="1600" dirty="0"/>
              <a:t>, C. </a:t>
            </a:r>
            <a:r>
              <a:rPr lang="en-US" sz="1600" i="1" dirty="0"/>
              <a:t>et al., Artificial Intelligence in Medicine, </a:t>
            </a:r>
            <a:r>
              <a:rPr lang="en-US" sz="1600" dirty="0"/>
              <a:t>71 (2016) 62–69 </a:t>
            </a:r>
          </a:p>
        </p:txBody>
      </p:sp>
    </p:spTree>
    <p:extLst>
      <p:ext uri="{BB962C8B-B14F-4D97-AF65-F5344CB8AC3E}">
        <p14:creationId xmlns:p14="http://schemas.microsoft.com/office/powerpoint/2010/main" val="2902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Croissance des </a:t>
            </a:r>
            <a:r>
              <a:rPr lang="fr-CA" dirty="0" smtClean="0"/>
              <a:t>groupes </a:t>
            </a:r>
            <a:br>
              <a:rPr lang="fr-CA" dirty="0" smtClean="0"/>
            </a:br>
            <a:r>
              <a:rPr lang="fr-CA" sz="3600" dirty="0" smtClean="0"/>
              <a:t>(</a:t>
            </a:r>
            <a:r>
              <a:rPr lang="fr-CA" sz="3600" i="1" dirty="0" smtClean="0"/>
              <a:t>l-</a:t>
            </a:r>
            <a:r>
              <a:rPr lang="fr-CA" sz="3600" i="1" dirty="0" err="1" smtClean="0"/>
              <a:t>forward</a:t>
            </a:r>
            <a:r>
              <a:rPr lang="fr-CA" sz="3600" dirty="0" smtClean="0"/>
              <a:t>, </a:t>
            </a:r>
            <a:r>
              <a:rPr lang="fr-CA" sz="3600" i="1" dirty="0" smtClean="0"/>
              <a:t>r-</a:t>
            </a:r>
            <a:r>
              <a:rPr lang="fr-CA" sz="3600" i="1" dirty="0" err="1" smtClean="0"/>
              <a:t>backward</a:t>
            </a:r>
            <a:r>
              <a:rPr lang="fr-CA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839200" cy="10668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Ajout des nœuds et évaluation de la connexion  (</a:t>
            </a:r>
            <a:r>
              <a:rPr lang="fr-CA" i="1" dirty="0" smtClean="0"/>
              <a:t>cluster </a:t>
            </a:r>
            <a:r>
              <a:rPr lang="fr-CA" i="1" dirty="0" err="1" smtClean="0"/>
              <a:t>connectivity</a:t>
            </a:r>
            <a:r>
              <a:rPr lang="fr-CA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39755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A" sz="3200" dirty="0" smtClean="0"/>
              <a:t>Élimine les nœuds dont la connectivité </a:t>
            </a:r>
            <a:r>
              <a:rPr lang="fr-CA" sz="3200" dirty="0" smtClean="0"/>
              <a:t>diminue</a:t>
            </a:r>
          </a:p>
          <a:p>
            <a:r>
              <a:rPr lang="fr-CA" sz="3200" dirty="0" smtClean="0"/>
              <a:t>Chaque groupe </a:t>
            </a:r>
            <a:r>
              <a:rPr lang="fr-CA" sz="3200" dirty="0"/>
              <a:t>c</a:t>
            </a:r>
            <a:r>
              <a:rPr lang="fr-CA" sz="3200" dirty="0" smtClean="0"/>
              <a:t>roît indépendamment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567111" cy="13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150745"/>
            <a:ext cx="426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W</a:t>
            </a:r>
            <a:r>
              <a:rPr lang="fr-CA" i="1" baseline="-25000" dirty="0" smtClean="0"/>
              <a:t>in</a:t>
            </a:r>
            <a:r>
              <a:rPr lang="fr-CA" dirty="0" smtClean="0"/>
              <a:t> = vertex du groupe (=3)</a:t>
            </a:r>
          </a:p>
          <a:p>
            <a:r>
              <a:rPr lang="fr-CA" dirty="0" err="1" smtClean="0"/>
              <a:t>W</a:t>
            </a:r>
            <a:r>
              <a:rPr lang="fr-CA" i="1" baseline="-25000" dirty="0" err="1" smtClean="0"/>
              <a:t>in_c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complément des </a:t>
            </a:r>
            <a:r>
              <a:rPr lang="fr-CA" dirty="0" err="1" smtClean="0"/>
              <a:t>vertexs</a:t>
            </a:r>
            <a:r>
              <a:rPr lang="fr-CA" dirty="0" smtClean="0"/>
              <a:t> </a:t>
            </a:r>
            <a:r>
              <a:rPr lang="fr-CA" dirty="0" smtClean="0"/>
              <a:t>du groupe (donc vertex qui n’existe pas entre deux nœuds  (=2</a:t>
            </a:r>
            <a:r>
              <a:rPr lang="fr-CA" dirty="0" smtClean="0"/>
              <a:t>))</a:t>
            </a:r>
            <a:endParaRPr lang="fr-CA" dirty="0" smtClean="0"/>
          </a:p>
          <a:p>
            <a:r>
              <a:rPr lang="fr-CA" dirty="0" err="1" smtClean="0"/>
              <a:t>W</a:t>
            </a:r>
            <a:r>
              <a:rPr lang="fr-CA" i="1" baseline="-25000" dirty="0" err="1" smtClean="0"/>
              <a:t>out</a:t>
            </a:r>
            <a:r>
              <a:rPr lang="fr-CA" dirty="0" smtClean="0"/>
              <a:t> </a:t>
            </a:r>
            <a:r>
              <a:rPr lang="fr-CA" dirty="0"/>
              <a:t>= </a:t>
            </a:r>
            <a:r>
              <a:rPr lang="fr-CA" dirty="0" smtClean="0"/>
              <a:t>vertex connectant un nœuds a un groupe différent (=1)</a:t>
            </a:r>
          </a:p>
          <a:p>
            <a:r>
              <a:rPr lang="fr-CA" sz="2400" dirty="0" smtClean="0">
                <a:latin typeface="Comic Sans MS" panose="030F0702030302020204" pitchFamily="66" charset="0"/>
              </a:rPr>
              <a:t>a</a:t>
            </a:r>
            <a:r>
              <a:rPr lang="fr-CA" dirty="0" smtClean="0"/>
              <a:t> = 0.6 arbitraire par les auteurs</a:t>
            </a:r>
          </a:p>
          <a:p>
            <a:r>
              <a:rPr lang="en-US" dirty="0" smtClean="0"/>
              <a:t>|Cl U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cl</a:t>
            </a:r>
            <a:r>
              <a:rPr lang="en-US" dirty="0" smtClean="0"/>
              <a:t>| = Union des </a:t>
            </a:r>
            <a:r>
              <a:rPr lang="en-US" dirty="0" err="1" smtClean="0"/>
              <a:t>noeuds</a:t>
            </a:r>
            <a:r>
              <a:rPr lang="en-US" dirty="0" smtClean="0"/>
              <a:t> du </a:t>
            </a:r>
            <a:r>
              <a:rPr lang="en-US" dirty="0" err="1" smtClean="0"/>
              <a:t>groupe</a:t>
            </a:r>
            <a:r>
              <a:rPr lang="en-US" dirty="0" smtClean="0"/>
              <a:t> avec les </a:t>
            </a:r>
            <a:r>
              <a:rPr lang="en-US" dirty="0" err="1" smtClean="0"/>
              <a:t>noeuds</a:t>
            </a:r>
            <a:r>
              <a:rPr lang="en-US" dirty="0" smtClean="0"/>
              <a:t> </a:t>
            </a:r>
            <a:r>
              <a:rPr lang="en-US" dirty="0" err="1" smtClean="0"/>
              <a:t>voisins</a:t>
            </a:r>
            <a:r>
              <a:rPr lang="en-US" dirty="0" smtClean="0"/>
              <a:t> </a:t>
            </a:r>
            <a:r>
              <a:rPr lang="en-US" dirty="0" err="1" smtClean="0"/>
              <a:t>n’appartenant</a:t>
            </a:r>
            <a:r>
              <a:rPr lang="en-US" dirty="0" smtClean="0"/>
              <a:t> pas au </a:t>
            </a:r>
            <a:r>
              <a:rPr lang="en-US" dirty="0" err="1" smtClean="0"/>
              <a:t>groupe</a:t>
            </a:r>
            <a:endParaRPr lang="fr-CA" dirty="0"/>
          </a:p>
        </p:txBody>
      </p:sp>
      <p:grpSp>
        <p:nvGrpSpPr>
          <p:cNvPr id="2049" name="Group 2048"/>
          <p:cNvGrpSpPr/>
          <p:nvPr/>
        </p:nvGrpSpPr>
        <p:grpSpPr>
          <a:xfrm>
            <a:off x="2234352" y="3779763"/>
            <a:ext cx="1739795" cy="1543287"/>
            <a:chOff x="6922665" y="3742021"/>
            <a:chExt cx="1739795" cy="1543287"/>
          </a:xfrm>
        </p:grpSpPr>
        <p:sp>
          <p:nvSpPr>
            <p:cNvPr id="8" name="Oval 7"/>
            <p:cNvSpPr/>
            <p:nvPr/>
          </p:nvSpPr>
          <p:spPr>
            <a:xfrm>
              <a:off x="7824260" y="4804058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938560" y="3742021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57660" y="4275421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443260" y="4275421"/>
              <a:ext cx="228600" cy="2238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1"/>
              <a:endCxn id="11" idx="5"/>
            </p:cNvCxnSpPr>
            <p:nvPr/>
          </p:nvCxnSpPr>
          <p:spPr>
            <a:xfrm flipH="1" flipV="1">
              <a:off x="7638382" y="4466478"/>
              <a:ext cx="219356" cy="370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7"/>
              <a:endCxn id="10" idx="3"/>
            </p:cNvCxnSpPr>
            <p:nvPr/>
          </p:nvCxnSpPr>
          <p:spPr>
            <a:xfrm flipV="1">
              <a:off x="8019382" y="4466478"/>
              <a:ext cx="371756" cy="370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1" idx="7"/>
            </p:cNvCxnSpPr>
            <p:nvPr/>
          </p:nvCxnSpPr>
          <p:spPr>
            <a:xfrm flipH="1">
              <a:off x="7638382" y="3933078"/>
              <a:ext cx="333656" cy="3751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52963" y="49159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55966" y="438364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400" y="443948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b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00460" y="390608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c</a:t>
              </a:r>
              <a:endParaRPr lang="en-US" dirty="0"/>
            </a:p>
          </p:txBody>
        </p:sp>
        <p:cxnSp>
          <p:nvCxnSpPr>
            <p:cNvPr id="19" name="Straight Connector 18"/>
            <p:cNvCxnSpPr>
              <a:stCxn id="9" idx="5"/>
              <a:endCxn id="10" idx="1"/>
            </p:cNvCxnSpPr>
            <p:nvPr/>
          </p:nvCxnSpPr>
          <p:spPr>
            <a:xfrm>
              <a:off x="8133682" y="3933078"/>
              <a:ext cx="257456" cy="3751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6"/>
              <a:endCxn id="10" idx="2"/>
            </p:cNvCxnSpPr>
            <p:nvPr/>
          </p:nvCxnSpPr>
          <p:spPr>
            <a:xfrm>
              <a:off x="7671860" y="4387340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922665" y="4400318"/>
              <a:ext cx="228600" cy="223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6"/>
              <a:endCxn id="11" idx="2"/>
            </p:cNvCxnSpPr>
            <p:nvPr/>
          </p:nvCxnSpPr>
          <p:spPr>
            <a:xfrm flipV="1">
              <a:off x="7151265" y="4387340"/>
              <a:ext cx="291995" cy="12489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flipH="1">
              <a:off x="6922665" y="4512236"/>
              <a:ext cx="24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e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051" y="6553200"/>
            <a:ext cx="661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Dimitrakopoulos</a:t>
            </a:r>
            <a:r>
              <a:rPr lang="en-US" sz="1600" dirty="0"/>
              <a:t>, C. </a:t>
            </a:r>
            <a:r>
              <a:rPr lang="en-US" sz="1600" i="1" dirty="0"/>
              <a:t>et al., Artificial Intelligence in Medicine, </a:t>
            </a:r>
            <a:r>
              <a:rPr lang="en-US" sz="1600" dirty="0"/>
              <a:t>71 (2016) 62–69 </a:t>
            </a:r>
          </a:p>
        </p:txBody>
      </p:sp>
    </p:spTree>
    <p:extLst>
      <p:ext uri="{BB962C8B-B14F-4D97-AF65-F5344CB8AC3E}">
        <p14:creationId xmlns:p14="http://schemas.microsoft.com/office/powerpoint/2010/main" val="9264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Étape</a:t>
            </a:r>
            <a:r>
              <a:rPr lang="en-US" dirty="0" smtClean="0"/>
              <a:t> 2: </a:t>
            </a:r>
            <a:r>
              <a:rPr lang="en-US" dirty="0" err="1" smtClean="0"/>
              <a:t>Ajustement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groupes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en-US" dirty="0" err="1" smtClean="0"/>
              <a:t>Espace</a:t>
            </a:r>
            <a:r>
              <a:rPr lang="en-US" dirty="0" smtClean="0"/>
              <a:t> local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explor</a:t>
            </a:r>
            <a:r>
              <a:rPr lang="fr-CA" dirty="0" smtClean="0"/>
              <a:t>é basé sur les nœuds initiaux</a:t>
            </a:r>
          </a:p>
          <a:p>
            <a:r>
              <a:rPr lang="fr-CA" dirty="0" smtClean="0"/>
              <a:t>Trois possibilités d’ajustement:</a:t>
            </a:r>
          </a:p>
          <a:p>
            <a:pPr lvl="1"/>
            <a:r>
              <a:rPr lang="fr-CA" dirty="0" smtClean="0"/>
              <a:t>Nœud </a:t>
            </a:r>
            <a:r>
              <a:rPr lang="fr-CA" dirty="0" smtClean="0"/>
              <a:t>transféré à un groupe différent: p = 0.8</a:t>
            </a:r>
          </a:p>
          <a:p>
            <a:pPr lvl="1"/>
            <a:r>
              <a:rPr lang="fr-CA" dirty="0" smtClean="0"/>
              <a:t>Nœud </a:t>
            </a:r>
            <a:r>
              <a:rPr lang="fr-CA" dirty="0" smtClean="0"/>
              <a:t>copié dans un autre groupe: </a:t>
            </a:r>
            <a:r>
              <a:rPr lang="fr-CA" dirty="0"/>
              <a:t>p = </a:t>
            </a:r>
            <a:r>
              <a:rPr lang="fr-CA" dirty="0" smtClean="0"/>
              <a:t>0.1</a:t>
            </a:r>
            <a:endParaRPr lang="en-US" dirty="0"/>
          </a:p>
          <a:p>
            <a:pPr lvl="1"/>
            <a:r>
              <a:rPr lang="fr-CA" dirty="0" smtClean="0"/>
              <a:t>Nœud </a:t>
            </a:r>
            <a:r>
              <a:rPr lang="fr-CA" dirty="0" smtClean="0"/>
              <a:t>éliminé du groupe: </a:t>
            </a:r>
            <a:r>
              <a:rPr lang="fr-CA" dirty="0"/>
              <a:t>p = </a:t>
            </a:r>
            <a:r>
              <a:rPr lang="fr-CA" dirty="0" smtClean="0"/>
              <a:t>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 3: Évaluation </a:t>
            </a:r>
            <a:r>
              <a:rPr lang="fr-CA" dirty="0" smtClean="0"/>
              <a:t>du réseaux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0976"/>
            <a:ext cx="388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3" y="3910012"/>
            <a:ext cx="5991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380976"/>
            <a:ext cx="6011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Sommes de tous les groupes du réseaux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1451" y="2995612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Même fonction d’évaluation que pour les nœuds, mais on le fait pour le groupe dans le réseaux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86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Fin de l’ajustement = 1000000 déplacements ou que </a:t>
            </a:r>
            <a:r>
              <a:rPr lang="fr-CA" sz="2800" i="1" dirty="0" err="1" smtClean="0"/>
              <a:t>Eval_cl</a:t>
            </a:r>
            <a:r>
              <a:rPr lang="fr-CA" sz="2800" i="1" dirty="0" smtClean="0"/>
              <a:t> </a:t>
            </a:r>
            <a:r>
              <a:rPr lang="fr-CA" sz="2800" dirty="0" smtClean="0"/>
              <a:t>est </a:t>
            </a:r>
            <a:r>
              <a:rPr lang="fr-CA" sz="2800" dirty="0" smtClean="0"/>
              <a:t>stable depuis </a:t>
            </a:r>
            <a:r>
              <a:rPr lang="fr-CA" sz="2800" dirty="0" smtClean="0"/>
              <a:t>1000 </a:t>
            </a:r>
            <a:r>
              <a:rPr lang="fr-CA" sz="2800" dirty="0" smtClean="0"/>
              <a:t>dernières itérations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51" y="6553200"/>
            <a:ext cx="661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Dimitrakopoulos</a:t>
            </a:r>
            <a:r>
              <a:rPr lang="en-US" sz="1600" dirty="0"/>
              <a:t>, C. </a:t>
            </a:r>
            <a:r>
              <a:rPr lang="en-US" sz="1600" i="1" dirty="0"/>
              <a:t>et al., Artificial Intelligence in Medicine, </a:t>
            </a:r>
            <a:r>
              <a:rPr lang="en-US" sz="1600" dirty="0"/>
              <a:t>71 (2016) 62–69 </a:t>
            </a:r>
          </a:p>
        </p:txBody>
      </p:sp>
    </p:spTree>
    <p:extLst>
      <p:ext uri="{BB962C8B-B14F-4D97-AF65-F5344CB8AC3E}">
        <p14:creationId xmlns:p14="http://schemas.microsoft.com/office/powerpoint/2010/main" val="24770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Évaluation du nouvel algorithme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Compétition: RNSC, MCL, </a:t>
            </a:r>
            <a:r>
              <a:rPr lang="fr-CA" dirty="0" err="1" smtClean="0"/>
              <a:t>ClusterONE</a:t>
            </a:r>
            <a:r>
              <a:rPr lang="fr-CA" dirty="0" smtClean="0"/>
              <a:t> et GENA</a:t>
            </a:r>
          </a:p>
          <a:p>
            <a:r>
              <a:rPr lang="fr-CA" dirty="0" smtClean="0"/>
              <a:t>Critères d’évaluation des algorithmes:</a:t>
            </a:r>
          </a:p>
          <a:p>
            <a:pPr lvl="1"/>
            <a:r>
              <a:rPr lang="fr-CA" dirty="0" smtClean="0"/>
              <a:t>Sensitivité</a:t>
            </a:r>
          </a:p>
          <a:p>
            <a:pPr lvl="1"/>
            <a:r>
              <a:rPr lang="fr-CA" dirty="0" smtClean="0"/>
              <a:t>Valeur de prédictions positives (PPV)</a:t>
            </a:r>
          </a:p>
          <a:p>
            <a:pPr lvl="1"/>
            <a:r>
              <a:rPr lang="fr-CA" dirty="0" smtClean="0"/>
              <a:t>Précision géométrique</a:t>
            </a:r>
          </a:p>
          <a:p>
            <a:r>
              <a:rPr lang="fr-CA" dirty="0" smtClean="0"/>
              <a:t>Qui à gagné????  GENA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Résultats </a:t>
            </a:r>
            <a:r>
              <a:rPr lang="fr-CA" dirty="0" smtClean="0"/>
              <a:t>de comparaison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3" y="1897683"/>
            <a:ext cx="4267200" cy="32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22" y="1899104"/>
            <a:ext cx="4495800" cy="34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116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Levure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53418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Homme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75417"/>
            <a:ext cx="903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Majeure partie des cas, GENA est meilleure. Spéculation des auteurs: </a:t>
            </a:r>
            <a:r>
              <a:rPr lang="fr-CA" b="1" dirty="0" smtClean="0"/>
              <a:t>algorithme prends </a:t>
            </a:r>
            <a:r>
              <a:rPr lang="fr-CA" b="1" dirty="0" smtClean="0"/>
              <a:t>en compte le poids des interactions sans les altérer (</a:t>
            </a:r>
            <a:r>
              <a:rPr lang="en-US" b="1" dirty="0" smtClean="0"/>
              <a:t>‘</a:t>
            </a:r>
            <a:r>
              <a:rPr lang="fr-CA" b="1" dirty="0" err="1" smtClean="0"/>
              <a:t>binarizing</a:t>
            </a:r>
            <a:r>
              <a:rPr lang="fr-CA" b="1" dirty="0" smtClean="0"/>
              <a:t>’ + élimination sous un seuil critique)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" y="6553200"/>
            <a:ext cx="857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Dimitrakopoulos</a:t>
            </a:r>
            <a:r>
              <a:rPr lang="en-US" sz="1600" dirty="0"/>
              <a:t>, C. </a:t>
            </a:r>
            <a:r>
              <a:rPr lang="en-US" sz="1600" i="1" dirty="0"/>
              <a:t>et al., Artificial Intelligence in Medicine, </a:t>
            </a:r>
            <a:r>
              <a:rPr lang="en-US" sz="1600" dirty="0"/>
              <a:t>71 (2016) 62–69 </a:t>
            </a:r>
          </a:p>
        </p:txBody>
      </p:sp>
    </p:spTree>
    <p:extLst>
      <p:ext uri="{BB962C8B-B14F-4D97-AF65-F5344CB8AC3E}">
        <p14:creationId xmlns:p14="http://schemas.microsoft.com/office/powerpoint/2010/main" val="2509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Application de GENA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7562" y="1600200"/>
            <a:ext cx="8339238" cy="236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 smtClean="0"/>
              <a:t>Utilisé données d’expression (</a:t>
            </a:r>
            <a:r>
              <a:rPr lang="fr-CA" dirty="0" err="1" smtClean="0"/>
              <a:t>microarray</a:t>
            </a:r>
            <a:r>
              <a:rPr lang="fr-CA" dirty="0" smtClean="0"/>
              <a:t>) de 3 groupes:</a:t>
            </a:r>
          </a:p>
          <a:p>
            <a:pPr lvl="1"/>
            <a:r>
              <a:rPr lang="fr-CA" dirty="0" smtClean="0"/>
              <a:t>Parkinson (PD)</a:t>
            </a:r>
          </a:p>
          <a:p>
            <a:pPr lvl="1"/>
            <a:r>
              <a:rPr lang="fr-CA" dirty="0" smtClean="0"/>
              <a:t>Donneur sain (HD)</a:t>
            </a:r>
          </a:p>
          <a:p>
            <a:pPr lvl="1"/>
            <a:r>
              <a:rPr lang="fr-CA" dirty="0" smtClean="0"/>
              <a:t>Sujet avec maladie neurodégénérative autre que Parkinson (OD)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4191000"/>
            <a:ext cx="1981200" cy="1905000"/>
            <a:chOff x="1295400" y="2743200"/>
            <a:chExt cx="1981200" cy="1905000"/>
          </a:xfrm>
        </p:grpSpPr>
        <p:sp>
          <p:nvSpPr>
            <p:cNvPr id="4" name="Oval 3"/>
            <p:cNvSpPr/>
            <p:nvPr/>
          </p:nvSpPr>
          <p:spPr>
            <a:xfrm>
              <a:off x="1295400" y="2743200"/>
              <a:ext cx="1981200" cy="1905000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81062" y="2971800"/>
              <a:ext cx="12907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chemeClr val="tx2"/>
                  </a:solidFill>
                </a:rPr>
                <a:t>PD</a:t>
              </a:r>
            </a:p>
            <a:p>
              <a:pPr algn="ctr"/>
              <a:r>
                <a:rPr lang="fr-CA" sz="4000" dirty="0" smtClean="0">
                  <a:solidFill>
                    <a:schemeClr val="tx2"/>
                  </a:solidFill>
                </a:rPr>
                <a:t>N=50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5631" y="4181475"/>
            <a:ext cx="1981200" cy="1905000"/>
            <a:chOff x="1295400" y="2743200"/>
            <a:chExt cx="1981200" cy="1905000"/>
          </a:xfrm>
        </p:grpSpPr>
        <p:sp>
          <p:nvSpPr>
            <p:cNvPr id="8" name="Oval 7"/>
            <p:cNvSpPr/>
            <p:nvPr/>
          </p:nvSpPr>
          <p:spPr>
            <a:xfrm>
              <a:off x="1295400" y="2743200"/>
              <a:ext cx="1981200" cy="1905000"/>
            </a:xfrm>
            <a:prstGeom prst="ellipse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1062" y="2971800"/>
              <a:ext cx="129073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chemeClr val="accent3">
                      <a:lumMod val="75000"/>
                    </a:schemeClr>
                  </a:solidFill>
                </a:rPr>
                <a:t>HD</a:t>
              </a:r>
            </a:p>
            <a:p>
              <a:pPr algn="ctr"/>
              <a:r>
                <a:rPr lang="fr-CA" sz="4000" dirty="0" smtClean="0">
                  <a:solidFill>
                    <a:schemeClr val="accent3">
                      <a:lumMod val="75000"/>
                    </a:schemeClr>
                  </a:solidFill>
                </a:rPr>
                <a:t>N=22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72200" y="4181475"/>
            <a:ext cx="1981200" cy="1905000"/>
            <a:chOff x="1295400" y="2743200"/>
            <a:chExt cx="1981200" cy="1905000"/>
          </a:xfrm>
        </p:grpSpPr>
        <p:sp>
          <p:nvSpPr>
            <p:cNvPr id="11" name="Oval 10"/>
            <p:cNvSpPr/>
            <p:nvPr/>
          </p:nvSpPr>
          <p:spPr>
            <a:xfrm>
              <a:off x="1295400" y="2743200"/>
              <a:ext cx="1981200" cy="1905000"/>
            </a:xfrm>
            <a:prstGeom prst="ellipse">
              <a:avLst/>
            </a:prstGeom>
            <a:noFill/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1062" y="2971800"/>
              <a:ext cx="129073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4000" dirty="0">
                  <a:solidFill>
                    <a:schemeClr val="accent6">
                      <a:lumMod val="75000"/>
                    </a:schemeClr>
                  </a:solidFill>
                </a:rPr>
                <a:t>O</a:t>
              </a:r>
              <a:r>
                <a:rPr lang="fr-CA" sz="4000" dirty="0" smtClean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</a:p>
            <a:p>
              <a:pPr algn="ctr"/>
              <a:r>
                <a:rPr lang="fr-CA" sz="4000" dirty="0" smtClean="0">
                  <a:solidFill>
                    <a:schemeClr val="accent6">
                      <a:lumMod val="75000"/>
                    </a:schemeClr>
                  </a:solidFill>
                </a:rPr>
                <a:t>N=33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6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interactions: difficile à étudier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r>
              <a:rPr lang="fr-CA" dirty="0" smtClean="0"/>
              <a:t>Interactions</a:t>
            </a:r>
            <a:r>
              <a:rPr lang="fr-CA" dirty="0"/>
              <a:t> </a:t>
            </a:r>
            <a:r>
              <a:rPr lang="fr-CA" dirty="0" smtClean="0"/>
              <a:t>en biologie:</a:t>
            </a:r>
          </a:p>
          <a:p>
            <a:pPr lvl="1"/>
            <a:r>
              <a:rPr lang="fr-CA" dirty="0" smtClean="0"/>
              <a:t>Prédateur – proie: renard et la perdrix</a:t>
            </a:r>
          </a:p>
          <a:p>
            <a:pPr lvl="1"/>
            <a:r>
              <a:rPr lang="fr-CA" dirty="0" smtClean="0"/>
              <a:t>Symbiose: légumes et le rhizobium</a:t>
            </a:r>
          </a:p>
          <a:p>
            <a:pPr lvl="1"/>
            <a:r>
              <a:rPr lang="fr-CA" dirty="0" smtClean="0"/>
              <a:t>Cellule – cellule: les organes</a:t>
            </a:r>
          </a:p>
          <a:p>
            <a:pPr lvl="1"/>
            <a:r>
              <a:rPr lang="fr-CA" dirty="0" smtClean="0"/>
              <a:t>Pathogènes (bactérie/virus) – hôte : </a:t>
            </a:r>
            <a:r>
              <a:rPr lang="fr-CA" i="1" dirty="0" smtClean="0"/>
              <a:t>prédiction pour vaccination annuel de la grippe</a:t>
            </a:r>
            <a:endParaRPr lang="fr-CA" dirty="0" smtClean="0"/>
          </a:p>
          <a:p>
            <a:pPr lvl="1"/>
            <a:r>
              <a:rPr lang="fr-CA" b="1" dirty="0" smtClean="0"/>
              <a:t>Protéine – protéine : </a:t>
            </a:r>
            <a:r>
              <a:rPr lang="fr-CA" dirty="0" smtClean="0"/>
              <a:t>comment le Parkinson se développe</a:t>
            </a:r>
            <a:endParaRPr lang="fr-CA" b="1" dirty="0" smtClean="0"/>
          </a:p>
        </p:txBody>
      </p:sp>
    </p:spTree>
    <p:extLst>
      <p:ext uri="{BB962C8B-B14F-4D97-AF65-F5344CB8AC3E}">
        <p14:creationId xmlns:p14="http://schemas.microsoft.com/office/powerpoint/2010/main" val="26141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Différence de réseaux produit par GENA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4093"/>
            <a:ext cx="3962400" cy="261546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066800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tx2"/>
                </a:solidFill>
              </a:rPr>
              <a:t>PD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544568"/>
            <a:ext cx="1838845" cy="262498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0" y="1005244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dirty="0">
                <a:solidFill>
                  <a:schemeClr val="accent3"/>
                </a:solidFill>
              </a:rPr>
              <a:t>HD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2667000"/>
            <a:ext cx="76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29200"/>
            <a:ext cx="6780112" cy="176921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4495800"/>
            <a:ext cx="813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solidFill>
                  <a:srgbClr val="7030A0"/>
                </a:solidFill>
              </a:rPr>
              <a:t>312 groupes existes dans HD mais pas PD </a:t>
            </a:r>
            <a:r>
              <a:rPr lang="fr-CA" sz="2800" dirty="0" smtClean="0">
                <a:solidFill>
                  <a:srgbClr val="7030A0"/>
                </a:solidFill>
                <a:sym typeface="Symbol"/>
              </a:rPr>
              <a:t> à étudier!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38862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Conclusion: GENA ou autre?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Une panoplie d’outils en </a:t>
            </a:r>
            <a:r>
              <a:rPr lang="fr-CA" dirty="0" smtClean="0"/>
              <a:t>développement</a:t>
            </a:r>
            <a:endParaRPr lang="fr-CA" dirty="0" smtClean="0"/>
          </a:p>
          <a:p>
            <a:r>
              <a:rPr lang="fr-CA" dirty="0" smtClean="0"/>
              <a:t>Algorithme de classification/décision permettent </a:t>
            </a:r>
          </a:p>
          <a:p>
            <a:pPr lvl="1"/>
            <a:r>
              <a:rPr lang="fr-CA" dirty="0" smtClean="0"/>
              <a:t>une extraction des données de biologie</a:t>
            </a:r>
          </a:p>
          <a:p>
            <a:pPr lvl="1"/>
            <a:r>
              <a:rPr lang="fr-CA" dirty="0"/>
              <a:t>u</a:t>
            </a:r>
            <a:r>
              <a:rPr lang="fr-CA" dirty="0" smtClean="0"/>
              <a:t>n meilleur ciblage des expériences</a:t>
            </a:r>
          </a:p>
          <a:p>
            <a:pPr lvl="1"/>
            <a:r>
              <a:rPr lang="fr-CA" dirty="0"/>
              <a:t>u</a:t>
            </a:r>
            <a:r>
              <a:rPr lang="fr-CA" dirty="0" smtClean="0"/>
              <a:t>ne </a:t>
            </a:r>
            <a:r>
              <a:rPr lang="fr-CA" dirty="0"/>
              <a:t>meilleur allocation des </a:t>
            </a:r>
            <a:r>
              <a:rPr lang="fr-CA" dirty="0" smtClean="0"/>
              <a:t>ressources</a:t>
            </a:r>
          </a:p>
          <a:p>
            <a:r>
              <a:rPr lang="fr-CA" dirty="0" smtClean="0"/>
              <a:t>Amélioration</a:t>
            </a:r>
          </a:p>
          <a:p>
            <a:pPr lvl="1"/>
            <a:r>
              <a:rPr lang="fr-CA" dirty="0" smtClean="0"/>
              <a:t>Toujours beaucoup de faux positifs dans toutes les techniques de prédictions</a:t>
            </a:r>
          </a:p>
          <a:p>
            <a:pPr lvl="1"/>
            <a:r>
              <a:rPr lang="fr-CA" dirty="0" smtClean="0"/>
              <a:t>L‘ensemencement est crucial, donc peut être biaisé</a:t>
            </a: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55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Comic Sans MS" panose="030F0702030302020204" pitchFamily="66" charset="0"/>
              </a:rPr>
              <a:t>Merci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&amp; Question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5541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extra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87" y="1143000"/>
            <a:ext cx="1507574" cy="1507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9628">
            <a:off x="548867" y="2865383"/>
            <a:ext cx="1069825" cy="791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Dogme centrale de la biologie moléculaire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416314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latin typeface="Comic Sans MS" panose="030F0702030302020204" pitchFamily="66" charset="0"/>
              </a:rPr>
              <a:t>ADN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49251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fr-CA" dirty="0"/>
              <a:t>ARN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514600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fr-CA" dirty="0"/>
              <a:t>Protéines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2731" y="2136338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Transcription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0036" y="3261028"/>
            <a:ext cx="199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Rétro-Transcription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45255" y="2674505"/>
            <a:ext cx="1183529" cy="24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16647" y="2887987"/>
            <a:ext cx="1183529" cy="24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5254" y="2895139"/>
            <a:ext cx="1183529" cy="244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865" y="5325070"/>
            <a:ext cx="503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Vidéo sur le dogme (anglais):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www.youtube.com/watch?v=gG7uCskUOrA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9555" y="2263854"/>
            <a:ext cx="1371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Traduction</a:t>
            </a:r>
          </a:p>
          <a:p>
            <a:pPr algn="ctr"/>
            <a:r>
              <a:rPr lang="fr-CA" i="1" dirty="0" smtClean="0"/>
              <a:t>(Translation)</a:t>
            </a:r>
            <a:endParaRPr lang="en-US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36" y="2857500"/>
            <a:ext cx="2857500" cy="2857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63614" y="5486400"/>
            <a:ext cx="3075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Structure de l’hémoglobine</a:t>
            </a:r>
            <a:endParaRPr lang="fr-CA" sz="1200" dirty="0" smtClean="0"/>
          </a:p>
          <a:p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alevelnotes.com/Protein-Structure/61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7543" y="6248400"/>
            <a:ext cx="4779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Structure de l’ARN: </a:t>
            </a:r>
            <a:r>
              <a:rPr lang="en-US" sz="1200" dirty="0" smtClean="0">
                <a:hlinkClick r:id="rId8"/>
              </a:rPr>
              <a:t>https</a:t>
            </a:r>
            <a:r>
              <a:rPr lang="en-US" sz="1200" dirty="0">
                <a:hlinkClick r:id="rId8"/>
              </a:rPr>
              <a:t>://</a:t>
            </a:r>
            <a:r>
              <a:rPr lang="en-US" sz="1200" dirty="0" smtClean="0">
                <a:hlinkClick r:id="rId8"/>
              </a:rPr>
              <a:t>biologywise.com/difference-between-dna-rna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43" y="5971401"/>
            <a:ext cx="579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Structure de l’ADN: </a:t>
            </a:r>
            <a:r>
              <a:rPr lang="fr-CA" sz="1200" dirty="0">
                <a:hlinkClick r:id="rId9"/>
              </a:rPr>
              <a:t>https://www.cgtrader.com/3d-models/science/medical/dna-strand--</a:t>
            </a:r>
            <a:r>
              <a:rPr lang="fr-CA" sz="1200" dirty="0" smtClean="0">
                <a:hlinkClick r:id="rId9"/>
              </a:rPr>
              <a:t>3</a:t>
            </a:r>
            <a:r>
              <a:rPr lang="fr-CA" sz="1200" dirty="0" smtClean="0"/>
              <a:t>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3724870"/>
            <a:ext cx="173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Séquençage du génome humain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Donn</a:t>
            </a:r>
            <a:r>
              <a:rPr lang="fr-CA" dirty="0" err="1" smtClean="0"/>
              <a:t>ées</a:t>
            </a:r>
            <a:r>
              <a:rPr lang="fr-CA" dirty="0" smtClean="0"/>
              <a:t> d’entrée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Base de données obtenues biologiquement contenant moins de 2000 interactions chez la levure ou chez l’humain. </a:t>
            </a:r>
          </a:p>
          <a:p>
            <a:r>
              <a:rPr lang="fr-CA" dirty="0" smtClean="0"/>
              <a:t>Ce sont des données vérifiées par quelqu’un mais il peut y avoir des faux positifs et positifs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Étude des </a:t>
            </a:r>
            <a:r>
              <a:rPr lang="fr-CA" dirty="0" smtClean="0"/>
              <a:t>interactions protéines-protéines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00184"/>
            <a:ext cx="4616997" cy="205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6727" y="1447801"/>
            <a:ext cx="6057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TAP: </a:t>
            </a:r>
            <a:r>
              <a:rPr lang="fr-CA" sz="3200" i="1" dirty="0"/>
              <a:t>tandem </a:t>
            </a:r>
            <a:r>
              <a:rPr lang="fr-CA" sz="3200" i="1" dirty="0" err="1"/>
              <a:t>affinity</a:t>
            </a:r>
            <a:r>
              <a:rPr lang="fr-CA" sz="3200" i="1" dirty="0"/>
              <a:t> purification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400" dirty="0"/>
              <a:t>Long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400" dirty="0" smtClean="0"/>
              <a:t>Réactifs souvent non disponibles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1118" y="6553200"/>
            <a:ext cx="5747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1) http://www.tankonyvtar.hu/en/tartalom/tamop425/0011_1A_Proteinbiotech_en_book/ch07.html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16727" y="4857583"/>
            <a:ext cx="45473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MALDI-TOF &amp; LC-MS/MS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400" dirty="0" smtClean="0"/>
              <a:t>Coûteux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400" dirty="0" smtClean="0"/>
              <a:t>Expertise difficile à acquérir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défi: </a:t>
            </a:r>
            <a:r>
              <a:rPr lang="fr-CA" dirty="0"/>
              <a:t>é</a:t>
            </a:r>
            <a:r>
              <a:rPr lang="fr-CA" dirty="0" smtClean="0"/>
              <a:t>tude des interactions P-P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fr-CA" dirty="0" smtClean="0"/>
              <a:t>Stabilité </a:t>
            </a:r>
            <a:r>
              <a:rPr lang="fr-CA" dirty="0"/>
              <a:t>des complexes souvent </a:t>
            </a:r>
            <a:r>
              <a:rPr lang="fr-CA" dirty="0" smtClean="0"/>
              <a:t>momentanée</a:t>
            </a:r>
            <a:endParaRPr lang="fr-CA" dirty="0"/>
          </a:p>
          <a:p>
            <a:r>
              <a:rPr lang="fr-CA" dirty="0" smtClean="0"/>
              <a:t>Accessibilité des interactions protéiques</a:t>
            </a:r>
          </a:p>
          <a:p>
            <a:r>
              <a:rPr lang="fr-CA" dirty="0" smtClean="0"/>
              <a:t>Études de type </a:t>
            </a:r>
            <a:r>
              <a:rPr lang="en-US" dirty="0" smtClean="0"/>
              <a:t>“</a:t>
            </a:r>
            <a:r>
              <a:rPr lang="en-US" i="1" dirty="0" smtClean="0"/>
              <a:t>snapshot</a:t>
            </a:r>
            <a:r>
              <a:rPr lang="en-US" dirty="0" smtClean="0"/>
              <a:t>”</a:t>
            </a:r>
          </a:p>
          <a:p>
            <a:r>
              <a:rPr lang="fr-CA" dirty="0" smtClean="0"/>
              <a:t>Expérience laborieuses et coûteuses</a:t>
            </a:r>
          </a:p>
          <a:p>
            <a:r>
              <a:rPr lang="fr-CA" dirty="0" smtClean="0"/>
              <a:t>Expertise: personnel + équipement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</a:t>
            </a:r>
            <a:r>
              <a:rPr lang="fr-CA" dirty="0" smtClean="0"/>
              <a:t>défit des données actuelles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993" y="1447800"/>
            <a:ext cx="73784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3200" dirty="0" smtClean="0"/>
              <a:t>Incomplètes, fragmentées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3200" dirty="0" smtClean="0"/>
              <a:t>Beaucoup </a:t>
            </a:r>
            <a:r>
              <a:rPr lang="fr-CA" sz="3200" dirty="0"/>
              <a:t>de faux positifs et faux </a:t>
            </a:r>
            <a:r>
              <a:rPr lang="fr-CA" sz="3200" dirty="0" smtClean="0"/>
              <a:t>négatifs</a:t>
            </a:r>
            <a:endParaRPr lang="fr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185784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Organismes modèles: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800" dirty="0"/>
              <a:t>Homme </a:t>
            </a:r>
            <a:endParaRPr lang="fr-CA" sz="2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A" sz="2800" dirty="0" smtClean="0"/>
              <a:t>La </a:t>
            </a:r>
            <a:r>
              <a:rPr lang="fr-CA" sz="2800" dirty="0"/>
              <a:t>levure </a:t>
            </a:r>
            <a:r>
              <a:rPr lang="fr-CA" sz="2800" i="1" dirty="0"/>
              <a:t>Saccharomyces cerevisiae</a:t>
            </a:r>
            <a:r>
              <a:rPr lang="fr-CA" sz="2800" dirty="0"/>
              <a:t> (modèle et technique </a:t>
            </a:r>
            <a:r>
              <a:rPr lang="fr-CA" sz="2800" dirty="0" smtClean="0"/>
              <a:t>établis: double hybride) </a:t>
            </a:r>
            <a:endParaRPr lang="fr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88" y="2670672"/>
            <a:ext cx="2997812" cy="2248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4377" y="4866354"/>
            <a:ext cx="3759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www.daviddarling.info/encyclopedia/Y/yeast.html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2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Visualisation des interactions </a:t>
            </a:r>
            <a:r>
              <a:rPr lang="fr-CA" dirty="0" smtClean="0"/>
              <a:t>P-P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5608" y="6524717"/>
            <a:ext cx="5598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phys.org/news/2013-03-insights-evolution-protein-networks.html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ym typeface="Symbol"/>
              </a:rPr>
              <a:t>Données entrées </a:t>
            </a:r>
            <a:r>
              <a:rPr lang="fr-CA" sz="2800" dirty="0" smtClean="0"/>
              <a:t> supposent interactions basées sur:</a:t>
            </a:r>
            <a:endParaRPr lang="fr-CA" sz="2800" dirty="0"/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2400" dirty="0"/>
              <a:t>Localisation spatiale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2400" dirty="0"/>
              <a:t>Propriété physico-chimique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2400" dirty="0"/>
              <a:t>Gènes </a:t>
            </a:r>
            <a:r>
              <a:rPr lang="fr-CA" sz="2400" dirty="0" err="1" smtClean="0"/>
              <a:t>co</a:t>
            </a:r>
            <a:r>
              <a:rPr lang="fr-CA" sz="2400" dirty="0" smtClean="0"/>
              <a:t>-exprimés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810000" cy="28575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3695581"/>
            <a:ext cx="535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But: trouver les relations = réseaux</a:t>
            </a:r>
            <a:endParaRPr lang="fr-CA" sz="2800" b="1" dirty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025" y="5105400"/>
            <a:ext cx="73751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800" dirty="0"/>
              <a:t>Ressembles aux interactions de:</a:t>
            </a:r>
          </a:p>
          <a:p>
            <a:pPr lvl="1">
              <a:spcAft>
                <a:spcPts val="600"/>
              </a:spcAft>
            </a:pPr>
            <a:r>
              <a:rPr lang="fr-CA" sz="2400" dirty="0"/>
              <a:t>Réseaux sociaux, système planétaire, route, </a:t>
            </a:r>
            <a:r>
              <a:rPr lang="fr-CA" sz="2400" dirty="0" smtClean="0"/>
              <a:t>acheteurs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7442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Interactome</a:t>
            </a:r>
            <a:r>
              <a:rPr lang="fr-CA" dirty="0" smtClean="0"/>
              <a:t> de la levure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0229"/>
            <a:ext cx="8229600" cy="3325905"/>
          </a:xfrm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56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Source: </a:t>
            </a:r>
            <a:r>
              <a:rPr lang="fr-CA" dirty="0">
                <a:hlinkClick r:id="rId3"/>
              </a:rPr>
              <a:t>http://interactome.dfci.harvard.edu/S_cerevisiae</a:t>
            </a:r>
            <a:r>
              <a:rPr lang="fr-CA" dirty="0" smtClean="0">
                <a:hlinkClick r:id="rId3"/>
              </a:rPr>
              <a:t>/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Spécificité des interactions P-P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fr-CA" dirty="0" smtClean="0"/>
              <a:t>1 nœud = 1 protéine</a:t>
            </a:r>
          </a:p>
          <a:p>
            <a:r>
              <a:rPr lang="fr-CA" dirty="0" smtClean="0"/>
              <a:t>1 vertex = 1 interaction non-</a:t>
            </a:r>
            <a:r>
              <a:rPr lang="fr-CA" dirty="0" err="1" smtClean="0"/>
              <a:t>directionelle</a:t>
            </a:r>
            <a:endParaRPr lang="fr-CA" dirty="0" smtClean="0"/>
          </a:p>
          <a:p>
            <a:r>
              <a:rPr lang="fr-CA" dirty="0"/>
              <a:t>Les nœuds (protéines) interagissent avec un certain degré de ‘force</a:t>
            </a:r>
            <a:r>
              <a:rPr lang="fr-CA" dirty="0" smtClean="0"/>
              <a:t>’ ou une probabilité</a:t>
            </a:r>
          </a:p>
          <a:p>
            <a:r>
              <a:rPr lang="fr-CA" dirty="0" smtClean="0"/>
              <a:t>Chaque nœud peut avoir plusieurs vertex</a:t>
            </a:r>
          </a:p>
          <a:p>
            <a:r>
              <a:rPr lang="fr-CA" dirty="0" smtClean="0"/>
              <a:t>Chaque </a:t>
            </a:r>
            <a:r>
              <a:rPr lang="fr-CA" smtClean="0"/>
              <a:t>groupe peut </a:t>
            </a:r>
            <a:r>
              <a:rPr lang="fr-CA" dirty="0" smtClean="0"/>
              <a:t>interagir </a:t>
            </a:r>
            <a:r>
              <a:rPr lang="fr-CA" smtClean="0"/>
              <a:t>avec d’autres </a:t>
            </a:r>
            <a:r>
              <a:rPr lang="fr-CA" dirty="0" smtClean="0"/>
              <a:t>groupes dans le réseaux </a:t>
            </a:r>
          </a:p>
        </p:txBody>
      </p:sp>
    </p:spTree>
    <p:extLst>
      <p:ext uri="{BB962C8B-B14F-4D97-AF65-F5344CB8AC3E}">
        <p14:creationId xmlns:p14="http://schemas.microsoft.com/office/powerpoint/2010/main" val="661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Article: nouvelle méthode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estricted </a:t>
            </a:r>
            <a:r>
              <a:rPr lang="en-US" dirty="0"/>
              <a:t>neighborhood search (RNSC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Markov clustering (MCL)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ClusterONE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b="1" dirty="0" smtClean="0"/>
              <a:t>GENA: </a:t>
            </a:r>
            <a:r>
              <a:rPr lang="fr-CA" b="1" dirty="0" err="1" smtClean="0"/>
              <a:t>Gradually</a:t>
            </a:r>
            <a:r>
              <a:rPr lang="fr-CA" b="1" dirty="0" smtClean="0"/>
              <a:t> </a:t>
            </a:r>
            <a:r>
              <a:rPr lang="fr-CA" b="1" dirty="0" err="1" smtClean="0"/>
              <a:t>Expanding</a:t>
            </a:r>
            <a:r>
              <a:rPr lang="fr-CA" b="1" dirty="0" smtClean="0"/>
              <a:t> </a:t>
            </a:r>
            <a:r>
              <a:rPr lang="fr-CA" b="1" dirty="0" err="1" smtClean="0"/>
              <a:t>Neighborhoods</a:t>
            </a:r>
            <a:r>
              <a:rPr lang="fr-CA" b="1" dirty="0" smtClean="0"/>
              <a:t> </a:t>
            </a:r>
            <a:r>
              <a:rPr lang="fr-CA" b="1" dirty="0" err="1" smtClean="0"/>
              <a:t>with</a:t>
            </a:r>
            <a:r>
              <a:rPr lang="fr-CA" b="1" dirty="0" smtClean="0"/>
              <a:t> </a:t>
            </a:r>
            <a:r>
              <a:rPr lang="fr-CA" b="1" dirty="0" err="1" smtClean="0"/>
              <a:t>Adjustment</a:t>
            </a:r>
            <a:endParaRPr lang="fr-CA" b="1" dirty="0" smtClean="0"/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Première étape de ces algorithmes sont du regroupement (</a:t>
            </a:r>
            <a:r>
              <a:rPr lang="fr-CA" i="1" dirty="0" err="1" smtClean="0"/>
              <a:t>clustering</a:t>
            </a:r>
            <a:r>
              <a:rPr lang="fr-CA" i="1" dirty="0" smtClean="0"/>
              <a:t>)</a:t>
            </a:r>
            <a:r>
              <a:rPr lang="fr-CA" dirty="0"/>
              <a:t> </a:t>
            </a:r>
            <a:r>
              <a:rPr lang="fr-CA" dirty="0" smtClean="0"/>
              <a:t>non-supervisé.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1769</Words>
  <Application>Microsoft Office PowerPoint</Application>
  <PresentationFormat>On-screen Show (4:3)</PresentationFormat>
  <Paragraphs>275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Prédiction des interactions protéines-protéines </vt:lpstr>
      <vt:lpstr>Agenda</vt:lpstr>
      <vt:lpstr>Les interactions: difficile à étudier</vt:lpstr>
      <vt:lpstr>Le défi: étude des interactions P-P</vt:lpstr>
      <vt:lpstr>Le défit des données actuelles</vt:lpstr>
      <vt:lpstr>Visualisation des interactions P-P</vt:lpstr>
      <vt:lpstr>Interactome de la levure</vt:lpstr>
      <vt:lpstr>Spécificité des interactions P-P</vt:lpstr>
      <vt:lpstr>Article: nouvelle méthode</vt:lpstr>
      <vt:lpstr>Regroupement (clustering)</vt:lpstr>
      <vt:lpstr>Regroupement (clustering)</vt:lpstr>
      <vt:lpstr>PowerPoint Presentation</vt:lpstr>
      <vt:lpstr>Efficacité de K-moyenne</vt:lpstr>
      <vt:lpstr>RNSC: restricted neighborhood search</vt:lpstr>
      <vt:lpstr>Markov clustering algorithme (MCL)</vt:lpstr>
      <vt:lpstr>PowerPoint Presentation</vt:lpstr>
      <vt:lpstr>Markov clustering algorithme (MCL)</vt:lpstr>
      <vt:lpstr>ClusterONE</vt:lpstr>
      <vt:lpstr>ClusterONE</vt:lpstr>
      <vt:lpstr>Algorithmes dérivés</vt:lpstr>
      <vt:lpstr>Article = GENA</vt:lpstr>
      <vt:lpstr>GENA</vt:lpstr>
      <vt:lpstr>Étape 1: Initiation et croissance</vt:lpstr>
      <vt:lpstr>Croissance des groupes  (l-forward, r-backward)</vt:lpstr>
      <vt:lpstr>Étape 2: Ajustement des groupes</vt:lpstr>
      <vt:lpstr>Étape 3: Évaluation du réseaux</vt:lpstr>
      <vt:lpstr>Évaluation du nouvel algorithme</vt:lpstr>
      <vt:lpstr>Résultats de comparaison</vt:lpstr>
      <vt:lpstr>Application de GENA</vt:lpstr>
      <vt:lpstr>Différence de réseaux produit par GENA</vt:lpstr>
      <vt:lpstr>Conclusion: GENA ou autre?</vt:lpstr>
      <vt:lpstr>Merci &amp; Question</vt:lpstr>
      <vt:lpstr>extra</vt:lpstr>
      <vt:lpstr>Dogme centrale de la biologie moléculaire</vt:lpstr>
      <vt:lpstr>Données d’entrée</vt:lpstr>
      <vt:lpstr>Étude des interactions protéines-protéines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des interractions protéiques</dc:title>
  <dc:creator>Valérie Hay</dc:creator>
  <cp:lastModifiedBy>Valérie Hay</cp:lastModifiedBy>
  <cp:revision>222</cp:revision>
  <dcterms:created xsi:type="dcterms:W3CDTF">2017-10-19T18:21:09Z</dcterms:created>
  <dcterms:modified xsi:type="dcterms:W3CDTF">2017-11-09T02:01:24Z</dcterms:modified>
</cp:coreProperties>
</file>