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65" r:id="rId4"/>
    <p:sldId id="258" r:id="rId5"/>
    <p:sldId id="259" r:id="rId6"/>
    <p:sldId id="260" r:id="rId7"/>
    <p:sldId id="269" r:id="rId8"/>
    <p:sldId id="278" r:id="rId9"/>
    <p:sldId id="262" r:id="rId10"/>
    <p:sldId id="263" r:id="rId11"/>
    <p:sldId id="264" r:id="rId12"/>
    <p:sldId id="267" r:id="rId13"/>
    <p:sldId id="268" r:id="rId14"/>
    <p:sldId id="266" r:id="rId15"/>
    <p:sldId id="270" r:id="rId16"/>
    <p:sldId id="272" r:id="rId17"/>
    <p:sldId id="274" r:id="rId18"/>
    <p:sldId id="275" r:id="rId19"/>
    <p:sldId id="276" r:id="rId20"/>
    <p:sldId id="277" r:id="rId21"/>
    <p:sldId id="273"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1" autoAdjust="0"/>
    <p:restoredTop sz="76971" autoAdjust="0"/>
  </p:normalViewPr>
  <p:slideViewPr>
    <p:cSldViewPr snapToGrid="0">
      <p:cViewPr varScale="1">
        <p:scale>
          <a:sx n="66" d="100"/>
          <a:sy n="66" d="100"/>
        </p:scale>
        <p:origin x="1579" y="53"/>
      </p:cViewPr>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6F092A-0058-4F41-BB0D-2D993A8D4A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4B49920E-6CDB-4341-923A-E3C752E9FD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02E7E-6A44-4066-9D26-5F254936FEF1}" type="datetimeFigureOut">
              <a:rPr lang="en-CA" smtClean="0"/>
              <a:t>2017-11-23</a:t>
            </a:fld>
            <a:endParaRPr lang="en-CA"/>
          </a:p>
        </p:txBody>
      </p:sp>
      <p:sp>
        <p:nvSpPr>
          <p:cNvPr id="4" name="Footer Placeholder 3">
            <a:extLst>
              <a:ext uri="{FF2B5EF4-FFF2-40B4-BE49-F238E27FC236}">
                <a16:creationId xmlns:a16="http://schemas.microsoft.com/office/drawing/2014/main" id="{12793946-A70F-4BBD-AA40-5D96BD30C4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ABCD42B-4A9F-43E3-B941-0EEE13CF2E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CF3693-97B7-4C7E-9405-EA65A443EFC8}" type="slidenum">
              <a:rPr lang="en-CA" smtClean="0"/>
              <a:t>‹#›</a:t>
            </a:fld>
            <a:endParaRPr lang="en-CA"/>
          </a:p>
        </p:txBody>
      </p:sp>
    </p:spTree>
    <p:extLst>
      <p:ext uri="{BB962C8B-B14F-4D97-AF65-F5344CB8AC3E}">
        <p14:creationId xmlns:p14="http://schemas.microsoft.com/office/powerpoint/2010/main" val="3344086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F249D-BE75-4C8C-BEB9-A2B94D5D1DB6}" type="datetimeFigureOut">
              <a:rPr lang="en-CA" smtClean="0"/>
              <a:t>2017-11-23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B3DA2-6677-478C-AED9-BBB83F12D18D}" type="slidenum">
              <a:rPr lang="en-CA" smtClean="0"/>
              <a:t>‹#›</a:t>
            </a:fld>
            <a:endParaRPr lang="en-CA"/>
          </a:p>
        </p:txBody>
      </p:sp>
    </p:spTree>
    <p:extLst>
      <p:ext uri="{BB962C8B-B14F-4D97-AF65-F5344CB8AC3E}">
        <p14:creationId xmlns:p14="http://schemas.microsoft.com/office/powerpoint/2010/main" val="38817146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2B3DA2-6677-478C-AED9-BBB83F12D18D}" type="slidenum">
              <a:rPr lang="en-CA" smtClean="0"/>
              <a:t>1</a:t>
            </a:fld>
            <a:endParaRPr lang="en-CA"/>
          </a:p>
        </p:txBody>
      </p:sp>
    </p:spTree>
    <p:extLst>
      <p:ext uri="{BB962C8B-B14F-4D97-AF65-F5344CB8AC3E}">
        <p14:creationId xmlns:p14="http://schemas.microsoft.com/office/powerpoint/2010/main" val="782362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-Since the map is dynamic and the goal can change at anytime the algorithm computes the abstract distances on demand.</a:t>
            </a:r>
          </a:p>
          <a:p>
            <a:r>
              <a:rPr lang="en-CA" dirty="0"/>
              <a:t>-By removing agents from the map and ignoring any possible interaction between them	, it gives us perfect estimates of the distance to the destination</a:t>
            </a:r>
          </a:p>
        </p:txBody>
      </p:sp>
      <p:sp>
        <p:nvSpPr>
          <p:cNvPr id="4" name="Slide Number Placeholder 3"/>
          <p:cNvSpPr>
            <a:spLocks noGrp="1"/>
          </p:cNvSpPr>
          <p:nvPr>
            <p:ph type="sldNum" sz="quarter" idx="10"/>
          </p:nvPr>
        </p:nvSpPr>
        <p:spPr/>
        <p:txBody>
          <a:bodyPr/>
          <a:lstStyle/>
          <a:p>
            <a:fld id="{C32B3DA2-6677-478C-AED9-BBB83F12D18D}" type="slidenum">
              <a:rPr lang="en-CA" smtClean="0"/>
              <a:t>11</a:t>
            </a:fld>
            <a:endParaRPr lang="en-CA"/>
          </a:p>
        </p:txBody>
      </p:sp>
    </p:spTree>
    <p:extLst>
      <p:ext uri="{BB962C8B-B14F-4D97-AF65-F5344CB8AC3E}">
        <p14:creationId xmlns:p14="http://schemas.microsoft.com/office/powerpoint/2010/main" val="1006900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2B3DA2-6677-478C-AED9-BBB83F12D18D}" type="slidenum">
              <a:rPr lang="en-CA" smtClean="0"/>
              <a:t>12</a:t>
            </a:fld>
            <a:endParaRPr lang="en-CA"/>
          </a:p>
        </p:txBody>
      </p:sp>
    </p:spTree>
    <p:extLst>
      <p:ext uri="{BB962C8B-B14F-4D97-AF65-F5344CB8AC3E}">
        <p14:creationId xmlns:p14="http://schemas.microsoft.com/office/powerpoint/2010/main" val="3854522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2B3DA2-6677-478C-AED9-BBB83F12D18D}" type="slidenum">
              <a:rPr lang="en-CA" smtClean="0"/>
              <a:t>13</a:t>
            </a:fld>
            <a:endParaRPr lang="en-CA"/>
          </a:p>
        </p:txBody>
      </p:sp>
    </p:spTree>
    <p:extLst>
      <p:ext uri="{BB962C8B-B14F-4D97-AF65-F5344CB8AC3E}">
        <p14:creationId xmlns:p14="http://schemas.microsoft.com/office/powerpoint/2010/main" val="122014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last algorithm that this article covered is WHCA* which trying to fix the problem where agents block the map when they reach their destination.</a:t>
            </a:r>
          </a:p>
        </p:txBody>
      </p:sp>
      <p:sp>
        <p:nvSpPr>
          <p:cNvPr id="4" name="Slide Number Placeholder 3"/>
          <p:cNvSpPr>
            <a:spLocks noGrp="1"/>
          </p:cNvSpPr>
          <p:nvPr>
            <p:ph type="sldNum" sz="quarter" idx="10"/>
          </p:nvPr>
        </p:nvSpPr>
        <p:spPr/>
        <p:txBody>
          <a:bodyPr/>
          <a:lstStyle/>
          <a:p>
            <a:fld id="{C32B3DA2-6677-478C-AED9-BBB83F12D18D}" type="slidenum">
              <a:rPr lang="en-CA" smtClean="0"/>
              <a:t>14</a:t>
            </a:fld>
            <a:endParaRPr lang="en-CA"/>
          </a:p>
        </p:txBody>
      </p:sp>
    </p:spTree>
    <p:extLst>
      <p:ext uri="{BB962C8B-B14F-4D97-AF65-F5344CB8AC3E}">
        <p14:creationId xmlns:p14="http://schemas.microsoft.com/office/powerpoint/2010/main" val="3883499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still uses the extra 3</a:t>
            </a:r>
            <a:r>
              <a:rPr lang="en-CA" baseline="30000" dirty="0"/>
              <a:t> </a:t>
            </a:r>
            <a:r>
              <a:rPr lang="en-CA" dirty="0"/>
              <a:t>dimensional for the time as we saw in the previous algorithms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-instead of searching the route all at once , each agent searches a partial route to its destination, then at predetermined intervals the window is shifted it’s where agents priorities changes and a new route is calculated.</a:t>
            </a:r>
          </a:p>
          <a:p>
            <a:r>
              <a:rPr lang="en-CA" dirty="0"/>
              <a:t>-What’s added to the WHCA*’s algorithm is that it dynamically vary the agents order, so that every agent will have highest priority for a short period of time </a:t>
            </a:r>
          </a:p>
        </p:txBody>
      </p:sp>
      <p:sp>
        <p:nvSpPr>
          <p:cNvPr id="4" name="Slide Number Placeholder 3"/>
          <p:cNvSpPr>
            <a:spLocks noGrp="1"/>
          </p:cNvSpPr>
          <p:nvPr>
            <p:ph type="sldNum" sz="quarter" idx="10"/>
          </p:nvPr>
        </p:nvSpPr>
        <p:spPr/>
        <p:txBody>
          <a:bodyPr/>
          <a:lstStyle/>
          <a:p>
            <a:fld id="{C32B3DA2-6677-478C-AED9-BBB83F12D18D}" type="slidenum">
              <a:rPr lang="en-CA" smtClean="0"/>
              <a:t>15</a:t>
            </a:fld>
            <a:endParaRPr lang="en-CA"/>
          </a:p>
        </p:txBody>
      </p:sp>
    </p:spTree>
    <p:extLst>
      <p:ext uri="{BB962C8B-B14F-4D97-AF65-F5344CB8AC3E}">
        <p14:creationId xmlns:p14="http://schemas.microsoft.com/office/powerpoint/2010/main" val="306182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According to David Silver’s experiments, when comparing those algorithms in a series of 10 different mazes where 20% of those mazes are impassable obstacles, agents and their destinations are placed randomly across the environment.</a:t>
            </a:r>
          </a:p>
          <a:p>
            <a:endParaRPr lang="en-CA" dirty="0"/>
          </a:p>
        </p:txBody>
      </p:sp>
      <p:sp>
        <p:nvSpPr>
          <p:cNvPr id="4" name="Slide Number Placeholder 3"/>
          <p:cNvSpPr>
            <a:spLocks noGrp="1"/>
          </p:cNvSpPr>
          <p:nvPr>
            <p:ph type="sldNum" sz="quarter" idx="10"/>
          </p:nvPr>
        </p:nvSpPr>
        <p:spPr/>
        <p:txBody>
          <a:bodyPr/>
          <a:lstStyle/>
          <a:p>
            <a:fld id="{C32B3DA2-6677-478C-AED9-BBB83F12D18D}" type="slidenum">
              <a:rPr lang="en-CA" smtClean="0"/>
              <a:t>16</a:t>
            </a:fld>
            <a:endParaRPr lang="en-CA"/>
          </a:p>
        </p:txBody>
      </p:sp>
    </p:spTree>
    <p:extLst>
      <p:ext uri="{BB962C8B-B14F-4D97-AF65-F5344CB8AC3E}">
        <p14:creationId xmlns:p14="http://schemas.microsoft.com/office/powerpoint/2010/main" val="30209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2B3DA2-6677-478C-AED9-BBB83F12D18D}" type="slidenum">
              <a:rPr lang="en-CA" smtClean="0"/>
              <a:t>17</a:t>
            </a:fld>
            <a:endParaRPr lang="en-CA"/>
          </a:p>
        </p:txBody>
      </p:sp>
    </p:spTree>
    <p:extLst>
      <p:ext uri="{BB962C8B-B14F-4D97-AF65-F5344CB8AC3E}">
        <p14:creationId xmlns:p14="http://schemas.microsoft.com/office/powerpoint/2010/main" val="3562396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of the algorithms are able to achieve 100% success rates with low number of agents but with more agents LRA*  algorithm struggles and started to fail where only  80% of the agents successfully reached their destinations. While WHCA with window size 16 and 32 stayed with success rates of more than 98%</a:t>
            </a:r>
          </a:p>
        </p:txBody>
      </p:sp>
      <p:sp>
        <p:nvSpPr>
          <p:cNvPr id="4" name="Slide Number Placeholder 3"/>
          <p:cNvSpPr>
            <a:spLocks noGrp="1"/>
          </p:cNvSpPr>
          <p:nvPr>
            <p:ph type="sldNum" sz="quarter" idx="10"/>
          </p:nvPr>
        </p:nvSpPr>
        <p:spPr/>
        <p:txBody>
          <a:bodyPr/>
          <a:lstStyle/>
          <a:p>
            <a:fld id="{C32B3DA2-6677-478C-AED9-BBB83F12D18D}" type="slidenum">
              <a:rPr lang="en-CA" smtClean="0"/>
              <a:t>18</a:t>
            </a:fld>
            <a:endParaRPr lang="en-CA"/>
          </a:p>
        </p:txBody>
      </p:sp>
    </p:spTree>
    <p:extLst>
      <p:ext uri="{BB962C8B-B14F-4D97-AF65-F5344CB8AC3E}">
        <p14:creationId xmlns:p14="http://schemas.microsoft.com/office/powerpoint/2010/main" val="2087502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Cooperative pathfinding algorithms takes time to initialise compared to LRA*</a:t>
            </a:r>
          </a:p>
        </p:txBody>
      </p:sp>
      <p:sp>
        <p:nvSpPr>
          <p:cNvPr id="4" name="Slide Number Placeholder 3"/>
          <p:cNvSpPr>
            <a:spLocks noGrp="1"/>
          </p:cNvSpPr>
          <p:nvPr>
            <p:ph type="sldNum" sz="quarter" idx="10"/>
          </p:nvPr>
        </p:nvSpPr>
        <p:spPr/>
        <p:txBody>
          <a:bodyPr/>
          <a:lstStyle/>
          <a:p>
            <a:fld id="{C32B3DA2-6677-478C-AED9-BBB83F12D18D}" type="slidenum">
              <a:rPr lang="en-CA" smtClean="0"/>
              <a:t>19</a:t>
            </a:fld>
            <a:endParaRPr lang="en-CA"/>
          </a:p>
        </p:txBody>
      </p:sp>
    </p:spTree>
    <p:extLst>
      <p:ext uri="{BB962C8B-B14F-4D97-AF65-F5344CB8AC3E}">
        <p14:creationId xmlns:p14="http://schemas.microsoft.com/office/powerpoint/2010/main" val="2496089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also takes more time to calculate the turn time </a:t>
            </a:r>
          </a:p>
        </p:txBody>
      </p:sp>
      <p:sp>
        <p:nvSpPr>
          <p:cNvPr id="4" name="Slide Number Placeholder 3"/>
          <p:cNvSpPr>
            <a:spLocks noGrp="1"/>
          </p:cNvSpPr>
          <p:nvPr>
            <p:ph type="sldNum" sz="quarter" idx="10"/>
          </p:nvPr>
        </p:nvSpPr>
        <p:spPr/>
        <p:txBody>
          <a:bodyPr/>
          <a:lstStyle/>
          <a:p>
            <a:fld id="{C32B3DA2-6677-478C-AED9-BBB83F12D18D}" type="slidenum">
              <a:rPr lang="en-CA" smtClean="0"/>
              <a:t>20</a:t>
            </a:fld>
            <a:endParaRPr lang="en-CA"/>
          </a:p>
        </p:txBody>
      </p:sp>
    </p:spTree>
    <p:extLst>
      <p:ext uri="{BB962C8B-B14F-4D97-AF65-F5344CB8AC3E}">
        <p14:creationId xmlns:p14="http://schemas.microsoft.com/office/powerpoint/2010/main" val="77770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start, You probably know that pathfinding algorithms are widely used whether in video games or in other real time environments</a:t>
            </a:r>
          </a:p>
          <a:p>
            <a:r>
              <a:rPr lang="en-CA" dirty="0"/>
              <a:t>1</a:t>
            </a:r>
            <a:r>
              <a:rPr lang="en-CA" baseline="30000" dirty="0"/>
              <a:t>st</a:t>
            </a:r>
            <a:r>
              <a:rPr lang="en-CA" dirty="0"/>
              <a:t> picture (how the DOTA game engine’s pathfinding algorithm sees the map) 2</a:t>
            </a:r>
            <a:r>
              <a:rPr lang="en-CA" baseline="30000" dirty="0"/>
              <a:t>nd</a:t>
            </a:r>
            <a:r>
              <a:rPr lang="en-CA" dirty="0"/>
              <a:t> picture shows Amazon fully autonomous robots moving products.</a:t>
            </a:r>
          </a:p>
          <a:p>
            <a:r>
              <a:rPr lang="en-CA" dirty="0"/>
              <a:t>the A* algorithm is it effective ? If not what makes it inadequate.</a:t>
            </a:r>
          </a:p>
        </p:txBody>
      </p:sp>
      <p:sp>
        <p:nvSpPr>
          <p:cNvPr id="4" name="Slide Number Placeholder 3"/>
          <p:cNvSpPr>
            <a:spLocks noGrp="1"/>
          </p:cNvSpPr>
          <p:nvPr>
            <p:ph type="sldNum" sz="quarter" idx="10"/>
          </p:nvPr>
        </p:nvSpPr>
        <p:spPr/>
        <p:txBody>
          <a:bodyPr/>
          <a:lstStyle/>
          <a:p>
            <a:fld id="{C32B3DA2-6677-478C-AED9-BBB83F12D18D}" type="slidenum">
              <a:rPr lang="en-CA" smtClean="0"/>
              <a:t>2</a:t>
            </a:fld>
            <a:endParaRPr lang="en-CA" dirty="0"/>
          </a:p>
        </p:txBody>
      </p:sp>
    </p:spTree>
    <p:extLst>
      <p:ext uri="{BB962C8B-B14F-4D97-AF65-F5344CB8AC3E}">
        <p14:creationId xmlns:p14="http://schemas.microsoft.com/office/powerpoint/2010/main" val="3523745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To conclude and end this presentation a cooperative pathfinding is a technique used to fix the non collaboration.</a:t>
            </a:r>
          </a:p>
          <a:p>
            <a:r>
              <a:rPr lang="en-CA" dirty="0"/>
              <a:t>-it’s true that the new algorithms presented in this articles are efficient in terms of finding optimal routes compared with the commonly used A* and LRA*</a:t>
            </a:r>
          </a:p>
        </p:txBody>
      </p:sp>
      <p:sp>
        <p:nvSpPr>
          <p:cNvPr id="4" name="Slide Number Placeholder 3"/>
          <p:cNvSpPr>
            <a:spLocks noGrp="1"/>
          </p:cNvSpPr>
          <p:nvPr>
            <p:ph type="sldNum" sz="quarter" idx="10"/>
          </p:nvPr>
        </p:nvSpPr>
        <p:spPr/>
        <p:txBody>
          <a:bodyPr/>
          <a:lstStyle/>
          <a:p>
            <a:fld id="{C32B3DA2-6677-478C-AED9-BBB83F12D18D}" type="slidenum">
              <a:rPr lang="en-CA" smtClean="0"/>
              <a:t>21</a:t>
            </a:fld>
            <a:endParaRPr lang="en-CA"/>
          </a:p>
        </p:txBody>
      </p:sp>
    </p:spTree>
    <p:extLst>
      <p:ext uri="{BB962C8B-B14F-4D97-AF65-F5344CB8AC3E}">
        <p14:creationId xmlns:p14="http://schemas.microsoft.com/office/powerpoint/2010/main" val="1669532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2B3DA2-6677-478C-AED9-BBB83F12D18D}" type="slidenum">
              <a:rPr lang="en-CA" smtClean="0"/>
              <a:t>22</a:t>
            </a:fld>
            <a:endParaRPr lang="en-CA"/>
          </a:p>
        </p:txBody>
      </p:sp>
    </p:spTree>
    <p:extLst>
      <p:ext uri="{BB962C8B-B14F-4D97-AF65-F5344CB8AC3E}">
        <p14:creationId xmlns:p14="http://schemas.microsoft.com/office/powerpoint/2010/main" val="263454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example here shows the lack of communication between different agents when searching routes </a:t>
            </a:r>
          </a:p>
        </p:txBody>
      </p:sp>
      <p:sp>
        <p:nvSpPr>
          <p:cNvPr id="4" name="Slide Number Placeholder 3"/>
          <p:cNvSpPr>
            <a:spLocks noGrp="1"/>
          </p:cNvSpPr>
          <p:nvPr>
            <p:ph type="sldNum" sz="quarter" idx="10"/>
          </p:nvPr>
        </p:nvSpPr>
        <p:spPr/>
        <p:txBody>
          <a:bodyPr/>
          <a:lstStyle/>
          <a:p>
            <a:fld id="{C32B3DA2-6677-478C-AED9-BBB83F12D18D}" type="slidenum">
              <a:rPr lang="en-CA" smtClean="0"/>
              <a:t>3</a:t>
            </a:fld>
            <a:endParaRPr lang="en-CA"/>
          </a:p>
        </p:txBody>
      </p:sp>
    </p:spTree>
    <p:extLst>
      <p:ext uri="{BB962C8B-B14F-4D97-AF65-F5344CB8AC3E}">
        <p14:creationId xmlns:p14="http://schemas.microsoft.com/office/powerpoint/2010/main" val="179428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is were the idea of a local repair A* algorithm appeared</a:t>
            </a:r>
          </a:p>
          <a:p>
            <a:r>
              <a:rPr lang="en-CA" dirty="0"/>
              <a:t>-</a:t>
            </a:r>
          </a:p>
          <a:p>
            <a:r>
              <a:rPr lang="en-CA" dirty="0"/>
              <a:t>-</a:t>
            </a:r>
          </a:p>
          <a:p>
            <a:r>
              <a:rPr lang="en-CA" dirty="0"/>
              <a:t>-And consider nodes occupied by other agents are blocked </a:t>
            </a:r>
          </a:p>
        </p:txBody>
      </p:sp>
      <p:sp>
        <p:nvSpPr>
          <p:cNvPr id="4" name="Slide Number Placeholder 3"/>
          <p:cNvSpPr>
            <a:spLocks noGrp="1"/>
          </p:cNvSpPr>
          <p:nvPr>
            <p:ph type="sldNum" sz="quarter" idx="10"/>
          </p:nvPr>
        </p:nvSpPr>
        <p:spPr/>
        <p:txBody>
          <a:bodyPr/>
          <a:lstStyle/>
          <a:p>
            <a:fld id="{C32B3DA2-6677-478C-AED9-BBB83F12D18D}" type="slidenum">
              <a:rPr lang="en-CA" smtClean="0"/>
              <a:t>4</a:t>
            </a:fld>
            <a:endParaRPr lang="en-CA"/>
          </a:p>
        </p:txBody>
      </p:sp>
    </p:spTree>
    <p:extLst>
      <p:ext uri="{BB962C8B-B14F-4D97-AF65-F5344CB8AC3E}">
        <p14:creationId xmlns:p14="http://schemas.microsoft.com/office/powerpoint/2010/main" val="3801043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-Bottlenecks can occur in crowded regions and in difficult maps with narrow corridors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-For those who doesn’t know what a bottleneck, it’s where an agent is constantly rerouting in attempt to escape, each time executing the algorithm (loop, circular movements.)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And we’re also still lacking the collaboration between agents.</a:t>
            </a:r>
          </a:p>
          <a:p>
            <a:endParaRPr lang="en-CA" dirty="0"/>
          </a:p>
        </p:txBody>
      </p:sp>
      <p:sp>
        <p:nvSpPr>
          <p:cNvPr id="5" name="Slide Number Placeholder 4">
            <a:extLst>
              <a:ext uri="{FF2B5EF4-FFF2-40B4-BE49-F238E27FC236}">
                <a16:creationId xmlns:a16="http://schemas.microsoft.com/office/drawing/2014/main" id="{2E6F4BBD-31B2-4DD1-A2DB-3BCE5C6DE525}"/>
              </a:ext>
            </a:extLst>
          </p:cNvPr>
          <p:cNvSpPr>
            <a:spLocks noGrp="1"/>
          </p:cNvSpPr>
          <p:nvPr>
            <p:ph type="sldNum" sz="quarter" idx="10"/>
          </p:nvPr>
        </p:nvSpPr>
        <p:spPr/>
        <p:txBody>
          <a:bodyPr/>
          <a:lstStyle/>
          <a:p>
            <a:fld id="{C32B3DA2-6677-478C-AED9-BBB83F12D18D}" type="slidenum">
              <a:rPr lang="en-CA" smtClean="0"/>
              <a:t>5</a:t>
            </a:fld>
            <a:endParaRPr lang="en-CA"/>
          </a:p>
        </p:txBody>
      </p:sp>
    </p:spTree>
    <p:extLst>
      <p:ext uri="{BB962C8B-B14F-4D97-AF65-F5344CB8AC3E}">
        <p14:creationId xmlns:p14="http://schemas.microsoft.com/office/powerpoint/2010/main" val="426817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David Silver proposed some new algorithms to fix the non cooperation in the A* and the LRA* algorithms </a:t>
            </a:r>
          </a:p>
          <a:p>
            <a:r>
              <a:rPr lang="en-CA" dirty="0"/>
              <a:t>-Instead of the algorithm executing the search algorithm for all agents at the same time it’s separated into single agent searches, one by one.</a:t>
            </a:r>
          </a:p>
          <a:p>
            <a:r>
              <a:rPr lang="en-CA" dirty="0"/>
              <a:t>-The space map used in A* and LRA* consists of a two-dimensional grid of locations: location(</a:t>
            </a:r>
            <a:r>
              <a:rPr lang="en-CA" dirty="0" err="1"/>
              <a:t>x,y</a:t>
            </a:r>
            <a:r>
              <a:rPr lang="en-CA" dirty="0"/>
              <a:t>). the space-time map consists of a 3 dimensional grid of sells: Cell(x, y, t)</a:t>
            </a:r>
          </a:p>
          <a:p>
            <a:endParaRPr lang="en-CA" dirty="0"/>
          </a:p>
        </p:txBody>
      </p:sp>
      <p:sp>
        <p:nvSpPr>
          <p:cNvPr id="5" name="Slide Number Placeholder 4">
            <a:extLst>
              <a:ext uri="{FF2B5EF4-FFF2-40B4-BE49-F238E27FC236}">
                <a16:creationId xmlns:a16="http://schemas.microsoft.com/office/drawing/2014/main" id="{5E76EEA3-383D-44DA-BB31-EF02EACB125E}"/>
              </a:ext>
            </a:extLst>
          </p:cNvPr>
          <p:cNvSpPr>
            <a:spLocks noGrp="1"/>
          </p:cNvSpPr>
          <p:nvPr>
            <p:ph type="sldNum" sz="quarter" idx="10"/>
          </p:nvPr>
        </p:nvSpPr>
        <p:spPr/>
        <p:txBody>
          <a:bodyPr/>
          <a:lstStyle/>
          <a:p>
            <a:fld id="{C32B3DA2-6677-478C-AED9-BBB83F12D18D}" type="slidenum">
              <a:rPr lang="en-CA" smtClean="0"/>
              <a:t>6</a:t>
            </a:fld>
            <a:endParaRPr lang="en-CA"/>
          </a:p>
        </p:txBody>
      </p:sp>
    </p:spTree>
    <p:extLst>
      <p:ext uri="{BB962C8B-B14F-4D97-AF65-F5344CB8AC3E}">
        <p14:creationId xmlns:p14="http://schemas.microsoft.com/office/powerpoint/2010/main" val="174564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S1 and S2 trying to reach their destinations, in this case S2 may have started the search before S1 or maybe S2 is faster than S1 so the cube in the middle is occupied by S2 in the reservation table therefore S1 have to wait before passing </a:t>
            </a:r>
          </a:p>
          <a:p>
            <a:endParaRPr lang="en-CA" dirty="0"/>
          </a:p>
        </p:txBody>
      </p:sp>
      <p:sp>
        <p:nvSpPr>
          <p:cNvPr id="5" name="Slide Number Placeholder 4">
            <a:extLst>
              <a:ext uri="{FF2B5EF4-FFF2-40B4-BE49-F238E27FC236}">
                <a16:creationId xmlns:a16="http://schemas.microsoft.com/office/drawing/2014/main" id="{5E76EEA3-383D-44DA-BB31-EF02EACB125E}"/>
              </a:ext>
            </a:extLst>
          </p:cNvPr>
          <p:cNvSpPr>
            <a:spLocks noGrp="1"/>
          </p:cNvSpPr>
          <p:nvPr>
            <p:ph type="sldNum" sz="quarter" idx="10"/>
          </p:nvPr>
        </p:nvSpPr>
        <p:spPr/>
        <p:txBody>
          <a:bodyPr/>
          <a:lstStyle/>
          <a:p>
            <a:fld id="{C32B3DA2-6677-478C-AED9-BBB83F12D18D}" type="slidenum">
              <a:rPr lang="en-CA" smtClean="0"/>
              <a:t>7</a:t>
            </a:fld>
            <a:endParaRPr lang="en-CA"/>
          </a:p>
        </p:txBody>
      </p:sp>
    </p:spTree>
    <p:extLst>
      <p:ext uri="{BB962C8B-B14F-4D97-AF65-F5344CB8AC3E}">
        <p14:creationId xmlns:p14="http://schemas.microsoft.com/office/powerpoint/2010/main" val="41971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This is just an explanation of how the reservation table works. CA* </a:t>
            </a:r>
            <a:r>
              <a:rPr lang="en-CA" sz="1200" b="0" i="0" u="none" strike="noStrike" kern="1200" baseline="0" dirty="0" err="1">
                <a:solidFill>
                  <a:schemeClr val="tx1"/>
                </a:solidFill>
                <a:latin typeface="+mn-lt"/>
                <a:ea typeface="+mn-ea"/>
                <a:cs typeface="+mn-cs"/>
              </a:rPr>
              <a:t>algo</a:t>
            </a:r>
            <a:r>
              <a:rPr lang="en-CA" sz="1200" b="0" i="0" u="none" strike="noStrike" kern="1200" baseline="0" dirty="0">
                <a:solidFill>
                  <a:schemeClr val="tx1"/>
                </a:solidFill>
                <a:latin typeface="+mn-lt"/>
                <a:ea typeface="+mn-ea"/>
                <a:cs typeface="+mn-cs"/>
              </a:rPr>
              <a:t> won’t be able to solve this because the two agents will intersect at some point.</a:t>
            </a:r>
          </a:p>
        </p:txBody>
      </p:sp>
      <p:sp>
        <p:nvSpPr>
          <p:cNvPr id="4" name="Slide Number Placeholder 3"/>
          <p:cNvSpPr>
            <a:spLocks noGrp="1"/>
          </p:cNvSpPr>
          <p:nvPr>
            <p:ph type="sldNum" sz="quarter" idx="10"/>
          </p:nvPr>
        </p:nvSpPr>
        <p:spPr/>
        <p:txBody>
          <a:bodyPr/>
          <a:lstStyle/>
          <a:p>
            <a:fld id="{C32B3DA2-6677-478C-AED9-BBB83F12D18D}" type="slidenum">
              <a:rPr lang="en-CA" smtClean="0"/>
              <a:t>9</a:t>
            </a:fld>
            <a:endParaRPr lang="en-CA"/>
          </a:p>
        </p:txBody>
      </p:sp>
    </p:spTree>
    <p:extLst>
      <p:ext uri="{BB962C8B-B14F-4D97-AF65-F5344CB8AC3E}">
        <p14:creationId xmlns:p14="http://schemas.microsoft.com/office/powerpoint/2010/main" val="2620061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Unfortunately this simple problem cannot be solved by CA*. </a:t>
            </a:r>
          </a:p>
        </p:txBody>
      </p:sp>
      <p:sp>
        <p:nvSpPr>
          <p:cNvPr id="4" name="Slide Number Placeholder 3"/>
          <p:cNvSpPr>
            <a:spLocks noGrp="1"/>
          </p:cNvSpPr>
          <p:nvPr>
            <p:ph type="sldNum" sz="quarter" idx="10"/>
          </p:nvPr>
        </p:nvSpPr>
        <p:spPr/>
        <p:txBody>
          <a:bodyPr/>
          <a:lstStyle/>
          <a:p>
            <a:fld id="{C32B3DA2-6677-478C-AED9-BBB83F12D18D}" type="slidenum">
              <a:rPr lang="en-CA" smtClean="0"/>
              <a:t>10</a:t>
            </a:fld>
            <a:endParaRPr lang="en-CA"/>
          </a:p>
        </p:txBody>
      </p:sp>
    </p:spTree>
    <p:extLst>
      <p:ext uri="{BB962C8B-B14F-4D97-AF65-F5344CB8AC3E}">
        <p14:creationId xmlns:p14="http://schemas.microsoft.com/office/powerpoint/2010/main" val="33941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72483B-1021-466E-BD60-6C9C4EE99F30}" type="datetime1">
              <a:rPr lang="en-CA" smtClean="0"/>
              <a:t>2017-11-23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431494-2A9F-4EC9-9A3D-5766C19189DB}" type="slidenum">
              <a:rPr lang="en-CA" smtClean="0"/>
              <a:t>‹#›</a:t>
            </a:fld>
            <a:endParaRPr lang="en-CA"/>
          </a:p>
        </p:txBody>
      </p:sp>
    </p:spTree>
    <p:extLst>
      <p:ext uri="{BB962C8B-B14F-4D97-AF65-F5344CB8AC3E}">
        <p14:creationId xmlns:p14="http://schemas.microsoft.com/office/powerpoint/2010/main" val="132851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BC4242-AB94-4512-8B21-E1FCA9FFACA9}" type="datetime1">
              <a:rPr lang="en-CA" smtClean="0"/>
              <a:t>2017-11-23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431494-2A9F-4EC9-9A3D-5766C19189DB}" type="slidenum">
              <a:rPr lang="en-CA" smtClean="0"/>
              <a:t>‹#›</a:t>
            </a:fld>
            <a:endParaRPr lang="en-CA"/>
          </a:p>
        </p:txBody>
      </p:sp>
    </p:spTree>
    <p:extLst>
      <p:ext uri="{BB962C8B-B14F-4D97-AF65-F5344CB8AC3E}">
        <p14:creationId xmlns:p14="http://schemas.microsoft.com/office/powerpoint/2010/main" val="48417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FCC34-1390-435F-8AA2-A2FD49911DBD}" type="datetime1">
              <a:rPr lang="en-CA" smtClean="0"/>
              <a:t>2017-11-23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431494-2A9F-4EC9-9A3D-5766C19189DB}" type="slidenum">
              <a:rPr lang="en-CA" smtClean="0"/>
              <a:t>‹#›</a:t>
            </a:fld>
            <a:endParaRPr lang="en-CA"/>
          </a:p>
        </p:txBody>
      </p:sp>
    </p:spTree>
    <p:extLst>
      <p:ext uri="{BB962C8B-B14F-4D97-AF65-F5344CB8AC3E}">
        <p14:creationId xmlns:p14="http://schemas.microsoft.com/office/powerpoint/2010/main" val="74828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DFEA9-F365-40CC-A450-EC67DF2BA604}" type="datetime1">
              <a:rPr lang="en-CA" smtClean="0"/>
              <a:t>2017-11-23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431494-2A9F-4EC9-9A3D-5766C19189DB}" type="slidenum">
              <a:rPr lang="en-CA" smtClean="0"/>
              <a:t>‹#›</a:t>
            </a:fld>
            <a:endParaRPr lang="en-CA"/>
          </a:p>
        </p:txBody>
      </p:sp>
    </p:spTree>
    <p:extLst>
      <p:ext uri="{BB962C8B-B14F-4D97-AF65-F5344CB8AC3E}">
        <p14:creationId xmlns:p14="http://schemas.microsoft.com/office/powerpoint/2010/main" val="165879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2E9BE8-D095-4D76-8172-3DF303B401D9}" type="datetime1">
              <a:rPr lang="en-CA" smtClean="0"/>
              <a:t>2017-11-23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431494-2A9F-4EC9-9A3D-5766C19189DB}" type="slidenum">
              <a:rPr lang="en-CA" smtClean="0"/>
              <a:t>‹#›</a:t>
            </a:fld>
            <a:endParaRPr lang="en-CA"/>
          </a:p>
        </p:txBody>
      </p:sp>
    </p:spTree>
    <p:extLst>
      <p:ext uri="{BB962C8B-B14F-4D97-AF65-F5344CB8AC3E}">
        <p14:creationId xmlns:p14="http://schemas.microsoft.com/office/powerpoint/2010/main" val="3922317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589C12-7460-400B-8799-3D3C0D835517}" type="datetime1">
              <a:rPr lang="en-CA" smtClean="0"/>
              <a:t>2017-11-23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B431494-2A9F-4EC9-9A3D-5766C19189DB}" type="slidenum">
              <a:rPr lang="en-CA" smtClean="0"/>
              <a:t>‹#›</a:t>
            </a:fld>
            <a:endParaRPr lang="en-CA"/>
          </a:p>
        </p:txBody>
      </p:sp>
    </p:spTree>
    <p:extLst>
      <p:ext uri="{BB962C8B-B14F-4D97-AF65-F5344CB8AC3E}">
        <p14:creationId xmlns:p14="http://schemas.microsoft.com/office/powerpoint/2010/main" val="245866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7711AD-B6C2-4927-9F38-C5E319ED4015}" type="datetime1">
              <a:rPr lang="en-CA" smtClean="0"/>
              <a:t>2017-11-23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B431494-2A9F-4EC9-9A3D-5766C19189DB}" type="slidenum">
              <a:rPr lang="en-CA" smtClean="0"/>
              <a:t>‹#›</a:t>
            </a:fld>
            <a:endParaRPr lang="en-CA"/>
          </a:p>
        </p:txBody>
      </p:sp>
    </p:spTree>
    <p:extLst>
      <p:ext uri="{BB962C8B-B14F-4D97-AF65-F5344CB8AC3E}">
        <p14:creationId xmlns:p14="http://schemas.microsoft.com/office/powerpoint/2010/main" val="58855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07A501-B986-4E3F-B9F7-A749C9EB35B4}" type="datetime1">
              <a:rPr lang="en-CA" smtClean="0"/>
              <a:t>2017-11-23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B431494-2A9F-4EC9-9A3D-5766C19189DB}" type="slidenum">
              <a:rPr lang="en-CA" smtClean="0"/>
              <a:t>‹#›</a:t>
            </a:fld>
            <a:endParaRPr lang="en-CA"/>
          </a:p>
        </p:txBody>
      </p:sp>
    </p:spTree>
    <p:extLst>
      <p:ext uri="{BB962C8B-B14F-4D97-AF65-F5344CB8AC3E}">
        <p14:creationId xmlns:p14="http://schemas.microsoft.com/office/powerpoint/2010/main" val="215757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CA09B-55D4-48D9-804C-383D77F961FC}" type="datetime1">
              <a:rPr lang="en-CA" smtClean="0"/>
              <a:t>2017-11-23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B431494-2A9F-4EC9-9A3D-5766C19189DB}" type="slidenum">
              <a:rPr lang="en-CA" smtClean="0"/>
              <a:t>‹#›</a:t>
            </a:fld>
            <a:endParaRPr lang="en-CA"/>
          </a:p>
        </p:txBody>
      </p:sp>
    </p:spTree>
    <p:extLst>
      <p:ext uri="{BB962C8B-B14F-4D97-AF65-F5344CB8AC3E}">
        <p14:creationId xmlns:p14="http://schemas.microsoft.com/office/powerpoint/2010/main" val="3745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B87CED-7600-435D-B76B-C9D661C4F49D}" type="datetime1">
              <a:rPr lang="en-CA" smtClean="0"/>
              <a:t>2017-11-23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B431494-2A9F-4EC9-9A3D-5766C19189DB}" type="slidenum">
              <a:rPr lang="en-CA" smtClean="0"/>
              <a:t>‹#›</a:t>
            </a:fld>
            <a:endParaRPr lang="en-CA"/>
          </a:p>
        </p:txBody>
      </p:sp>
    </p:spTree>
    <p:extLst>
      <p:ext uri="{BB962C8B-B14F-4D97-AF65-F5344CB8AC3E}">
        <p14:creationId xmlns:p14="http://schemas.microsoft.com/office/powerpoint/2010/main" val="411527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3ADA2D-8D98-46C1-87CD-D43B3A531B96}" type="datetime1">
              <a:rPr lang="en-CA" smtClean="0"/>
              <a:t>2017-11-23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B431494-2A9F-4EC9-9A3D-5766C19189DB}" type="slidenum">
              <a:rPr lang="en-CA" smtClean="0"/>
              <a:t>‹#›</a:t>
            </a:fld>
            <a:endParaRPr lang="en-CA"/>
          </a:p>
        </p:txBody>
      </p:sp>
    </p:spTree>
    <p:extLst>
      <p:ext uri="{BB962C8B-B14F-4D97-AF65-F5344CB8AC3E}">
        <p14:creationId xmlns:p14="http://schemas.microsoft.com/office/powerpoint/2010/main" val="150573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78B6B-2E33-47B8-9155-428905070FC6}" type="datetime1">
              <a:rPr lang="en-CA" smtClean="0"/>
              <a:t>2017-11-23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31494-2A9F-4EC9-9A3D-5766C19189DB}" type="slidenum">
              <a:rPr lang="en-CA" smtClean="0"/>
              <a:t>‹#›</a:t>
            </a:fld>
            <a:endParaRPr lang="en-CA"/>
          </a:p>
        </p:txBody>
      </p:sp>
    </p:spTree>
    <p:extLst>
      <p:ext uri="{BB962C8B-B14F-4D97-AF65-F5344CB8AC3E}">
        <p14:creationId xmlns:p14="http://schemas.microsoft.com/office/powerpoint/2010/main" val="156295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killed.io/u/playgroundscon/cooperative-path-find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0.cs.ucl.ac.uk/staff/D.Silver/web/Applications_files/coop-path-AIWisdom.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4396-6E9E-408F-B379-C73BBEF931B9}"/>
              </a:ext>
            </a:extLst>
          </p:cNvPr>
          <p:cNvSpPr>
            <a:spLocks noGrp="1"/>
          </p:cNvSpPr>
          <p:nvPr>
            <p:ph type="ctrTitle"/>
          </p:nvPr>
        </p:nvSpPr>
        <p:spPr>
          <a:xfrm>
            <a:off x="1524000" y="776134"/>
            <a:ext cx="9144000" cy="892868"/>
          </a:xfrm>
        </p:spPr>
        <p:txBody>
          <a:bodyPr>
            <a:normAutofit fontScale="90000"/>
          </a:bodyPr>
          <a:lstStyle/>
          <a:p>
            <a:r>
              <a:rPr lang="en-CA" dirty="0"/>
              <a:t>Cooperative Pathfinding </a:t>
            </a:r>
          </a:p>
        </p:txBody>
      </p:sp>
      <p:sp>
        <p:nvSpPr>
          <p:cNvPr id="3" name="Subtitle 2">
            <a:extLst>
              <a:ext uri="{FF2B5EF4-FFF2-40B4-BE49-F238E27FC236}">
                <a16:creationId xmlns:a16="http://schemas.microsoft.com/office/drawing/2014/main" id="{D2012C9D-2F7B-4A1A-9911-88BCB3B62B16}"/>
              </a:ext>
            </a:extLst>
          </p:cNvPr>
          <p:cNvSpPr>
            <a:spLocks noGrp="1"/>
          </p:cNvSpPr>
          <p:nvPr>
            <p:ph type="subTitle" idx="1"/>
          </p:nvPr>
        </p:nvSpPr>
        <p:spPr>
          <a:xfrm>
            <a:off x="1346447" y="2015231"/>
            <a:ext cx="9144000" cy="3444536"/>
          </a:xfrm>
        </p:spPr>
        <p:txBody>
          <a:bodyPr>
            <a:normAutofit/>
          </a:bodyPr>
          <a:lstStyle/>
          <a:p>
            <a:pPr>
              <a:spcBef>
                <a:spcPts val="0"/>
              </a:spcBef>
            </a:pPr>
            <a:r>
              <a:rPr lang="en-CA" dirty="0"/>
              <a:t>Written by</a:t>
            </a:r>
            <a:endParaRPr lang="en-CA" b="1" dirty="0"/>
          </a:p>
          <a:p>
            <a:pPr>
              <a:spcBef>
                <a:spcPts val="0"/>
              </a:spcBef>
            </a:pPr>
            <a:r>
              <a:rPr lang="en-CA" sz="2800" b="1" dirty="0"/>
              <a:t>David Silver</a:t>
            </a:r>
          </a:p>
          <a:p>
            <a:endParaRPr lang="en-CA" b="1" dirty="0"/>
          </a:p>
          <a:p>
            <a:pPr>
              <a:spcBef>
                <a:spcPts val="0"/>
              </a:spcBef>
            </a:pPr>
            <a:r>
              <a:rPr lang="en-CA" dirty="0"/>
              <a:t>Presented by </a:t>
            </a:r>
          </a:p>
          <a:p>
            <a:pPr>
              <a:spcBef>
                <a:spcPts val="0"/>
              </a:spcBef>
            </a:pPr>
            <a:r>
              <a:rPr lang="en-CA" sz="2000" b="1" dirty="0"/>
              <a:t>Mohamed Amine Haddaji</a:t>
            </a:r>
          </a:p>
          <a:p>
            <a:r>
              <a:rPr lang="en-CA" dirty="0"/>
              <a:t>Nov 16</a:t>
            </a:r>
            <a:r>
              <a:rPr lang="en-CA" baseline="30000" dirty="0"/>
              <a:t>th</a:t>
            </a:r>
            <a:r>
              <a:rPr lang="en-CA" dirty="0"/>
              <a:t>,2017</a:t>
            </a:r>
          </a:p>
          <a:p>
            <a:endParaRPr lang="en-CA" dirty="0"/>
          </a:p>
          <a:p>
            <a:r>
              <a:rPr lang="en-CA" dirty="0"/>
              <a:t>FALL2017</a:t>
            </a:r>
          </a:p>
          <a:p>
            <a:endParaRPr lang="en-CA" dirty="0"/>
          </a:p>
        </p:txBody>
      </p:sp>
      <p:sp>
        <p:nvSpPr>
          <p:cNvPr id="4" name="TextBox 3">
            <a:extLst>
              <a:ext uri="{FF2B5EF4-FFF2-40B4-BE49-F238E27FC236}">
                <a16:creationId xmlns:a16="http://schemas.microsoft.com/office/drawing/2014/main" id="{36257B5A-6E1A-4FB6-B33E-2931CFE27E3E}"/>
              </a:ext>
            </a:extLst>
          </p:cNvPr>
          <p:cNvSpPr txBox="1"/>
          <p:nvPr/>
        </p:nvSpPr>
        <p:spPr>
          <a:xfrm>
            <a:off x="5305130" y="4342276"/>
            <a:ext cx="2241395" cy="461665"/>
          </a:xfrm>
          <a:prstGeom prst="rect">
            <a:avLst/>
          </a:prstGeom>
          <a:noFill/>
        </p:spPr>
        <p:txBody>
          <a:bodyPr wrap="square" rtlCol="0">
            <a:spAutoFit/>
          </a:bodyPr>
          <a:lstStyle/>
          <a:p>
            <a:r>
              <a:rPr lang="en-CA" sz="2400" b="1" dirty="0">
                <a:solidFill>
                  <a:schemeClr val="bg1">
                    <a:lumMod val="50000"/>
                  </a:schemeClr>
                </a:solidFill>
              </a:rPr>
              <a:t>INF7841</a:t>
            </a:r>
          </a:p>
        </p:txBody>
      </p:sp>
    </p:spTree>
    <p:extLst>
      <p:ext uri="{BB962C8B-B14F-4D97-AF65-F5344CB8AC3E}">
        <p14:creationId xmlns:p14="http://schemas.microsoft.com/office/powerpoint/2010/main" val="4095129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C17A0F-BF5F-4453-953A-C25101E65FEA}"/>
              </a:ext>
            </a:extLst>
          </p:cNvPr>
          <p:cNvPicPr>
            <a:picLocks noChangeAspect="1"/>
          </p:cNvPicPr>
          <p:nvPr/>
        </p:nvPicPr>
        <p:blipFill>
          <a:blip r:embed="rId4"/>
          <a:stretch>
            <a:fillRect/>
          </a:stretch>
        </p:blipFill>
        <p:spPr>
          <a:xfrm>
            <a:off x="328644" y="2625608"/>
            <a:ext cx="7049182" cy="4076670"/>
          </a:xfrm>
          <a:prstGeom prst="rect">
            <a:avLst/>
          </a:prstGeom>
        </p:spPr>
      </p:pic>
      <p:sp>
        <p:nvSpPr>
          <p:cNvPr id="2" name="Title 1">
            <a:extLst>
              <a:ext uri="{FF2B5EF4-FFF2-40B4-BE49-F238E27FC236}">
                <a16:creationId xmlns:a16="http://schemas.microsoft.com/office/drawing/2014/main" id="{9CD2B48B-A5CE-4E63-96E6-D6D8DF45D2C9}"/>
              </a:ext>
            </a:extLst>
          </p:cNvPr>
          <p:cNvSpPr>
            <a:spLocks noGrp="1"/>
          </p:cNvSpPr>
          <p:nvPr>
            <p:ph type="title"/>
          </p:nvPr>
        </p:nvSpPr>
        <p:spPr/>
        <p:txBody>
          <a:bodyPr/>
          <a:lstStyle/>
          <a:p>
            <a:r>
              <a:rPr lang="en-CA" dirty="0">
                <a:solidFill>
                  <a:schemeClr val="accent1">
                    <a:lumMod val="75000"/>
                  </a:schemeClr>
                </a:solidFill>
              </a:rPr>
              <a:t>Issues</a:t>
            </a:r>
            <a:endParaRPr lang="en-CA" dirty="0"/>
          </a:p>
        </p:txBody>
      </p:sp>
      <p:sp>
        <p:nvSpPr>
          <p:cNvPr id="3" name="Content Placeholder 2">
            <a:extLst>
              <a:ext uri="{FF2B5EF4-FFF2-40B4-BE49-F238E27FC236}">
                <a16:creationId xmlns:a16="http://schemas.microsoft.com/office/drawing/2014/main" id="{67CC1390-6514-460E-9573-D23976A5F5B8}"/>
              </a:ext>
            </a:extLst>
          </p:cNvPr>
          <p:cNvSpPr>
            <a:spLocks noGrp="1"/>
          </p:cNvSpPr>
          <p:nvPr>
            <p:ph idx="1"/>
          </p:nvPr>
        </p:nvSpPr>
        <p:spPr>
          <a:xfrm>
            <a:off x="838200" y="1669511"/>
            <a:ext cx="10515600" cy="4351338"/>
          </a:xfrm>
        </p:spPr>
        <p:txBody>
          <a:bodyPr/>
          <a:lstStyle/>
          <a:p>
            <a:r>
              <a:rPr lang="en-CA" dirty="0"/>
              <a:t>CA*’s reservation table won’t stop two agents from blocking each other head to head.</a:t>
            </a:r>
          </a:p>
          <a:p>
            <a:endParaRPr lang="en-CA" dirty="0"/>
          </a:p>
          <a:p>
            <a:endParaRPr lang="en-CA" dirty="0"/>
          </a:p>
        </p:txBody>
      </p:sp>
      <p:sp>
        <p:nvSpPr>
          <p:cNvPr id="4" name="Slide Number Placeholder 3">
            <a:extLst>
              <a:ext uri="{FF2B5EF4-FFF2-40B4-BE49-F238E27FC236}">
                <a16:creationId xmlns:a16="http://schemas.microsoft.com/office/drawing/2014/main" id="{7FA7574D-71E1-4EB0-B77D-8A5BF48C7B0D}"/>
              </a:ext>
            </a:extLst>
          </p:cNvPr>
          <p:cNvSpPr>
            <a:spLocks noGrp="1"/>
          </p:cNvSpPr>
          <p:nvPr>
            <p:ph type="sldNum" sz="quarter" idx="12"/>
          </p:nvPr>
        </p:nvSpPr>
        <p:spPr/>
        <p:txBody>
          <a:bodyPr/>
          <a:lstStyle/>
          <a:p>
            <a:fld id="{AB431494-2A9F-4EC9-9A3D-5766C19189DB}" type="slidenum">
              <a:rPr lang="en-CA" smtClean="0"/>
              <a:t>10</a:t>
            </a:fld>
            <a:endParaRPr lang="en-CA"/>
          </a:p>
        </p:txBody>
      </p:sp>
      <p:graphicFrame>
        <p:nvGraphicFramePr>
          <p:cNvPr id="6" name="Object 5">
            <a:extLst>
              <a:ext uri="{FF2B5EF4-FFF2-40B4-BE49-F238E27FC236}">
                <a16:creationId xmlns:a16="http://schemas.microsoft.com/office/drawing/2014/main" id="{643F30EC-DEDC-44EB-A390-891A6939C7B2}"/>
              </a:ext>
            </a:extLst>
          </p:cNvPr>
          <p:cNvGraphicFramePr>
            <a:graphicFrameLocks noChangeAspect="1"/>
          </p:cNvGraphicFramePr>
          <p:nvPr>
            <p:extLst>
              <p:ext uri="{D42A27DB-BD31-4B8C-83A1-F6EECF244321}">
                <p14:modId xmlns:p14="http://schemas.microsoft.com/office/powerpoint/2010/main" val="1758237916"/>
              </p:ext>
            </p:extLst>
          </p:nvPr>
        </p:nvGraphicFramePr>
        <p:xfrm>
          <a:off x="7852317" y="2657049"/>
          <a:ext cx="3595902" cy="3654851"/>
        </p:xfrm>
        <a:graphic>
          <a:graphicData uri="http://schemas.openxmlformats.org/presentationml/2006/ole">
            <mc:AlternateContent xmlns:mc="http://schemas.openxmlformats.org/markup-compatibility/2006">
              <mc:Choice xmlns:v="urn:schemas-microsoft-com:vml" Requires="v">
                <p:oleObj spid="_x0000_s2225" name="Image" r:id="rId5" imgW="3098160" imgH="3148920" progId="Photoshop.Image.18">
                  <p:embed/>
                </p:oleObj>
              </mc:Choice>
              <mc:Fallback>
                <p:oleObj name="Image" r:id="rId5" imgW="3098160" imgH="3148920" progId="Photoshop.Image.18">
                  <p:embed/>
                  <p:pic>
                    <p:nvPicPr>
                      <p:cNvPr id="0" name=""/>
                      <p:cNvPicPr/>
                      <p:nvPr/>
                    </p:nvPicPr>
                    <p:blipFill>
                      <a:blip r:embed="rId6"/>
                      <a:stretch>
                        <a:fillRect/>
                      </a:stretch>
                    </p:blipFill>
                    <p:spPr>
                      <a:xfrm>
                        <a:off x="7852317" y="2657049"/>
                        <a:ext cx="3595902" cy="3654851"/>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DF8C2381-5277-40C0-A654-18DC1561E5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861" y="2614574"/>
            <a:ext cx="7057267" cy="4081346"/>
          </a:xfrm>
          <a:prstGeom prst="rect">
            <a:avLst/>
          </a:prstGeom>
        </p:spPr>
      </p:pic>
    </p:spTree>
    <p:extLst>
      <p:ext uri="{BB962C8B-B14F-4D97-AF65-F5344CB8AC3E}">
        <p14:creationId xmlns:p14="http://schemas.microsoft.com/office/powerpoint/2010/main" val="140665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A024-4E72-44B2-91B1-04CEEA132A77}"/>
              </a:ext>
            </a:extLst>
          </p:cNvPr>
          <p:cNvSpPr>
            <a:spLocks noGrp="1"/>
          </p:cNvSpPr>
          <p:nvPr>
            <p:ph type="title"/>
          </p:nvPr>
        </p:nvSpPr>
        <p:spPr/>
        <p:txBody>
          <a:bodyPr/>
          <a:lstStyle/>
          <a:p>
            <a:r>
              <a:rPr lang="en-CA" dirty="0">
                <a:solidFill>
                  <a:schemeClr val="accent1">
                    <a:lumMod val="75000"/>
                  </a:schemeClr>
                </a:solidFill>
              </a:rPr>
              <a:t>Hierarchical Cooperative A* (HCA*)</a:t>
            </a:r>
            <a:endParaRPr lang="en-CA" dirty="0"/>
          </a:p>
        </p:txBody>
      </p:sp>
      <p:sp>
        <p:nvSpPr>
          <p:cNvPr id="5" name="Content Placeholder 2">
            <a:extLst>
              <a:ext uri="{FF2B5EF4-FFF2-40B4-BE49-F238E27FC236}">
                <a16:creationId xmlns:a16="http://schemas.microsoft.com/office/drawing/2014/main" id="{09EB764A-3A2C-401D-8ACF-739D0D0E57AF}"/>
              </a:ext>
            </a:extLst>
          </p:cNvPr>
          <p:cNvSpPr>
            <a:spLocks noGrp="1"/>
          </p:cNvSpPr>
          <p:nvPr>
            <p:ph idx="1"/>
          </p:nvPr>
        </p:nvSpPr>
        <p:spPr>
          <a:xfrm>
            <a:off x="838200" y="1847850"/>
            <a:ext cx="10515600" cy="4351338"/>
          </a:xfrm>
        </p:spPr>
        <p:txBody>
          <a:bodyPr>
            <a:normAutofit/>
          </a:bodyPr>
          <a:lstStyle/>
          <a:p>
            <a:r>
              <a:rPr lang="en-CA" dirty="0"/>
              <a:t>Computes the abstract distances on demand.</a:t>
            </a:r>
          </a:p>
          <a:p>
            <a:pPr marL="0" indent="0">
              <a:buNone/>
            </a:pPr>
            <a:endParaRPr lang="en-CA" dirty="0"/>
          </a:p>
          <a:p>
            <a:r>
              <a:rPr lang="en-CA" dirty="0"/>
              <a:t>Ignores all interactions with other agents(they must deviate from their paths to avoid collisions with other agents)</a:t>
            </a:r>
          </a:p>
          <a:p>
            <a:endParaRPr lang="en-CA" dirty="0"/>
          </a:p>
          <a:p>
            <a:r>
              <a:rPr lang="en-CA" dirty="0"/>
              <a:t>The inaccuracy of the heuristic is determined by the deviation count that the agents must make to avoid interaction with other agents </a:t>
            </a:r>
          </a:p>
          <a:p>
            <a:endParaRPr lang="en-CA" dirty="0"/>
          </a:p>
        </p:txBody>
      </p:sp>
      <p:sp>
        <p:nvSpPr>
          <p:cNvPr id="4" name="Slide Number Placeholder 3">
            <a:extLst>
              <a:ext uri="{FF2B5EF4-FFF2-40B4-BE49-F238E27FC236}">
                <a16:creationId xmlns:a16="http://schemas.microsoft.com/office/drawing/2014/main" id="{EB7C950F-7711-4C8D-A8AB-309366C1E7E4}"/>
              </a:ext>
            </a:extLst>
          </p:cNvPr>
          <p:cNvSpPr>
            <a:spLocks noGrp="1"/>
          </p:cNvSpPr>
          <p:nvPr>
            <p:ph type="sldNum" sz="quarter" idx="12"/>
          </p:nvPr>
        </p:nvSpPr>
        <p:spPr/>
        <p:txBody>
          <a:bodyPr/>
          <a:lstStyle/>
          <a:p>
            <a:fld id="{AB431494-2A9F-4EC9-9A3D-5766C19189DB}" type="slidenum">
              <a:rPr lang="en-CA" smtClean="0"/>
              <a:t>11</a:t>
            </a:fld>
            <a:endParaRPr lang="en-CA"/>
          </a:p>
        </p:txBody>
      </p:sp>
    </p:spTree>
    <p:extLst>
      <p:ext uri="{BB962C8B-B14F-4D97-AF65-F5344CB8AC3E}">
        <p14:creationId xmlns:p14="http://schemas.microsoft.com/office/powerpoint/2010/main" val="123215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A024-4E72-44B2-91B1-04CEEA132A77}"/>
              </a:ext>
            </a:extLst>
          </p:cNvPr>
          <p:cNvSpPr>
            <a:spLocks noGrp="1"/>
          </p:cNvSpPr>
          <p:nvPr>
            <p:ph type="title"/>
          </p:nvPr>
        </p:nvSpPr>
        <p:spPr/>
        <p:txBody>
          <a:bodyPr/>
          <a:lstStyle/>
          <a:p>
            <a:r>
              <a:rPr lang="en-CA" dirty="0">
                <a:solidFill>
                  <a:schemeClr val="accent1">
                    <a:lumMod val="75000"/>
                  </a:schemeClr>
                </a:solidFill>
              </a:rPr>
              <a:t>Hierarchical Cooperative A* (HCA*)</a:t>
            </a:r>
            <a:endParaRPr lang="en-CA" dirty="0"/>
          </a:p>
        </p:txBody>
      </p:sp>
      <p:sp>
        <p:nvSpPr>
          <p:cNvPr id="5" name="Content Placeholder 2">
            <a:extLst>
              <a:ext uri="{FF2B5EF4-FFF2-40B4-BE49-F238E27FC236}">
                <a16:creationId xmlns:a16="http://schemas.microsoft.com/office/drawing/2014/main" id="{09EB764A-3A2C-401D-8ACF-739D0D0E57AF}"/>
              </a:ext>
            </a:extLst>
          </p:cNvPr>
          <p:cNvSpPr>
            <a:spLocks noGrp="1"/>
          </p:cNvSpPr>
          <p:nvPr>
            <p:ph idx="1"/>
          </p:nvPr>
        </p:nvSpPr>
        <p:spPr>
          <a:xfrm>
            <a:off x="838200" y="1847850"/>
            <a:ext cx="10515600" cy="4351338"/>
          </a:xfrm>
        </p:spPr>
        <p:txBody>
          <a:bodyPr/>
          <a:lstStyle/>
          <a:p>
            <a:r>
              <a:rPr lang="en-CA" dirty="0"/>
              <a:t>The path of every agent is planned independently</a:t>
            </a:r>
          </a:p>
          <a:p>
            <a:endParaRPr lang="en-CA" dirty="0"/>
          </a:p>
          <a:p>
            <a:endParaRPr lang="en-CA" dirty="0"/>
          </a:p>
          <a:p>
            <a:r>
              <a:rPr lang="en-CA" dirty="0"/>
              <a:t>Uses RRA* to reuse search data in order to maximise the performance. </a:t>
            </a:r>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EB7C950F-7711-4C8D-A8AB-309366C1E7E4}"/>
              </a:ext>
            </a:extLst>
          </p:cNvPr>
          <p:cNvSpPr>
            <a:spLocks noGrp="1"/>
          </p:cNvSpPr>
          <p:nvPr>
            <p:ph type="sldNum" sz="quarter" idx="12"/>
          </p:nvPr>
        </p:nvSpPr>
        <p:spPr/>
        <p:txBody>
          <a:bodyPr/>
          <a:lstStyle/>
          <a:p>
            <a:fld id="{AB431494-2A9F-4EC9-9A3D-5766C19189DB}" type="slidenum">
              <a:rPr lang="en-CA" smtClean="0"/>
              <a:t>12</a:t>
            </a:fld>
            <a:endParaRPr lang="en-CA"/>
          </a:p>
        </p:txBody>
      </p:sp>
    </p:spTree>
    <p:extLst>
      <p:ext uri="{BB962C8B-B14F-4D97-AF65-F5344CB8AC3E}">
        <p14:creationId xmlns:p14="http://schemas.microsoft.com/office/powerpoint/2010/main" val="1932860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A024-4E72-44B2-91B1-04CEEA132A77}"/>
              </a:ext>
            </a:extLst>
          </p:cNvPr>
          <p:cNvSpPr>
            <a:spLocks noGrp="1"/>
          </p:cNvSpPr>
          <p:nvPr>
            <p:ph type="title"/>
          </p:nvPr>
        </p:nvSpPr>
        <p:spPr/>
        <p:txBody>
          <a:bodyPr/>
          <a:lstStyle/>
          <a:p>
            <a:r>
              <a:rPr lang="en-CA" dirty="0">
                <a:solidFill>
                  <a:schemeClr val="accent1">
                    <a:lumMod val="75000"/>
                  </a:schemeClr>
                </a:solidFill>
              </a:rPr>
              <a:t>Reverse </a:t>
            </a:r>
            <a:r>
              <a:rPr lang="en-CA" dirty="0" err="1">
                <a:solidFill>
                  <a:schemeClr val="accent1">
                    <a:lumMod val="75000"/>
                  </a:schemeClr>
                </a:solidFill>
              </a:rPr>
              <a:t>Resumable</a:t>
            </a:r>
            <a:r>
              <a:rPr lang="en-CA" dirty="0">
                <a:solidFill>
                  <a:schemeClr val="accent1">
                    <a:lumMod val="75000"/>
                  </a:schemeClr>
                </a:solidFill>
              </a:rPr>
              <a:t> A* (RRA*) </a:t>
            </a:r>
            <a:endParaRPr lang="en-CA" dirty="0"/>
          </a:p>
        </p:txBody>
      </p:sp>
      <p:sp>
        <p:nvSpPr>
          <p:cNvPr id="5" name="Content Placeholder 2">
            <a:extLst>
              <a:ext uri="{FF2B5EF4-FFF2-40B4-BE49-F238E27FC236}">
                <a16:creationId xmlns:a16="http://schemas.microsoft.com/office/drawing/2014/main" id="{09EB764A-3A2C-401D-8ACF-739D0D0E57AF}"/>
              </a:ext>
            </a:extLst>
          </p:cNvPr>
          <p:cNvSpPr>
            <a:spLocks noGrp="1"/>
          </p:cNvSpPr>
          <p:nvPr>
            <p:ph idx="1"/>
          </p:nvPr>
        </p:nvSpPr>
        <p:spPr>
          <a:xfrm>
            <a:off x="838200" y="1847850"/>
            <a:ext cx="10515600" cy="4351338"/>
          </a:xfrm>
        </p:spPr>
        <p:txBody>
          <a:bodyPr>
            <a:normAutofit/>
          </a:bodyPr>
          <a:lstStyle/>
          <a:p>
            <a:r>
              <a:rPr lang="en-CA" dirty="0"/>
              <a:t>Modified A*. The search starts at the agent’s goal </a:t>
            </a:r>
            <a:r>
              <a:rPr lang="en-CA" i="1" dirty="0"/>
              <a:t>G</a:t>
            </a:r>
            <a:r>
              <a:rPr lang="en-CA" dirty="0"/>
              <a:t> and heads towards the Agent’s initial position </a:t>
            </a:r>
            <a:r>
              <a:rPr lang="en-CA" i="1" dirty="0"/>
              <a:t>O </a:t>
            </a:r>
            <a:r>
              <a:rPr lang="en-CA" dirty="0"/>
              <a:t>and won’t terminate when </a:t>
            </a:r>
            <a:r>
              <a:rPr lang="en-CA" i="1" dirty="0"/>
              <a:t>O</a:t>
            </a:r>
            <a:r>
              <a:rPr lang="en-CA" dirty="0"/>
              <a:t> is reached instead it continues until a specified N is explored.</a:t>
            </a:r>
          </a:p>
          <a:p>
            <a:endParaRPr lang="en-CA" dirty="0"/>
          </a:p>
          <a:p>
            <a:r>
              <a:rPr lang="en-CA" dirty="0"/>
              <a:t>Whenever an abstract distance is requested from point N to G, RRA* checks if N exists in its closed table. If so the optimal distance is already calculated. If not, the algorithm search is resumed until the node is added to its closed list.</a:t>
            </a:r>
          </a:p>
        </p:txBody>
      </p:sp>
      <p:sp>
        <p:nvSpPr>
          <p:cNvPr id="4" name="Slide Number Placeholder 3">
            <a:extLst>
              <a:ext uri="{FF2B5EF4-FFF2-40B4-BE49-F238E27FC236}">
                <a16:creationId xmlns:a16="http://schemas.microsoft.com/office/drawing/2014/main" id="{EB7C950F-7711-4C8D-A8AB-309366C1E7E4}"/>
              </a:ext>
            </a:extLst>
          </p:cNvPr>
          <p:cNvSpPr>
            <a:spLocks noGrp="1"/>
          </p:cNvSpPr>
          <p:nvPr>
            <p:ph type="sldNum" sz="quarter" idx="12"/>
          </p:nvPr>
        </p:nvSpPr>
        <p:spPr/>
        <p:txBody>
          <a:bodyPr/>
          <a:lstStyle/>
          <a:p>
            <a:fld id="{AB431494-2A9F-4EC9-9A3D-5766C19189DB}" type="slidenum">
              <a:rPr lang="en-CA" smtClean="0"/>
              <a:t>13</a:t>
            </a:fld>
            <a:endParaRPr lang="en-CA"/>
          </a:p>
        </p:txBody>
      </p:sp>
    </p:spTree>
    <p:extLst>
      <p:ext uri="{BB962C8B-B14F-4D97-AF65-F5344CB8AC3E}">
        <p14:creationId xmlns:p14="http://schemas.microsoft.com/office/powerpoint/2010/main" val="348352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1B78-B854-4D88-98F9-097F6494223C}"/>
              </a:ext>
            </a:extLst>
          </p:cNvPr>
          <p:cNvSpPr>
            <a:spLocks noGrp="1"/>
          </p:cNvSpPr>
          <p:nvPr>
            <p:ph type="title"/>
          </p:nvPr>
        </p:nvSpPr>
        <p:spPr/>
        <p:txBody>
          <a:bodyPr/>
          <a:lstStyle/>
          <a:p>
            <a:r>
              <a:rPr lang="en-CA" dirty="0">
                <a:solidFill>
                  <a:schemeClr val="accent1">
                    <a:lumMod val="75000"/>
                  </a:schemeClr>
                </a:solidFill>
              </a:rPr>
              <a:t>Issues</a:t>
            </a:r>
            <a:endParaRPr lang="en-CA" dirty="0"/>
          </a:p>
        </p:txBody>
      </p:sp>
      <p:sp>
        <p:nvSpPr>
          <p:cNvPr id="3" name="Content Placeholder 2">
            <a:extLst>
              <a:ext uri="{FF2B5EF4-FFF2-40B4-BE49-F238E27FC236}">
                <a16:creationId xmlns:a16="http://schemas.microsoft.com/office/drawing/2014/main" id="{B81573C6-2DDF-4B2D-96D6-C138A0AAE50E}"/>
              </a:ext>
            </a:extLst>
          </p:cNvPr>
          <p:cNvSpPr>
            <a:spLocks noGrp="1"/>
          </p:cNvSpPr>
          <p:nvPr>
            <p:ph idx="1"/>
          </p:nvPr>
        </p:nvSpPr>
        <p:spPr/>
        <p:txBody>
          <a:bodyPr/>
          <a:lstStyle/>
          <a:p>
            <a:r>
              <a:rPr lang="en-CA" dirty="0"/>
              <a:t>Once agents reach their destinations, the algorithm stops executing. If the agent’s goal is in a narrow corridor then it may make parts of the map inaccessible for the rest of the agents.</a:t>
            </a:r>
          </a:p>
        </p:txBody>
      </p:sp>
      <p:sp>
        <p:nvSpPr>
          <p:cNvPr id="4" name="Slide Number Placeholder 3">
            <a:extLst>
              <a:ext uri="{FF2B5EF4-FFF2-40B4-BE49-F238E27FC236}">
                <a16:creationId xmlns:a16="http://schemas.microsoft.com/office/drawing/2014/main" id="{E8A0D069-43CB-4BDE-8514-957851229929}"/>
              </a:ext>
            </a:extLst>
          </p:cNvPr>
          <p:cNvSpPr>
            <a:spLocks noGrp="1"/>
          </p:cNvSpPr>
          <p:nvPr>
            <p:ph type="sldNum" sz="quarter" idx="12"/>
          </p:nvPr>
        </p:nvSpPr>
        <p:spPr/>
        <p:txBody>
          <a:bodyPr/>
          <a:lstStyle/>
          <a:p>
            <a:fld id="{AB431494-2A9F-4EC9-9A3D-5766C19189DB}" type="slidenum">
              <a:rPr lang="en-CA" smtClean="0"/>
              <a:t>14</a:t>
            </a:fld>
            <a:endParaRPr lang="en-CA"/>
          </a:p>
        </p:txBody>
      </p:sp>
    </p:spTree>
    <p:extLst>
      <p:ext uri="{BB962C8B-B14F-4D97-AF65-F5344CB8AC3E}">
        <p14:creationId xmlns:p14="http://schemas.microsoft.com/office/powerpoint/2010/main" val="2485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22FB-EC8A-4058-B1D5-73DB25652699}"/>
              </a:ext>
            </a:extLst>
          </p:cNvPr>
          <p:cNvSpPr>
            <a:spLocks noGrp="1"/>
          </p:cNvSpPr>
          <p:nvPr>
            <p:ph type="title"/>
          </p:nvPr>
        </p:nvSpPr>
        <p:spPr>
          <a:xfrm>
            <a:off x="838200" y="365125"/>
            <a:ext cx="10792522" cy="1325563"/>
          </a:xfrm>
        </p:spPr>
        <p:txBody>
          <a:bodyPr/>
          <a:lstStyle/>
          <a:p>
            <a:r>
              <a:rPr lang="en-CA" dirty="0">
                <a:solidFill>
                  <a:schemeClr val="accent1">
                    <a:lumMod val="75000"/>
                  </a:schemeClr>
                </a:solidFill>
              </a:rPr>
              <a:t>Windowed Hierarchical Cooperative A* </a:t>
            </a:r>
            <a:r>
              <a:rPr lang="en-CA" sz="3600" dirty="0">
                <a:solidFill>
                  <a:schemeClr val="accent1">
                    <a:lumMod val="75000"/>
                  </a:schemeClr>
                </a:solidFill>
              </a:rPr>
              <a:t>(WHCA*)</a:t>
            </a:r>
            <a:endParaRPr lang="en-CA" sz="4000" dirty="0"/>
          </a:p>
        </p:txBody>
      </p:sp>
      <p:sp>
        <p:nvSpPr>
          <p:cNvPr id="3" name="Content Placeholder 2">
            <a:extLst>
              <a:ext uri="{FF2B5EF4-FFF2-40B4-BE49-F238E27FC236}">
                <a16:creationId xmlns:a16="http://schemas.microsoft.com/office/drawing/2014/main" id="{BBBD2A1B-0019-40DC-8B6F-4CA490F4932A}"/>
              </a:ext>
            </a:extLst>
          </p:cNvPr>
          <p:cNvSpPr>
            <a:spLocks noGrp="1"/>
          </p:cNvSpPr>
          <p:nvPr>
            <p:ph idx="1"/>
          </p:nvPr>
        </p:nvSpPr>
        <p:spPr>
          <a:xfrm>
            <a:off x="838200" y="1836776"/>
            <a:ext cx="10515600" cy="4351338"/>
          </a:xfrm>
        </p:spPr>
        <p:txBody>
          <a:bodyPr/>
          <a:lstStyle/>
          <a:p>
            <a:r>
              <a:rPr lang="fr-CA" dirty="0"/>
              <a:t>It </a:t>
            </a:r>
            <a:r>
              <a:rPr lang="fr-CA" dirty="0" err="1"/>
              <a:t>still</a:t>
            </a:r>
            <a:r>
              <a:rPr lang="fr-CA" dirty="0"/>
              <a:t> uses a temporal-spatial </a:t>
            </a:r>
            <a:r>
              <a:rPr lang="fr-CA" dirty="0" err="1"/>
              <a:t>search</a:t>
            </a:r>
            <a:r>
              <a:rPr lang="fr-CA" dirty="0"/>
              <a:t> (</a:t>
            </a:r>
            <a:r>
              <a:rPr lang="fr-CA" dirty="0" err="1"/>
              <a:t>Reservation</a:t>
            </a:r>
            <a:r>
              <a:rPr lang="fr-CA" dirty="0"/>
              <a:t> table) to know the </a:t>
            </a:r>
            <a:r>
              <a:rPr lang="en-US" dirty="0"/>
              <a:t>whereabouts</a:t>
            </a:r>
            <a:r>
              <a:rPr lang="fr-CA" dirty="0"/>
              <a:t> of the agents at all times.  </a:t>
            </a:r>
          </a:p>
          <a:p>
            <a:endParaRPr lang="en-CA" dirty="0"/>
          </a:p>
          <a:p>
            <a:r>
              <a:rPr lang="en-CA" dirty="0"/>
              <a:t>Each agent searches a partial route to its destination (few steps into the future), at regular intervals the window is shifted and a new route is calculated.</a:t>
            </a:r>
          </a:p>
          <a:p>
            <a:endParaRPr lang="en-CA" dirty="0"/>
          </a:p>
          <a:p>
            <a:r>
              <a:rPr lang="en-CA" dirty="0"/>
              <a:t>The algorithm dynamically vary the agent’s order, so that every agent will have the highest priority for a short period of time.</a:t>
            </a:r>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0716D99F-BAAA-4382-BF05-EC1B039643B9}"/>
              </a:ext>
            </a:extLst>
          </p:cNvPr>
          <p:cNvSpPr>
            <a:spLocks noGrp="1"/>
          </p:cNvSpPr>
          <p:nvPr>
            <p:ph type="sldNum" sz="quarter" idx="12"/>
          </p:nvPr>
        </p:nvSpPr>
        <p:spPr/>
        <p:txBody>
          <a:bodyPr/>
          <a:lstStyle/>
          <a:p>
            <a:fld id="{AB431494-2A9F-4EC9-9A3D-5766C19189DB}" type="slidenum">
              <a:rPr lang="en-CA" smtClean="0"/>
              <a:t>15</a:t>
            </a:fld>
            <a:endParaRPr lang="en-CA"/>
          </a:p>
        </p:txBody>
      </p:sp>
    </p:spTree>
    <p:extLst>
      <p:ext uri="{BB962C8B-B14F-4D97-AF65-F5344CB8AC3E}">
        <p14:creationId xmlns:p14="http://schemas.microsoft.com/office/powerpoint/2010/main" val="410610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78CB-FDE0-4609-A086-1A5F8EAD061A}"/>
              </a:ext>
            </a:extLst>
          </p:cNvPr>
          <p:cNvSpPr>
            <a:spLocks noGrp="1"/>
          </p:cNvSpPr>
          <p:nvPr>
            <p:ph type="title"/>
          </p:nvPr>
        </p:nvSpPr>
        <p:spPr/>
        <p:txBody>
          <a:bodyPr/>
          <a:lstStyle/>
          <a:p>
            <a:r>
              <a:rPr lang="en-CA" dirty="0">
                <a:solidFill>
                  <a:schemeClr val="accent1">
                    <a:lumMod val="75000"/>
                  </a:schemeClr>
                </a:solidFill>
              </a:rPr>
              <a:t>Experimental results </a:t>
            </a:r>
            <a:r>
              <a:rPr lang="en-CA" sz="3600" dirty="0">
                <a:solidFill>
                  <a:schemeClr val="accent1">
                    <a:lumMod val="75000"/>
                  </a:schemeClr>
                </a:solidFill>
              </a:rPr>
              <a:t>(David Silver’s experiments)</a:t>
            </a:r>
            <a:endParaRPr lang="en-CA" dirty="0"/>
          </a:p>
        </p:txBody>
      </p:sp>
      <p:sp>
        <p:nvSpPr>
          <p:cNvPr id="3" name="Content Placeholder 2">
            <a:extLst>
              <a:ext uri="{FF2B5EF4-FFF2-40B4-BE49-F238E27FC236}">
                <a16:creationId xmlns:a16="http://schemas.microsoft.com/office/drawing/2014/main" id="{5CB6F5D1-3C59-4B2C-8C1C-43AB848D7DB5}"/>
              </a:ext>
            </a:extLst>
          </p:cNvPr>
          <p:cNvSpPr>
            <a:spLocks noGrp="1"/>
          </p:cNvSpPr>
          <p:nvPr>
            <p:ph idx="1"/>
          </p:nvPr>
        </p:nvSpPr>
        <p:spPr>
          <a:xfrm>
            <a:off x="762000" y="1825625"/>
            <a:ext cx="6106160" cy="4351338"/>
          </a:xfrm>
        </p:spPr>
        <p:txBody>
          <a:bodyPr/>
          <a:lstStyle/>
          <a:p>
            <a:pPr algn="just"/>
            <a:r>
              <a:rPr lang="en-CA" dirty="0"/>
              <a:t>10 maze like environments 32x32.</a:t>
            </a:r>
          </a:p>
          <a:p>
            <a:pPr algn="just"/>
            <a:r>
              <a:rPr lang="en-CA" dirty="0"/>
              <a:t>impassable obstacles(20% of the maze) , agents and their destinations are randomly placed. </a:t>
            </a:r>
          </a:p>
          <a:p>
            <a:endParaRPr lang="en-CA" dirty="0"/>
          </a:p>
        </p:txBody>
      </p:sp>
      <p:sp>
        <p:nvSpPr>
          <p:cNvPr id="4" name="Slide Number Placeholder 3">
            <a:extLst>
              <a:ext uri="{FF2B5EF4-FFF2-40B4-BE49-F238E27FC236}">
                <a16:creationId xmlns:a16="http://schemas.microsoft.com/office/drawing/2014/main" id="{EFC31809-6264-4A48-A6A5-665417609860}"/>
              </a:ext>
            </a:extLst>
          </p:cNvPr>
          <p:cNvSpPr>
            <a:spLocks noGrp="1"/>
          </p:cNvSpPr>
          <p:nvPr>
            <p:ph type="sldNum" sz="quarter" idx="12"/>
          </p:nvPr>
        </p:nvSpPr>
        <p:spPr/>
        <p:txBody>
          <a:bodyPr/>
          <a:lstStyle/>
          <a:p>
            <a:fld id="{AB431494-2A9F-4EC9-9A3D-5766C19189DB}" type="slidenum">
              <a:rPr lang="en-CA" smtClean="0"/>
              <a:t>16</a:t>
            </a:fld>
            <a:endParaRPr lang="en-CA"/>
          </a:p>
        </p:txBody>
      </p:sp>
      <p:pic>
        <p:nvPicPr>
          <p:cNvPr id="5" name="Picture 4">
            <a:extLst>
              <a:ext uri="{FF2B5EF4-FFF2-40B4-BE49-F238E27FC236}">
                <a16:creationId xmlns:a16="http://schemas.microsoft.com/office/drawing/2014/main" id="{2EE859DD-46BF-4F17-B6D9-5DDC4E3B217A}"/>
              </a:ext>
            </a:extLst>
          </p:cNvPr>
          <p:cNvPicPr>
            <a:picLocks noChangeAspect="1"/>
          </p:cNvPicPr>
          <p:nvPr/>
        </p:nvPicPr>
        <p:blipFill>
          <a:blip r:embed="rId3"/>
          <a:stretch>
            <a:fillRect/>
          </a:stretch>
        </p:blipFill>
        <p:spPr>
          <a:xfrm>
            <a:off x="7078405" y="1690688"/>
            <a:ext cx="4582641" cy="4578032"/>
          </a:xfrm>
          <a:prstGeom prst="rect">
            <a:avLst/>
          </a:prstGeom>
        </p:spPr>
      </p:pic>
    </p:spTree>
    <p:extLst>
      <p:ext uri="{BB962C8B-B14F-4D97-AF65-F5344CB8AC3E}">
        <p14:creationId xmlns:p14="http://schemas.microsoft.com/office/powerpoint/2010/main" val="307516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044F-C86D-4E2F-9779-2BE3A5FCEBE5}"/>
              </a:ext>
            </a:extLst>
          </p:cNvPr>
          <p:cNvSpPr>
            <a:spLocks noGrp="1"/>
          </p:cNvSpPr>
          <p:nvPr>
            <p:ph type="title"/>
          </p:nvPr>
        </p:nvSpPr>
        <p:spPr/>
        <p:txBody>
          <a:bodyPr/>
          <a:lstStyle/>
          <a:p>
            <a:r>
              <a:rPr lang="en-CA" dirty="0">
                <a:solidFill>
                  <a:schemeClr val="accent1">
                    <a:lumMod val="75000"/>
                  </a:schemeClr>
                </a:solidFill>
              </a:rPr>
              <a:t>Experimental results</a:t>
            </a:r>
            <a:endParaRPr lang="en-CA" dirty="0"/>
          </a:p>
        </p:txBody>
      </p:sp>
      <p:sp>
        <p:nvSpPr>
          <p:cNvPr id="3" name="Content Placeholder 2">
            <a:extLst>
              <a:ext uri="{FF2B5EF4-FFF2-40B4-BE49-F238E27FC236}">
                <a16:creationId xmlns:a16="http://schemas.microsoft.com/office/drawing/2014/main" id="{1E5CEED7-D6A3-45D9-9CBE-3FF40C0F4C31}"/>
              </a:ext>
            </a:extLst>
          </p:cNvPr>
          <p:cNvSpPr>
            <a:spLocks noGrp="1"/>
          </p:cNvSpPr>
          <p:nvPr>
            <p:ph idx="1"/>
          </p:nvPr>
        </p:nvSpPr>
        <p:spPr/>
        <p:txBody>
          <a:bodyPr/>
          <a:lstStyle/>
          <a:p>
            <a:r>
              <a:rPr lang="en-CA" dirty="0"/>
              <a:t>Didn’t reach the destination within 100 turns </a:t>
            </a:r>
          </a:p>
          <a:p>
            <a:r>
              <a:rPr lang="en-CA" dirty="0"/>
              <a:t>Collided with another agent </a:t>
            </a:r>
          </a:p>
          <a:p>
            <a:pPr marL="0" indent="0">
              <a:buNone/>
            </a:pPr>
            <a:r>
              <a:rPr lang="en-CA" dirty="0"/>
              <a:t>	</a:t>
            </a:r>
            <a:r>
              <a:rPr lang="en-CA" dirty="0">
                <a:solidFill>
                  <a:srgbClr val="FF0000"/>
                </a:solidFill>
              </a:rPr>
              <a:t>Fail</a:t>
            </a:r>
          </a:p>
          <a:p>
            <a:r>
              <a:rPr lang="en-CA" dirty="0"/>
              <a:t>Reach the destination within the time limit </a:t>
            </a:r>
          </a:p>
          <a:p>
            <a:r>
              <a:rPr lang="en-CA" dirty="0"/>
              <a:t>No collision</a:t>
            </a:r>
          </a:p>
          <a:p>
            <a:pPr marL="0" indent="0">
              <a:buNone/>
            </a:pPr>
            <a:r>
              <a:rPr lang="en-CA" dirty="0"/>
              <a:t>	</a:t>
            </a:r>
            <a:r>
              <a:rPr lang="en-CA" dirty="0">
                <a:solidFill>
                  <a:schemeClr val="accent6">
                    <a:lumMod val="75000"/>
                  </a:schemeClr>
                </a:solidFill>
              </a:rPr>
              <a:t>Success</a:t>
            </a:r>
          </a:p>
        </p:txBody>
      </p:sp>
      <p:sp>
        <p:nvSpPr>
          <p:cNvPr id="4" name="Slide Number Placeholder 3">
            <a:extLst>
              <a:ext uri="{FF2B5EF4-FFF2-40B4-BE49-F238E27FC236}">
                <a16:creationId xmlns:a16="http://schemas.microsoft.com/office/drawing/2014/main" id="{87349181-1424-4064-A4DA-9A80A7DAEF6B}"/>
              </a:ext>
            </a:extLst>
          </p:cNvPr>
          <p:cNvSpPr>
            <a:spLocks noGrp="1"/>
          </p:cNvSpPr>
          <p:nvPr>
            <p:ph type="sldNum" sz="quarter" idx="12"/>
          </p:nvPr>
        </p:nvSpPr>
        <p:spPr/>
        <p:txBody>
          <a:bodyPr/>
          <a:lstStyle/>
          <a:p>
            <a:fld id="{AB431494-2A9F-4EC9-9A3D-5766C19189DB}" type="slidenum">
              <a:rPr lang="en-CA" smtClean="0"/>
              <a:t>17</a:t>
            </a:fld>
            <a:endParaRPr lang="en-CA"/>
          </a:p>
        </p:txBody>
      </p:sp>
    </p:spTree>
    <p:extLst>
      <p:ext uri="{BB962C8B-B14F-4D97-AF65-F5344CB8AC3E}">
        <p14:creationId xmlns:p14="http://schemas.microsoft.com/office/powerpoint/2010/main" val="270732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6B1C-A6EB-41A1-813E-0F8C0D6C3B54}"/>
              </a:ext>
            </a:extLst>
          </p:cNvPr>
          <p:cNvSpPr>
            <a:spLocks noGrp="1"/>
          </p:cNvSpPr>
          <p:nvPr>
            <p:ph type="title"/>
          </p:nvPr>
        </p:nvSpPr>
        <p:spPr/>
        <p:txBody>
          <a:bodyPr/>
          <a:lstStyle/>
          <a:p>
            <a:r>
              <a:rPr lang="en-CA" dirty="0">
                <a:solidFill>
                  <a:schemeClr val="accent1">
                    <a:lumMod val="75000"/>
                  </a:schemeClr>
                </a:solidFill>
              </a:rPr>
              <a:t>Experimental results</a:t>
            </a:r>
            <a:endParaRPr lang="en-CA" dirty="0"/>
          </a:p>
        </p:txBody>
      </p:sp>
      <p:sp>
        <p:nvSpPr>
          <p:cNvPr id="4" name="Slide Number Placeholder 3">
            <a:extLst>
              <a:ext uri="{FF2B5EF4-FFF2-40B4-BE49-F238E27FC236}">
                <a16:creationId xmlns:a16="http://schemas.microsoft.com/office/drawing/2014/main" id="{D6196B43-F87B-4B54-A927-4D5FC1570C17}"/>
              </a:ext>
            </a:extLst>
          </p:cNvPr>
          <p:cNvSpPr>
            <a:spLocks noGrp="1"/>
          </p:cNvSpPr>
          <p:nvPr>
            <p:ph type="sldNum" sz="quarter" idx="12"/>
          </p:nvPr>
        </p:nvSpPr>
        <p:spPr/>
        <p:txBody>
          <a:bodyPr/>
          <a:lstStyle/>
          <a:p>
            <a:fld id="{AB431494-2A9F-4EC9-9A3D-5766C19189DB}" type="slidenum">
              <a:rPr lang="en-CA" smtClean="0"/>
              <a:t>18</a:t>
            </a:fld>
            <a:endParaRPr lang="en-CA"/>
          </a:p>
        </p:txBody>
      </p:sp>
      <p:pic>
        <p:nvPicPr>
          <p:cNvPr id="5" name="Picture 4">
            <a:extLst>
              <a:ext uri="{FF2B5EF4-FFF2-40B4-BE49-F238E27FC236}">
                <a16:creationId xmlns:a16="http://schemas.microsoft.com/office/drawing/2014/main" id="{D967BD0A-AE8D-46D4-AFC9-8DBBAC38FBCA}"/>
              </a:ext>
            </a:extLst>
          </p:cNvPr>
          <p:cNvPicPr>
            <a:picLocks noChangeAspect="1"/>
          </p:cNvPicPr>
          <p:nvPr/>
        </p:nvPicPr>
        <p:blipFill>
          <a:blip r:embed="rId3"/>
          <a:stretch>
            <a:fillRect/>
          </a:stretch>
        </p:blipFill>
        <p:spPr>
          <a:xfrm>
            <a:off x="2557106" y="2002804"/>
            <a:ext cx="6690600" cy="4536108"/>
          </a:xfrm>
          <a:prstGeom prst="rect">
            <a:avLst/>
          </a:prstGeom>
        </p:spPr>
      </p:pic>
      <p:sp>
        <p:nvSpPr>
          <p:cNvPr id="6" name="Content Placeholder 2">
            <a:extLst>
              <a:ext uri="{FF2B5EF4-FFF2-40B4-BE49-F238E27FC236}">
                <a16:creationId xmlns:a16="http://schemas.microsoft.com/office/drawing/2014/main" id="{3DEB7D1A-1190-491C-8A46-6A038362E163}"/>
              </a:ext>
            </a:extLst>
          </p:cNvPr>
          <p:cNvSpPr>
            <a:spLocks noGrp="1"/>
          </p:cNvSpPr>
          <p:nvPr>
            <p:ph idx="1"/>
          </p:nvPr>
        </p:nvSpPr>
        <p:spPr>
          <a:xfrm>
            <a:off x="838200" y="1468786"/>
            <a:ext cx="10515600" cy="4351338"/>
          </a:xfrm>
        </p:spPr>
        <p:txBody>
          <a:bodyPr/>
          <a:lstStyle/>
          <a:p>
            <a:r>
              <a:rPr lang="en-CA" dirty="0"/>
              <a:t>Success rate</a:t>
            </a:r>
            <a:endParaRPr lang="en-CA" dirty="0">
              <a:solidFill>
                <a:schemeClr val="accent6">
                  <a:lumMod val="75000"/>
                </a:schemeClr>
              </a:solidFill>
            </a:endParaRPr>
          </a:p>
        </p:txBody>
      </p:sp>
    </p:spTree>
    <p:extLst>
      <p:ext uri="{BB962C8B-B14F-4D97-AF65-F5344CB8AC3E}">
        <p14:creationId xmlns:p14="http://schemas.microsoft.com/office/powerpoint/2010/main" val="172143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EAF610-99D8-4196-A377-EC01CCEBA2D0}"/>
              </a:ext>
            </a:extLst>
          </p:cNvPr>
          <p:cNvPicPr>
            <a:picLocks noChangeAspect="1"/>
          </p:cNvPicPr>
          <p:nvPr/>
        </p:nvPicPr>
        <p:blipFill>
          <a:blip r:embed="rId3"/>
          <a:stretch>
            <a:fillRect/>
          </a:stretch>
        </p:blipFill>
        <p:spPr>
          <a:xfrm>
            <a:off x="2431471" y="1829024"/>
            <a:ext cx="6690600" cy="4516175"/>
          </a:xfrm>
          <a:prstGeom prst="rect">
            <a:avLst/>
          </a:prstGeom>
        </p:spPr>
      </p:pic>
      <p:sp>
        <p:nvSpPr>
          <p:cNvPr id="2" name="Title 1">
            <a:extLst>
              <a:ext uri="{FF2B5EF4-FFF2-40B4-BE49-F238E27FC236}">
                <a16:creationId xmlns:a16="http://schemas.microsoft.com/office/drawing/2014/main" id="{03976B1C-A6EB-41A1-813E-0F8C0D6C3B54}"/>
              </a:ext>
            </a:extLst>
          </p:cNvPr>
          <p:cNvSpPr>
            <a:spLocks noGrp="1"/>
          </p:cNvSpPr>
          <p:nvPr>
            <p:ph type="title"/>
          </p:nvPr>
        </p:nvSpPr>
        <p:spPr/>
        <p:txBody>
          <a:bodyPr/>
          <a:lstStyle/>
          <a:p>
            <a:r>
              <a:rPr lang="en-CA" dirty="0">
                <a:solidFill>
                  <a:schemeClr val="accent1">
                    <a:lumMod val="75000"/>
                  </a:schemeClr>
                </a:solidFill>
              </a:rPr>
              <a:t>Experimental results</a:t>
            </a:r>
            <a:endParaRPr lang="en-CA" dirty="0"/>
          </a:p>
        </p:txBody>
      </p:sp>
      <p:sp>
        <p:nvSpPr>
          <p:cNvPr id="4" name="Slide Number Placeholder 3">
            <a:extLst>
              <a:ext uri="{FF2B5EF4-FFF2-40B4-BE49-F238E27FC236}">
                <a16:creationId xmlns:a16="http://schemas.microsoft.com/office/drawing/2014/main" id="{D6196B43-F87B-4B54-A927-4D5FC1570C17}"/>
              </a:ext>
            </a:extLst>
          </p:cNvPr>
          <p:cNvSpPr>
            <a:spLocks noGrp="1"/>
          </p:cNvSpPr>
          <p:nvPr>
            <p:ph type="sldNum" sz="quarter" idx="12"/>
          </p:nvPr>
        </p:nvSpPr>
        <p:spPr/>
        <p:txBody>
          <a:bodyPr/>
          <a:lstStyle/>
          <a:p>
            <a:fld id="{AB431494-2A9F-4EC9-9A3D-5766C19189DB}" type="slidenum">
              <a:rPr lang="en-CA" smtClean="0"/>
              <a:t>19</a:t>
            </a:fld>
            <a:endParaRPr lang="en-CA"/>
          </a:p>
        </p:txBody>
      </p:sp>
      <p:sp>
        <p:nvSpPr>
          <p:cNvPr id="6" name="Content Placeholder 2">
            <a:extLst>
              <a:ext uri="{FF2B5EF4-FFF2-40B4-BE49-F238E27FC236}">
                <a16:creationId xmlns:a16="http://schemas.microsoft.com/office/drawing/2014/main" id="{0E17E5E9-1E85-4F74-AB8B-61F982D4DDB5}"/>
              </a:ext>
            </a:extLst>
          </p:cNvPr>
          <p:cNvSpPr>
            <a:spLocks noGrp="1"/>
          </p:cNvSpPr>
          <p:nvPr>
            <p:ph idx="1"/>
          </p:nvPr>
        </p:nvSpPr>
        <p:spPr>
          <a:xfrm>
            <a:off x="838200" y="1468786"/>
            <a:ext cx="10515600" cy="4351338"/>
          </a:xfrm>
        </p:spPr>
        <p:txBody>
          <a:bodyPr/>
          <a:lstStyle/>
          <a:p>
            <a:r>
              <a:rPr lang="en-CA" dirty="0"/>
              <a:t>Initialisation time</a:t>
            </a:r>
            <a:endParaRPr lang="en-CA" dirty="0">
              <a:solidFill>
                <a:schemeClr val="accent6">
                  <a:lumMod val="75000"/>
                </a:schemeClr>
              </a:solidFill>
            </a:endParaRPr>
          </a:p>
        </p:txBody>
      </p:sp>
    </p:spTree>
    <p:extLst>
      <p:ext uri="{BB962C8B-B14F-4D97-AF65-F5344CB8AC3E}">
        <p14:creationId xmlns:p14="http://schemas.microsoft.com/office/powerpoint/2010/main" val="303983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0AB496-D9B1-423B-8AF1-1441374769E9}"/>
              </a:ext>
            </a:extLst>
          </p:cNvPr>
          <p:cNvSpPr>
            <a:spLocks noGrp="1"/>
          </p:cNvSpPr>
          <p:nvPr>
            <p:ph type="sldNum" sz="quarter" idx="12"/>
          </p:nvPr>
        </p:nvSpPr>
        <p:spPr>
          <a:xfrm>
            <a:off x="10167042" y="6356350"/>
            <a:ext cx="1186758" cy="365125"/>
          </a:xfrm>
        </p:spPr>
        <p:txBody>
          <a:bodyPr>
            <a:normAutofit/>
          </a:bodyPr>
          <a:lstStyle/>
          <a:p>
            <a:pPr>
              <a:spcAft>
                <a:spcPts val="600"/>
              </a:spcAft>
            </a:pPr>
            <a:fld id="{AB431494-2A9F-4EC9-9A3D-5766C19189DB}" type="slidenum">
              <a:rPr lang="en-CA" smtClean="0"/>
              <a:pPr>
                <a:spcAft>
                  <a:spcPts val="600"/>
                </a:spcAft>
              </a:pPr>
              <a:t>2</a:t>
            </a:fld>
            <a:endParaRPr lang="en-CA" dirty="0"/>
          </a:p>
        </p:txBody>
      </p:sp>
      <p:sp>
        <p:nvSpPr>
          <p:cNvPr id="19" name="Content Placeholder 2">
            <a:extLst>
              <a:ext uri="{FF2B5EF4-FFF2-40B4-BE49-F238E27FC236}">
                <a16:creationId xmlns:a16="http://schemas.microsoft.com/office/drawing/2014/main" id="{8B60530D-A9F1-415B-BD25-8F5D0BC1CA8C}"/>
              </a:ext>
            </a:extLst>
          </p:cNvPr>
          <p:cNvSpPr txBox="1">
            <a:spLocks/>
          </p:cNvSpPr>
          <p:nvPr/>
        </p:nvSpPr>
        <p:spPr>
          <a:xfrm>
            <a:off x="1061224" y="170426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Pathfinding algorithms are widely used in video games (especially the A*) and other real-time environments. </a:t>
            </a:r>
          </a:p>
          <a:p>
            <a:endParaRPr lang="en-CA" dirty="0"/>
          </a:p>
          <a:p>
            <a:endParaRPr lang="en-CA" dirty="0"/>
          </a:p>
          <a:p>
            <a:endParaRPr lang="en-CA" dirty="0"/>
          </a:p>
          <a:p>
            <a:endParaRPr lang="en-CA" dirty="0"/>
          </a:p>
          <a:p>
            <a:endParaRPr lang="en-CA" dirty="0"/>
          </a:p>
          <a:p>
            <a:endParaRPr lang="en-CA" dirty="0"/>
          </a:p>
          <a:p>
            <a:endParaRPr lang="en-CA" dirty="0"/>
          </a:p>
        </p:txBody>
      </p:sp>
      <p:sp>
        <p:nvSpPr>
          <p:cNvPr id="21" name="Title 1">
            <a:extLst>
              <a:ext uri="{FF2B5EF4-FFF2-40B4-BE49-F238E27FC236}">
                <a16:creationId xmlns:a16="http://schemas.microsoft.com/office/drawing/2014/main" id="{AE5D0146-473A-48E0-8A4D-C4B83F60FD22}"/>
              </a:ext>
            </a:extLst>
          </p:cNvPr>
          <p:cNvSpPr txBox="1">
            <a:spLocks/>
          </p:cNvSpPr>
          <p:nvPr/>
        </p:nvSpPr>
        <p:spPr>
          <a:xfrm>
            <a:off x="838200" y="378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solidFill>
                  <a:schemeClr val="accent1">
                    <a:lumMod val="75000"/>
                  </a:schemeClr>
                </a:solidFill>
              </a:rPr>
              <a:t>Introduction </a:t>
            </a:r>
            <a:endParaRPr lang="en-CA" dirty="0"/>
          </a:p>
        </p:txBody>
      </p:sp>
      <p:pic>
        <p:nvPicPr>
          <p:cNvPr id="15" name="Picture 14" descr="A circuit board&#10;&#10;Description generated with very high confidence">
            <a:extLst>
              <a:ext uri="{FF2B5EF4-FFF2-40B4-BE49-F238E27FC236}">
                <a16:creationId xmlns:a16="http://schemas.microsoft.com/office/drawing/2014/main" id="{C1792594-2982-4DD5-A790-38A9C3EC9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76" y="2513981"/>
            <a:ext cx="7460165" cy="4196343"/>
          </a:xfrm>
          <a:prstGeom prst="rect">
            <a:avLst/>
          </a:prstGeom>
        </p:spPr>
      </p:pic>
      <p:pic>
        <p:nvPicPr>
          <p:cNvPr id="23" name="Picture 22" descr="A picture containing indoor, building, floor, ground&#10;&#10;Description generated with very high confidence">
            <a:extLst>
              <a:ext uri="{FF2B5EF4-FFF2-40B4-BE49-F238E27FC236}">
                <a16:creationId xmlns:a16="http://schemas.microsoft.com/office/drawing/2014/main" id="{4D80FA08-8232-4877-B7DF-B2AB3D926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7181" y="2525131"/>
            <a:ext cx="4066511" cy="3373863"/>
          </a:xfrm>
          <a:prstGeom prst="rect">
            <a:avLst/>
          </a:prstGeom>
        </p:spPr>
      </p:pic>
    </p:spTree>
    <p:extLst>
      <p:ext uri="{BB962C8B-B14F-4D97-AF65-F5344CB8AC3E}">
        <p14:creationId xmlns:p14="http://schemas.microsoft.com/office/powerpoint/2010/main" val="310378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BE1A48-2A00-4DB3-801C-DCF530DB03D6}"/>
              </a:ext>
            </a:extLst>
          </p:cNvPr>
          <p:cNvPicPr>
            <a:picLocks noChangeAspect="1"/>
          </p:cNvPicPr>
          <p:nvPr/>
        </p:nvPicPr>
        <p:blipFill>
          <a:blip r:embed="rId3"/>
          <a:stretch>
            <a:fillRect/>
          </a:stretch>
        </p:blipFill>
        <p:spPr>
          <a:xfrm>
            <a:off x="2557630" y="1961481"/>
            <a:ext cx="6690599" cy="4531394"/>
          </a:xfrm>
          <a:prstGeom prst="rect">
            <a:avLst/>
          </a:prstGeom>
        </p:spPr>
      </p:pic>
      <p:sp>
        <p:nvSpPr>
          <p:cNvPr id="2" name="Title 1">
            <a:extLst>
              <a:ext uri="{FF2B5EF4-FFF2-40B4-BE49-F238E27FC236}">
                <a16:creationId xmlns:a16="http://schemas.microsoft.com/office/drawing/2014/main" id="{03976B1C-A6EB-41A1-813E-0F8C0D6C3B54}"/>
              </a:ext>
            </a:extLst>
          </p:cNvPr>
          <p:cNvSpPr>
            <a:spLocks noGrp="1"/>
          </p:cNvSpPr>
          <p:nvPr>
            <p:ph type="title"/>
          </p:nvPr>
        </p:nvSpPr>
        <p:spPr/>
        <p:txBody>
          <a:bodyPr/>
          <a:lstStyle/>
          <a:p>
            <a:r>
              <a:rPr lang="en-CA" dirty="0">
                <a:solidFill>
                  <a:schemeClr val="accent1">
                    <a:lumMod val="75000"/>
                  </a:schemeClr>
                </a:solidFill>
              </a:rPr>
              <a:t>Experimental results</a:t>
            </a:r>
            <a:endParaRPr lang="en-CA" dirty="0"/>
          </a:p>
        </p:txBody>
      </p:sp>
      <p:sp>
        <p:nvSpPr>
          <p:cNvPr id="4" name="Slide Number Placeholder 3">
            <a:extLst>
              <a:ext uri="{FF2B5EF4-FFF2-40B4-BE49-F238E27FC236}">
                <a16:creationId xmlns:a16="http://schemas.microsoft.com/office/drawing/2014/main" id="{D6196B43-F87B-4B54-A927-4D5FC1570C17}"/>
              </a:ext>
            </a:extLst>
          </p:cNvPr>
          <p:cNvSpPr>
            <a:spLocks noGrp="1"/>
          </p:cNvSpPr>
          <p:nvPr>
            <p:ph type="sldNum" sz="quarter" idx="12"/>
          </p:nvPr>
        </p:nvSpPr>
        <p:spPr/>
        <p:txBody>
          <a:bodyPr/>
          <a:lstStyle/>
          <a:p>
            <a:fld id="{AB431494-2A9F-4EC9-9A3D-5766C19189DB}" type="slidenum">
              <a:rPr lang="en-CA" smtClean="0"/>
              <a:t>20</a:t>
            </a:fld>
            <a:endParaRPr lang="en-CA"/>
          </a:p>
        </p:txBody>
      </p:sp>
      <p:sp>
        <p:nvSpPr>
          <p:cNvPr id="6" name="Content Placeholder 2">
            <a:extLst>
              <a:ext uri="{FF2B5EF4-FFF2-40B4-BE49-F238E27FC236}">
                <a16:creationId xmlns:a16="http://schemas.microsoft.com/office/drawing/2014/main" id="{0E17E5E9-1E85-4F74-AB8B-61F982D4DDB5}"/>
              </a:ext>
            </a:extLst>
          </p:cNvPr>
          <p:cNvSpPr>
            <a:spLocks noGrp="1"/>
          </p:cNvSpPr>
          <p:nvPr>
            <p:ph idx="1"/>
          </p:nvPr>
        </p:nvSpPr>
        <p:spPr>
          <a:xfrm>
            <a:off x="838200" y="1468786"/>
            <a:ext cx="10515600" cy="4351338"/>
          </a:xfrm>
        </p:spPr>
        <p:txBody>
          <a:bodyPr/>
          <a:lstStyle/>
          <a:p>
            <a:r>
              <a:rPr lang="en-CA" dirty="0"/>
              <a:t>Turn time</a:t>
            </a:r>
            <a:endParaRPr lang="en-CA" dirty="0">
              <a:solidFill>
                <a:schemeClr val="accent6">
                  <a:lumMod val="75000"/>
                </a:schemeClr>
              </a:solidFill>
            </a:endParaRPr>
          </a:p>
        </p:txBody>
      </p:sp>
    </p:spTree>
    <p:extLst>
      <p:ext uri="{BB962C8B-B14F-4D97-AF65-F5344CB8AC3E}">
        <p14:creationId xmlns:p14="http://schemas.microsoft.com/office/powerpoint/2010/main" val="1824274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78CB-FDE0-4609-A086-1A5F8EAD061A}"/>
              </a:ext>
            </a:extLst>
          </p:cNvPr>
          <p:cNvSpPr>
            <a:spLocks noGrp="1"/>
          </p:cNvSpPr>
          <p:nvPr>
            <p:ph type="title"/>
          </p:nvPr>
        </p:nvSpPr>
        <p:spPr/>
        <p:txBody>
          <a:bodyPr/>
          <a:lstStyle/>
          <a:p>
            <a:r>
              <a:rPr lang="en-CA" dirty="0">
                <a:solidFill>
                  <a:schemeClr val="accent1">
                    <a:lumMod val="75000"/>
                  </a:schemeClr>
                </a:solidFill>
              </a:rPr>
              <a:t>Conclusion</a:t>
            </a:r>
            <a:endParaRPr lang="en-CA" dirty="0"/>
          </a:p>
        </p:txBody>
      </p:sp>
      <p:sp>
        <p:nvSpPr>
          <p:cNvPr id="3" name="Content Placeholder 2">
            <a:extLst>
              <a:ext uri="{FF2B5EF4-FFF2-40B4-BE49-F238E27FC236}">
                <a16:creationId xmlns:a16="http://schemas.microsoft.com/office/drawing/2014/main" id="{5CB6F5D1-3C59-4B2C-8C1C-43AB848D7DB5}"/>
              </a:ext>
            </a:extLst>
          </p:cNvPr>
          <p:cNvSpPr>
            <a:spLocks noGrp="1"/>
          </p:cNvSpPr>
          <p:nvPr>
            <p:ph idx="1"/>
          </p:nvPr>
        </p:nvSpPr>
        <p:spPr/>
        <p:txBody>
          <a:bodyPr>
            <a:normAutofit fontScale="92500"/>
          </a:bodyPr>
          <a:lstStyle/>
          <a:p>
            <a:r>
              <a:rPr lang="en-CA" dirty="0"/>
              <a:t>Cooperative pathfinding is a technique used to fix the non collaboration between agents while planning routes by using a reservation table to communicate their paths. </a:t>
            </a:r>
          </a:p>
          <a:p>
            <a:endParaRPr lang="en-CA" dirty="0"/>
          </a:p>
          <a:p>
            <a:r>
              <a:rPr lang="en-CA" dirty="0"/>
              <a:t>It gives them the ability to avoid conflicting routes and blocking each other by looking forward in time.</a:t>
            </a:r>
          </a:p>
          <a:p>
            <a:endParaRPr lang="en-CA" dirty="0"/>
          </a:p>
          <a:p>
            <a:r>
              <a:rPr lang="en-CA" dirty="0"/>
              <a:t>The new algorithms presented in this articles are efficient in terms of finding optimal routes for big amount of agents in tight environments but its requires more computing power therefore more time to get results .</a:t>
            </a:r>
          </a:p>
        </p:txBody>
      </p:sp>
      <p:sp>
        <p:nvSpPr>
          <p:cNvPr id="4" name="Slide Number Placeholder 3">
            <a:extLst>
              <a:ext uri="{FF2B5EF4-FFF2-40B4-BE49-F238E27FC236}">
                <a16:creationId xmlns:a16="http://schemas.microsoft.com/office/drawing/2014/main" id="{EFC31809-6264-4A48-A6A5-665417609860}"/>
              </a:ext>
            </a:extLst>
          </p:cNvPr>
          <p:cNvSpPr>
            <a:spLocks noGrp="1"/>
          </p:cNvSpPr>
          <p:nvPr>
            <p:ph type="sldNum" sz="quarter" idx="12"/>
          </p:nvPr>
        </p:nvSpPr>
        <p:spPr/>
        <p:txBody>
          <a:bodyPr/>
          <a:lstStyle/>
          <a:p>
            <a:fld id="{AB431494-2A9F-4EC9-9A3D-5766C19189DB}" type="slidenum">
              <a:rPr lang="en-CA" smtClean="0"/>
              <a:t>21</a:t>
            </a:fld>
            <a:endParaRPr lang="en-CA"/>
          </a:p>
        </p:txBody>
      </p:sp>
    </p:spTree>
    <p:extLst>
      <p:ext uri="{BB962C8B-B14F-4D97-AF65-F5344CB8AC3E}">
        <p14:creationId xmlns:p14="http://schemas.microsoft.com/office/powerpoint/2010/main" val="1521254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4A2B-40CD-4A13-86A2-E2ADF5915DFE}"/>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4F23F63D-71B5-4A2B-AA59-A02B2B7B7E09}"/>
              </a:ext>
            </a:extLst>
          </p:cNvPr>
          <p:cNvSpPr>
            <a:spLocks noGrp="1"/>
          </p:cNvSpPr>
          <p:nvPr>
            <p:ph idx="1"/>
          </p:nvPr>
        </p:nvSpPr>
        <p:spPr/>
        <p:txBody>
          <a:bodyPr/>
          <a:lstStyle/>
          <a:p>
            <a:pPr lvl="1"/>
            <a:r>
              <a:rPr lang="en-CA" dirty="0"/>
              <a:t>Silver, David, “</a:t>
            </a:r>
            <a:r>
              <a:rPr lang="en-CA" b="1" dirty="0"/>
              <a:t>Cooperative Pathfinding</a:t>
            </a:r>
            <a:r>
              <a:rPr lang="en-CA" dirty="0"/>
              <a:t>”, Proceedings of the First Conference on Artificial Intelligence and Interactive Digital Entertainment: pp. 117-122.</a:t>
            </a:r>
          </a:p>
          <a:p>
            <a:pPr lvl="1"/>
            <a:endParaRPr lang="en-CA" dirty="0">
              <a:hlinkClick r:id="rId3"/>
            </a:endParaRPr>
          </a:p>
          <a:p>
            <a:pPr lvl="1"/>
            <a:r>
              <a:rPr lang="en-CA" dirty="0">
                <a:hlinkClick r:id="rId3"/>
              </a:rPr>
              <a:t>https://www.skilled.io/u/playgroundscon/cooperative-path-finding</a:t>
            </a:r>
            <a:endParaRPr lang="en-CA" dirty="0"/>
          </a:p>
          <a:p>
            <a:pPr lvl="1"/>
            <a:endParaRPr lang="en-CA" dirty="0"/>
          </a:p>
          <a:p>
            <a:pPr lvl="1"/>
            <a:r>
              <a:rPr lang="en-CA" dirty="0">
                <a:hlinkClick r:id="rId4"/>
              </a:rPr>
              <a:t>http://www0.cs.ucl.ac.uk/staff/D.Silver/web/Applications_files/coop-path-AIWisdom.pdf</a:t>
            </a:r>
            <a:endParaRPr lang="en-CA" dirty="0"/>
          </a:p>
          <a:p>
            <a:pPr lvl="1"/>
            <a:endParaRPr lang="en-CA" dirty="0"/>
          </a:p>
          <a:p>
            <a:pPr lvl="1"/>
            <a:endParaRPr lang="en-CA" dirty="0"/>
          </a:p>
        </p:txBody>
      </p:sp>
      <p:sp>
        <p:nvSpPr>
          <p:cNvPr id="4" name="Slide Number Placeholder 3">
            <a:extLst>
              <a:ext uri="{FF2B5EF4-FFF2-40B4-BE49-F238E27FC236}">
                <a16:creationId xmlns:a16="http://schemas.microsoft.com/office/drawing/2014/main" id="{7D5045C9-7CAA-47D2-AB32-BF39759C8B6F}"/>
              </a:ext>
            </a:extLst>
          </p:cNvPr>
          <p:cNvSpPr>
            <a:spLocks noGrp="1"/>
          </p:cNvSpPr>
          <p:nvPr>
            <p:ph type="sldNum" sz="quarter" idx="12"/>
          </p:nvPr>
        </p:nvSpPr>
        <p:spPr/>
        <p:txBody>
          <a:bodyPr/>
          <a:lstStyle/>
          <a:p>
            <a:fld id="{AB431494-2A9F-4EC9-9A3D-5766C19189DB}" type="slidenum">
              <a:rPr lang="en-CA" smtClean="0"/>
              <a:t>22</a:t>
            </a:fld>
            <a:endParaRPr lang="en-CA"/>
          </a:p>
        </p:txBody>
      </p:sp>
    </p:spTree>
    <p:extLst>
      <p:ext uri="{BB962C8B-B14F-4D97-AF65-F5344CB8AC3E}">
        <p14:creationId xmlns:p14="http://schemas.microsoft.com/office/powerpoint/2010/main" val="350317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A703-3881-476D-8FC5-E832CC41320A}"/>
              </a:ext>
            </a:extLst>
          </p:cNvPr>
          <p:cNvSpPr>
            <a:spLocks noGrp="1"/>
          </p:cNvSpPr>
          <p:nvPr>
            <p:ph type="title"/>
          </p:nvPr>
        </p:nvSpPr>
        <p:spPr/>
        <p:txBody>
          <a:bodyPr/>
          <a:lstStyle/>
          <a:p>
            <a:r>
              <a:rPr lang="en-CA" dirty="0">
                <a:solidFill>
                  <a:schemeClr val="accent1">
                    <a:lumMod val="75000"/>
                  </a:schemeClr>
                </a:solidFill>
              </a:rPr>
              <a:t>Issues</a:t>
            </a:r>
            <a:endParaRPr lang="en-CA" dirty="0"/>
          </a:p>
        </p:txBody>
      </p:sp>
      <p:sp>
        <p:nvSpPr>
          <p:cNvPr id="3" name="Content Placeholder 2">
            <a:extLst>
              <a:ext uri="{FF2B5EF4-FFF2-40B4-BE49-F238E27FC236}">
                <a16:creationId xmlns:a16="http://schemas.microsoft.com/office/drawing/2014/main" id="{E9663388-C780-4EE0-A62E-174899BE2AB4}"/>
              </a:ext>
            </a:extLst>
          </p:cNvPr>
          <p:cNvSpPr>
            <a:spLocks noGrp="1"/>
          </p:cNvSpPr>
          <p:nvPr>
            <p:ph idx="1"/>
          </p:nvPr>
        </p:nvSpPr>
        <p:spPr/>
        <p:txBody>
          <a:bodyPr/>
          <a:lstStyle/>
          <a:p>
            <a:endParaRPr lang="en-CA" dirty="0"/>
          </a:p>
          <a:p>
            <a:r>
              <a:rPr lang="en-CA" dirty="0"/>
              <a:t>“Imagine moving to a new office and you ask everyone to choose a new desk, after taking a good look. You decide to blindfold them. And tell them to get to their desks in the shortest time possible. They might already know a good route to their desks, and how to avoid obstacles. But they haven’t taken under consideration the position of their colleagues .”</a:t>
            </a:r>
          </a:p>
          <a:p>
            <a:endParaRPr lang="en-CA" dirty="0"/>
          </a:p>
        </p:txBody>
      </p:sp>
      <p:sp>
        <p:nvSpPr>
          <p:cNvPr id="4" name="Slide Number Placeholder 3">
            <a:extLst>
              <a:ext uri="{FF2B5EF4-FFF2-40B4-BE49-F238E27FC236}">
                <a16:creationId xmlns:a16="http://schemas.microsoft.com/office/drawing/2014/main" id="{1030768A-4B1F-44F8-BF1E-69E83EAEDD84}"/>
              </a:ext>
            </a:extLst>
          </p:cNvPr>
          <p:cNvSpPr>
            <a:spLocks noGrp="1"/>
          </p:cNvSpPr>
          <p:nvPr>
            <p:ph type="sldNum" sz="quarter" idx="12"/>
          </p:nvPr>
        </p:nvSpPr>
        <p:spPr/>
        <p:txBody>
          <a:bodyPr/>
          <a:lstStyle/>
          <a:p>
            <a:fld id="{AB431494-2A9F-4EC9-9A3D-5766C19189DB}" type="slidenum">
              <a:rPr lang="en-CA" smtClean="0"/>
              <a:t>3</a:t>
            </a:fld>
            <a:endParaRPr lang="en-CA" dirty="0"/>
          </a:p>
        </p:txBody>
      </p:sp>
    </p:spTree>
    <p:extLst>
      <p:ext uri="{BB962C8B-B14F-4D97-AF65-F5344CB8AC3E}">
        <p14:creationId xmlns:p14="http://schemas.microsoft.com/office/powerpoint/2010/main" val="244257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DE2A-10C5-4C35-AEA3-9C44D881B244}"/>
              </a:ext>
            </a:extLst>
          </p:cNvPr>
          <p:cNvSpPr>
            <a:spLocks noGrp="1"/>
          </p:cNvSpPr>
          <p:nvPr>
            <p:ph type="title"/>
          </p:nvPr>
        </p:nvSpPr>
        <p:spPr/>
        <p:txBody>
          <a:bodyPr/>
          <a:lstStyle/>
          <a:p>
            <a:r>
              <a:rPr lang="en-CA" dirty="0">
                <a:solidFill>
                  <a:schemeClr val="accent1">
                    <a:lumMod val="75000"/>
                  </a:schemeClr>
                </a:solidFill>
              </a:rPr>
              <a:t>Local Repair A* (LRA*)</a:t>
            </a:r>
          </a:p>
        </p:txBody>
      </p:sp>
      <p:sp>
        <p:nvSpPr>
          <p:cNvPr id="3" name="Content Placeholder 2">
            <a:extLst>
              <a:ext uri="{FF2B5EF4-FFF2-40B4-BE49-F238E27FC236}">
                <a16:creationId xmlns:a16="http://schemas.microsoft.com/office/drawing/2014/main" id="{39A92BAF-6605-4277-8C1D-EAE6BB604756}"/>
              </a:ext>
            </a:extLst>
          </p:cNvPr>
          <p:cNvSpPr>
            <a:spLocks noGrp="1"/>
          </p:cNvSpPr>
          <p:nvPr>
            <p:ph idx="1"/>
          </p:nvPr>
        </p:nvSpPr>
        <p:spPr>
          <a:xfrm>
            <a:off x="838200" y="1836776"/>
            <a:ext cx="10515600" cy="4351338"/>
          </a:xfrm>
        </p:spPr>
        <p:txBody>
          <a:bodyPr/>
          <a:lstStyle/>
          <a:p>
            <a:r>
              <a:rPr lang="en-CA" dirty="0"/>
              <a:t>A Local repair A* algorithm is an adapted version of A* with a reroute on demand.</a:t>
            </a:r>
          </a:p>
          <a:p>
            <a:endParaRPr lang="en-CA" dirty="0"/>
          </a:p>
          <a:p>
            <a:r>
              <a:rPr lang="en-CA" dirty="0"/>
              <a:t>Agents executing a LRA* algorithm ignores all agents except its neighbours.</a:t>
            </a:r>
          </a:p>
          <a:p>
            <a:endParaRPr lang="en-CA" dirty="0"/>
          </a:p>
          <a:p>
            <a:r>
              <a:rPr lang="en-CA" dirty="0"/>
              <a:t>When a collision is imminent, the algorithm stops and </a:t>
            </a:r>
            <a:r>
              <a:rPr lang="en-CA" dirty="0" err="1"/>
              <a:t>replans</a:t>
            </a:r>
            <a:r>
              <a:rPr lang="en-CA" dirty="0"/>
              <a:t> the remainder of its route.</a:t>
            </a:r>
          </a:p>
          <a:p>
            <a:endParaRPr lang="en-CA" dirty="0"/>
          </a:p>
        </p:txBody>
      </p:sp>
      <p:sp>
        <p:nvSpPr>
          <p:cNvPr id="4" name="Slide Number Placeholder 3">
            <a:extLst>
              <a:ext uri="{FF2B5EF4-FFF2-40B4-BE49-F238E27FC236}">
                <a16:creationId xmlns:a16="http://schemas.microsoft.com/office/drawing/2014/main" id="{584046B9-BE88-44C4-90E2-A87EDA23E186}"/>
              </a:ext>
            </a:extLst>
          </p:cNvPr>
          <p:cNvSpPr>
            <a:spLocks noGrp="1"/>
          </p:cNvSpPr>
          <p:nvPr>
            <p:ph type="sldNum" sz="quarter" idx="12"/>
          </p:nvPr>
        </p:nvSpPr>
        <p:spPr/>
        <p:txBody>
          <a:bodyPr/>
          <a:lstStyle/>
          <a:p>
            <a:fld id="{AB431494-2A9F-4EC9-9A3D-5766C19189DB}" type="slidenum">
              <a:rPr lang="en-CA" smtClean="0"/>
              <a:t>4</a:t>
            </a:fld>
            <a:endParaRPr lang="en-CA"/>
          </a:p>
        </p:txBody>
      </p:sp>
    </p:spTree>
    <p:extLst>
      <p:ext uri="{BB962C8B-B14F-4D97-AF65-F5344CB8AC3E}">
        <p14:creationId xmlns:p14="http://schemas.microsoft.com/office/powerpoint/2010/main" val="3481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CA63-9874-485C-95CE-B9108F8D2672}"/>
              </a:ext>
            </a:extLst>
          </p:cNvPr>
          <p:cNvSpPr>
            <a:spLocks noGrp="1"/>
          </p:cNvSpPr>
          <p:nvPr>
            <p:ph type="title"/>
          </p:nvPr>
        </p:nvSpPr>
        <p:spPr/>
        <p:txBody>
          <a:bodyPr/>
          <a:lstStyle/>
          <a:p>
            <a:r>
              <a:rPr lang="en-CA" dirty="0">
                <a:solidFill>
                  <a:schemeClr val="accent1">
                    <a:lumMod val="75000"/>
                  </a:schemeClr>
                </a:solidFill>
              </a:rPr>
              <a:t>Issues</a:t>
            </a:r>
          </a:p>
        </p:txBody>
      </p:sp>
      <p:sp>
        <p:nvSpPr>
          <p:cNvPr id="3" name="Content Placeholder 2">
            <a:extLst>
              <a:ext uri="{FF2B5EF4-FFF2-40B4-BE49-F238E27FC236}">
                <a16:creationId xmlns:a16="http://schemas.microsoft.com/office/drawing/2014/main" id="{625C4CF8-046D-4FBE-99FC-A94D48ADC08D}"/>
              </a:ext>
            </a:extLst>
          </p:cNvPr>
          <p:cNvSpPr>
            <a:spLocks noGrp="1"/>
          </p:cNvSpPr>
          <p:nvPr>
            <p:ph idx="1"/>
          </p:nvPr>
        </p:nvSpPr>
        <p:spPr/>
        <p:txBody>
          <a:bodyPr/>
          <a:lstStyle/>
          <a:p>
            <a:pPr algn="just"/>
            <a:r>
              <a:rPr lang="en-CA" dirty="0"/>
              <a:t>LRA* algorithm when used in a difficult environments with numerous agents moving around in narrow passage ways can lead to bugs, deadlocks etc.</a:t>
            </a:r>
          </a:p>
          <a:p>
            <a:pPr algn="just"/>
            <a:endParaRPr lang="en-CA" dirty="0"/>
          </a:p>
          <a:p>
            <a:pPr algn="just"/>
            <a:r>
              <a:rPr lang="en-CA" dirty="0"/>
              <a:t>Bottlenecks can occur in crowded regions and in difficult maps.</a:t>
            </a:r>
          </a:p>
          <a:p>
            <a:pPr algn="just"/>
            <a:endParaRPr lang="en-CA" dirty="0"/>
          </a:p>
          <a:p>
            <a:pPr algn="just"/>
            <a:r>
              <a:rPr lang="en-CA" dirty="0"/>
              <a:t>If a bottleneck occurs it may take arbitrarily long to be resolved.</a:t>
            </a:r>
          </a:p>
          <a:p>
            <a:pPr algn="just"/>
            <a:endParaRPr lang="en-CA" dirty="0"/>
          </a:p>
        </p:txBody>
      </p:sp>
      <p:sp>
        <p:nvSpPr>
          <p:cNvPr id="4" name="Slide Number Placeholder 3">
            <a:extLst>
              <a:ext uri="{FF2B5EF4-FFF2-40B4-BE49-F238E27FC236}">
                <a16:creationId xmlns:a16="http://schemas.microsoft.com/office/drawing/2014/main" id="{BBCC6FFD-CAB7-4599-924E-76F654E967CF}"/>
              </a:ext>
            </a:extLst>
          </p:cNvPr>
          <p:cNvSpPr>
            <a:spLocks noGrp="1"/>
          </p:cNvSpPr>
          <p:nvPr>
            <p:ph type="sldNum" sz="quarter" idx="12"/>
          </p:nvPr>
        </p:nvSpPr>
        <p:spPr/>
        <p:txBody>
          <a:bodyPr/>
          <a:lstStyle/>
          <a:p>
            <a:fld id="{AB431494-2A9F-4EC9-9A3D-5766C19189DB}" type="slidenum">
              <a:rPr lang="en-CA" smtClean="0"/>
              <a:t>5</a:t>
            </a:fld>
            <a:endParaRPr lang="en-CA"/>
          </a:p>
        </p:txBody>
      </p:sp>
    </p:spTree>
    <p:extLst>
      <p:ext uri="{BB962C8B-B14F-4D97-AF65-F5344CB8AC3E}">
        <p14:creationId xmlns:p14="http://schemas.microsoft.com/office/powerpoint/2010/main" val="147198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EBD3-830D-46D3-BAA2-A7F566A72426}"/>
              </a:ext>
            </a:extLst>
          </p:cNvPr>
          <p:cNvSpPr>
            <a:spLocks noGrp="1"/>
          </p:cNvSpPr>
          <p:nvPr>
            <p:ph type="title"/>
          </p:nvPr>
        </p:nvSpPr>
        <p:spPr/>
        <p:txBody>
          <a:bodyPr/>
          <a:lstStyle/>
          <a:p>
            <a:r>
              <a:rPr lang="en-CA" dirty="0">
                <a:solidFill>
                  <a:schemeClr val="accent1">
                    <a:lumMod val="75000"/>
                  </a:schemeClr>
                </a:solidFill>
              </a:rPr>
              <a:t>Cooperative A* (CA*)</a:t>
            </a:r>
            <a:endParaRPr lang="en-CA" dirty="0"/>
          </a:p>
        </p:txBody>
      </p:sp>
      <p:sp>
        <p:nvSpPr>
          <p:cNvPr id="3" name="Content Placeholder 2">
            <a:extLst>
              <a:ext uri="{FF2B5EF4-FFF2-40B4-BE49-F238E27FC236}">
                <a16:creationId xmlns:a16="http://schemas.microsoft.com/office/drawing/2014/main" id="{2935CC36-9FEB-4306-8AFB-2DAC33DFDF81}"/>
              </a:ext>
            </a:extLst>
          </p:cNvPr>
          <p:cNvSpPr>
            <a:spLocks noGrp="1"/>
          </p:cNvSpPr>
          <p:nvPr>
            <p:ph idx="1"/>
          </p:nvPr>
        </p:nvSpPr>
        <p:spPr>
          <a:xfrm>
            <a:off x="838200" y="1847850"/>
            <a:ext cx="10515600" cy="4351338"/>
          </a:xfrm>
        </p:spPr>
        <p:txBody>
          <a:bodyPr/>
          <a:lstStyle/>
          <a:p>
            <a:r>
              <a:rPr lang="en-CA" dirty="0"/>
              <a:t>The search is divided into a series of single agent searches.</a:t>
            </a:r>
          </a:p>
          <a:p>
            <a:pPr marL="0" indent="0">
              <a:buNone/>
            </a:pPr>
            <a:endParaRPr lang="en-CA" dirty="0"/>
          </a:p>
          <a:p>
            <a:r>
              <a:rPr lang="en-CA" dirty="0"/>
              <a:t>Every search is performed in three dimensional space-time : Cell(</a:t>
            </a:r>
            <a:r>
              <a:rPr lang="en-CA" dirty="0" err="1"/>
              <a:t>x,y,t</a:t>
            </a:r>
            <a:r>
              <a:rPr lang="en-CA" dirty="0"/>
              <a:t>) (consider the planned routes of other agents) </a:t>
            </a:r>
          </a:p>
          <a:p>
            <a:pPr marL="0" indent="0">
              <a:buNone/>
            </a:pPr>
            <a:endParaRPr lang="en-CA" dirty="0"/>
          </a:p>
          <a:p>
            <a:r>
              <a:rPr lang="en-CA" dirty="0"/>
              <a:t>Each calculated route is placed into a reservation table which is shared between agents. </a:t>
            </a:r>
          </a:p>
          <a:p>
            <a:endParaRPr lang="en-CA" dirty="0"/>
          </a:p>
        </p:txBody>
      </p:sp>
      <p:sp>
        <p:nvSpPr>
          <p:cNvPr id="4" name="Slide Number Placeholder 3">
            <a:extLst>
              <a:ext uri="{FF2B5EF4-FFF2-40B4-BE49-F238E27FC236}">
                <a16:creationId xmlns:a16="http://schemas.microsoft.com/office/drawing/2014/main" id="{29BB26CB-0198-4A7A-ACE4-F5F01675B3FD}"/>
              </a:ext>
            </a:extLst>
          </p:cNvPr>
          <p:cNvSpPr>
            <a:spLocks noGrp="1"/>
          </p:cNvSpPr>
          <p:nvPr>
            <p:ph type="sldNum" sz="quarter" idx="12"/>
          </p:nvPr>
        </p:nvSpPr>
        <p:spPr/>
        <p:txBody>
          <a:bodyPr/>
          <a:lstStyle/>
          <a:p>
            <a:fld id="{AB431494-2A9F-4EC9-9A3D-5766C19189DB}" type="slidenum">
              <a:rPr lang="en-CA" smtClean="0"/>
              <a:t>6</a:t>
            </a:fld>
            <a:endParaRPr lang="en-CA"/>
          </a:p>
        </p:txBody>
      </p:sp>
    </p:spTree>
    <p:extLst>
      <p:ext uri="{BB962C8B-B14F-4D97-AF65-F5344CB8AC3E}">
        <p14:creationId xmlns:p14="http://schemas.microsoft.com/office/powerpoint/2010/main" val="121345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122E35-BB6B-4350-9674-1254F7FDD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889" y="2141536"/>
            <a:ext cx="6701580" cy="4525071"/>
          </a:xfrm>
          <a:prstGeom prst="rect">
            <a:avLst/>
          </a:prstGeom>
        </p:spPr>
      </p:pic>
      <p:pic>
        <p:nvPicPr>
          <p:cNvPr id="8" name="Picture 7">
            <a:extLst>
              <a:ext uri="{FF2B5EF4-FFF2-40B4-BE49-F238E27FC236}">
                <a16:creationId xmlns:a16="http://schemas.microsoft.com/office/drawing/2014/main" id="{9D325F27-14C2-4C26-BB8A-0CD708E28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2889" y="2141537"/>
            <a:ext cx="6701580" cy="4525072"/>
          </a:xfrm>
          <a:prstGeom prst="rect">
            <a:avLst/>
          </a:prstGeom>
        </p:spPr>
      </p:pic>
      <p:sp>
        <p:nvSpPr>
          <p:cNvPr id="2" name="Title 1">
            <a:extLst>
              <a:ext uri="{FF2B5EF4-FFF2-40B4-BE49-F238E27FC236}">
                <a16:creationId xmlns:a16="http://schemas.microsoft.com/office/drawing/2014/main" id="{BC67EBD3-830D-46D3-BAA2-A7F566A72426}"/>
              </a:ext>
            </a:extLst>
          </p:cNvPr>
          <p:cNvSpPr>
            <a:spLocks noGrp="1"/>
          </p:cNvSpPr>
          <p:nvPr>
            <p:ph type="title"/>
          </p:nvPr>
        </p:nvSpPr>
        <p:spPr/>
        <p:txBody>
          <a:bodyPr/>
          <a:lstStyle/>
          <a:p>
            <a:r>
              <a:rPr lang="en-CA" dirty="0">
                <a:solidFill>
                  <a:schemeClr val="accent1">
                    <a:lumMod val="75000"/>
                  </a:schemeClr>
                </a:solidFill>
              </a:rPr>
              <a:t>Cooperative A* (CA*)</a:t>
            </a:r>
            <a:endParaRPr lang="en-CA" dirty="0"/>
          </a:p>
        </p:txBody>
      </p:sp>
      <p:sp>
        <p:nvSpPr>
          <p:cNvPr id="3" name="Content Placeholder 2">
            <a:extLst>
              <a:ext uri="{FF2B5EF4-FFF2-40B4-BE49-F238E27FC236}">
                <a16:creationId xmlns:a16="http://schemas.microsoft.com/office/drawing/2014/main" id="{2935CC36-9FEB-4306-8AFB-2DAC33DFDF81}"/>
              </a:ext>
            </a:extLst>
          </p:cNvPr>
          <p:cNvSpPr>
            <a:spLocks noGrp="1"/>
          </p:cNvSpPr>
          <p:nvPr>
            <p:ph idx="1"/>
          </p:nvPr>
        </p:nvSpPr>
        <p:spPr>
          <a:xfrm>
            <a:off x="838200" y="1690688"/>
            <a:ext cx="10515600" cy="4351338"/>
          </a:xfrm>
        </p:spPr>
        <p:txBody>
          <a:bodyPr/>
          <a:lstStyle/>
          <a:p>
            <a:r>
              <a:rPr lang="en-CA" dirty="0"/>
              <a:t>CA* uses a new action state </a:t>
            </a:r>
            <a:r>
              <a:rPr lang="en-CA" sz="2600" i="1" dirty="0"/>
              <a:t>wait</a:t>
            </a:r>
            <a:r>
              <a:rPr lang="en-CA" i="1" dirty="0"/>
              <a:t> </a:t>
            </a:r>
            <a:r>
              <a:rPr lang="en-CA" dirty="0"/>
              <a:t>or</a:t>
            </a:r>
            <a:r>
              <a:rPr lang="en-CA" sz="2400" i="1" dirty="0"/>
              <a:t> </a:t>
            </a:r>
            <a:r>
              <a:rPr lang="en-CA" sz="2600" i="1" dirty="0"/>
              <a:t>pause</a:t>
            </a:r>
            <a:r>
              <a:rPr lang="en-CA" i="1" dirty="0"/>
              <a:t>.</a:t>
            </a:r>
          </a:p>
          <a:p>
            <a:endParaRPr lang="en-CA" dirty="0"/>
          </a:p>
        </p:txBody>
      </p:sp>
      <p:sp>
        <p:nvSpPr>
          <p:cNvPr id="4" name="Slide Number Placeholder 3">
            <a:extLst>
              <a:ext uri="{FF2B5EF4-FFF2-40B4-BE49-F238E27FC236}">
                <a16:creationId xmlns:a16="http://schemas.microsoft.com/office/drawing/2014/main" id="{29BB26CB-0198-4A7A-ACE4-F5F01675B3FD}"/>
              </a:ext>
            </a:extLst>
          </p:cNvPr>
          <p:cNvSpPr>
            <a:spLocks noGrp="1"/>
          </p:cNvSpPr>
          <p:nvPr>
            <p:ph type="sldNum" sz="quarter" idx="12"/>
          </p:nvPr>
        </p:nvSpPr>
        <p:spPr/>
        <p:txBody>
          <a:bodyPr/>
          <a:lstStyle/>
          <a:p>
            <a:fld id="{AB431494-2A9F-4EC9-9A3D-5766C19189DB}" type="slidenum">
              <a:rPr lang="en-CA" smtClean="0"/>
              <a:t>7</a:t>
            </a:fld>
            <a:endParaRPr lang="en-CA"/>
          </a:p>
        </p:txBody>
      </p:sp>
    </p:spTree>
    <p:extLst>
      <p:ext uri="{BB962C8B-B14F-4D97-AF65-F5344CB8AC3E}">
        <p14:creationId xmlns:p14="http://schemas.microsoft.com/office/powerpoint/2010/main" val="27890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21F4E-A126-42B1-8A6B-9919E5E132B7}"/>
              </a:ext>
            </a:extLst>
          </p:cNvPr>
          <p:cNvSpPr>
            <a:spLocks noGrp="1"/>
          </p:cNvSpPr>
          <p:nvPr>
            <p:ph type="title"/>
          </p:nvPr>
        </p:nvSpPr>
        <p:spPr/>
        <p:txBody>
          <a:bodyPr/>
          <a:lstStyle/>
          <a:p>
            <a:r>
              <a:rPr lang="en-CA" dirty="0">
                <a:solidFill>
                  <a:schemeClr val="accent1">
                    <a:lumMod val="75000"/>
                  </a:schemeClr>
                </a:solidFill>
              </a:rPr>
              <a:t>Reservation table (How it works)</a:t>
            </a:r>
            <a:endParaRPr lang="en-CA" dirty="0"/>
          </a:p>
        </p:txBody>
      </p:sp>
      <p:sp>
        <p:nvSpPr>
          <p:cNvPr id="3" name="Content Placeholder 2">
            <a:extLst>
              <a:ext uri="{FF2B5EF4-FFF2-40B4-BE49-F238E27FC236}">
                <a16:creationId xmlns:a16="http://schemas.microsoft.com/office/drawing/2014/main" id="{A7741806-EE33-4FC7-8329-B12CB1E51257}"/>
              </a:ext>
            </a:extLst>
          </p:cNvPr>
          <p:cNvSpPr>
            <a:spLocks noGrp="1"/>
          </p:cNvSpPr>
          <p:nvPr>
            <p:ph idx="1"/>
          </p:nvPr>
        </p:nvSpPr>
        <p:spPr/>
        <p:txBody>
          <a:bodyPr/>
          <a:lstStyle/>
          <a:p>
            <a:r>
              <a:rPr lang="en-CA" dirty="0"/>
              <a:t>Once a unit has chosen a path, it needs to make sure that other units know to avoid the cells along its path. This is achieved by marking each cell into a </a:t>
            </a:r>
            <a:r>
              <a:rPr lang="en-CA" i="1" dirty="0"/>
              <a:t>reservation table</a:t>
            </a:r>
            <a:r>
              <a:rPr lang="en-CA" dirty="0"/>
              <a:t>. </a:t>
            </a:r>
          </a:p>
          <a:p>
            <a:r>
              <a:rPr lang="en-CA" dirty="0"/>
              <a:t>Each entry specifies whether the corresponding cell is available or reserved. </a:t>
            </a:r>
          </a:p>
          <a:p>
            <a:r>
              <a:rPr lang="en-CA" dirty="0"/>
              <a:t>Once an entry is reserved, it is illegal for any other unit to move into that cell. The reservation acts like an obstacle, blocking off a location for a single time-step in the future.</a:t>
            </a:r>
          </a:p>
          <a:p>
            <a:endParaRPr lang="en-CA" dirty="0"/>
          </a:p>
        </p:txBody>
      </p:sp>
      <p:sp>
        <p:nvSpPr>
          <p:cNvPr id="4" name="Slide Number Placeholder 3">
            <a:extLst>
              <a:ext uri="{FF2B5EF4-FFF2-40B4-BE49-F238E27FC236}">
                <a16:creationId xmlns:a16="http://schemas.microsoft.com/office/drawing/2014/main" id="{7D89DC01-3A26-4E82-9DB7-2C1978C9B922}"/>
              </a:ext>
            </a:extLst>
          </p:cNvPr>
          <p:cNvSpPr>
            <a:spLocks noGrp="1"/>
          </p:cNvSpPr>
          <p:nvPr>
            <p:ph type="sldNum" sz="quarter" idx="12"/>
          </p:nvPr>
        </p:nvSpPr>
        <p:spPr/>
        <p:txBody>
          <a:bodyPr/>
          <a:lstStyle/>
          <a:p>
            <a:fld id="{AB431494-2A9F-4EC9-9A3D-5766C19189DB}" type="slidenum">
              <a:rPr lang="en-CA" smtClean="0"/>
              <a:t>8</a:t>
            </a:fld>
            <a:endParaRPr lang="en-CA"/>
          </a:p>
        </p:txBody>
      </p:sp>
    </p:spTree>
    <p:extLst>
      <p:ext uri="{BB962C8B-B14F-4D97-AF65-F5344CB8AC3E}">
        <p14:creationId xmlns:p14="http://schemas.microsoft.com/office/powerpoint/2010/main" val="280763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161F-753C-4A80-A820-3240BAC8F98A}"/>
              </a:ext>
            </a:extLst>
          </p:cNvPr>
          <p:cNvSpPr>
            <a:spLocks noGrp="1"/>
          </p:cNvSpPr>
          <p:nvPr>
            <p:ph type="title"/>
          </p:nvPr>
        </p:nvSpPr>
        <p:spPr/>
        <p:txBody>
          <a:bodyPr/>
          <a:lstStyle/>
          <a:p>
            <a:r>
              <a:rPr lang="en-CA" dirty="0">
                <a:solidFill>
                  <a:schemeClr val="accent1">
                    <a:lumMod val="75000"/>
                  </a:schemeClr>
                </a:solidFill>
              </a:rPr>
              <a:t>Reservation table</a:t>
            </a:r>
            <a:endParaRPr lang="en-CA" dirty="0"/>
          </a:p>
        </p:txBody>
      </p:sp>
      <p:sp>
        <p:nvSpPr>
          <p:cNvPr id="4" name="Slide Number Placeholder 3">
            <a:extLst>
              <a:ext uri="{FF2B5EF4-FFF2-40B4-BE49-F238E27FC236}">
                <a16:creationId xmlns:a16="http://schemas.microsoft.com/office/drawing/2014/main" id="{D0482926-13CA-4B59-AA56-5930811E18B8}"/>
              </a:ext>
            </a:extLst>
          </p:cNvPr>
          <p:cNvSpPr>
            <a:spLocks noGrp="1"/>
          </p:cNvSpPr>
          <p:nvPr>
            <p:ph type="sldNum" sz="quarter" idx="12"/>
          </p:nvPr>
        </p:nvSpPr>
        <p:spPr/>
        <p:txBody>
          <a:bodyPr/>
          <a:lstStyle/>
          <a:p>
            <a:fld id="{AB431494-2A9F-4EC9-9A3D-5766C19189DB}" type="slidenum">
              <a:rPr lang="en-CA" smtClean="0"/>
              <a:t>9</a:t>
            </a:fld>
            <a:endParaRPr lang="en-CA"/>
          </a:p>
        </p:txBody>
      </p:sp>
      <p:graphicFrame>
        <p:nvGraphicFramePr>
          <p:cNvPr id="5" name="Object 4">
            <a:extLst>
              <a:ext uri="{FF2B5EF4-FFF2-40B4-BE49-F238E27FC236}">
                <a16:creationId xmlns:a16="http://schemas.microsoft.com/office/drawing/2014/main" id="{0B501CA4-CB4A-4F45-B0E9-47325498CA8A}"/>
              </a:ext>
            </a:extLst>
          </p:cNvPr>
          <p:cNvGraphicFramePr>
            <a:graphicFrameLocks noChangeAspect="1"/>
          </p:cNvGraphicFramePr>
          <p:nvPr>
            <p:extLst>
              <p:ext uri="{D42A27DB-BD31-4B8C-83A1-F6EECF244321}">
                <p14:modId xmlns:p14="http://schemas.microsoft.com/office/powerpoint/2010/main" val="1478331915"/>
              </p:ext>
            </p:extLst>
          </p:nvPr>
        </p:nvGraphicFramePr>
        <p:xfrm>
          <a:off x="1518734" y="1578478"/>
          <a:ext cx="8864600" cy="3416300"/>
        </p:xfrm>
        <a:graphic>
          <a:graphicData uri="http://schemas.openxmlformats.org/presentationml/2006/ole">
            <mc:AlternateContent xmlns:mc="http://schemas.openxmlformats.org/markup-compatibility/2006">
              <mc:Choice xmlns:v="urn:schemas-microsoft-com:vml" Requires="v">
                <p:oleObj spid="_x0000_s1160" name="Image" r:id="rId4" imgW="17625240" imgH="6780600" progId="Photoshop.Image.18">
                  <p:embed/>
                </p:oleObj>
              </mc:Choice>
              <mc:Fallback>
                <p:oleObj name="Image" r:id="rId4" imgW="17625240" imgH="6780600" progId="Photoshop.Image.18">
                  <p:embed/>
                  <p:pic>
                    <p:nvPicPr>
                      <p:cNvPr id="9" name="Object 8">
                        <a:extLst>
                          <a:ext uri="{FF2B5EF4-FFF2-40B4-BE49-F238E27FC236}">
                            <a16:creationId xmlns:a16="http://schemas.microsoft.com/office/drawing/2014/main" id="{35B9114D-9CE9-4B86-A104-DE11E716C356}"/>
                          </a:ext>
                        </a:extLst>
                      </p:cNvPr>
                      <p:cNvPicPr/>
                      <p:nvPr/>
                    </p:nvPicPr>
                    <p:blipFill>
                      <a:blip r:embed="rId5"/>
                      <a:stretch>
                        <a:fillRect/>
                      </a:stretch>
                    </p:blipFill>
                    <p:spPr>
                      <a:xfrm>
                        <a:off x="1518734" y="1578478"/>
                        <a:ext cx="8864600" cy="34163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D7DD2A0-E738-4A86-9F14-E52591A0893A}"/>
              </a:ext>
            </a:extLst>
          </p:cNvPr>
          <p:cNvSpPr txBox="1"/>
          <p:nvPr/>
        </p:nvSpPr>
        <p:spPr>
          <a:xfrm>
            <a:off x="1412487" y="5213899"/>
            <a:ext cx="9367025" cy="923330"/>
          </a:xfrm>
          <a:prstGeom prst="rect">
            <a:avLst/>
          </a:prstGeom>
          <a:noFill/>
        </p:spPr>
        <p:txBody>
          <a:bodyPr wrap="square" rtlCol="0">
            <a:spAutoFit/>
          </a:bodyPr>
          <a:lstStyle/>
          <a:p>
            <a:r>
              <a:rPr lang="en-CA" dirty="0"/>
              <a:t>Two units pathfinding cooperatively. (A) The first unit searches for a path and marks it into the reservation table. (B) The second unit searches for a path, taking account of existing reservations , and also marks it into the reservation table. </a:t>
            </a:r>
          </a:p>
        </p:txBody>
      </p:sp>
    </p:spTree>
    <p:extLst>
      <p:ext uri="{BB962C8B-B14F-4D97-AF65-F5344CB8AC3E}">
        <p14:creationId xmlns:p14="http://schemas.microsoft.com/office/powerpoint/2010/main" val="2679449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5609</TotalTime>
  <Words>1657</Words>
  <Application>Microsoft Office PowerPoint</Application>
  <PresentationFormat>Widescreen</PresentationFormat>
  <Paragraphs>174</Paragraphs>
  <Slides>22</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Calibri Light</vt:lpstr>
      <vt:lpstr>Office Theme</vt:lpstr>
      <vt:lpstr>Image</vt:lpstr>
      <vt:lpstr>Cooperative Pathfinding </vt:lpstr>
      <vt:lpstr>PowerPoint Presentation</vt:lpstr>
      <vt:lpstr>Issues</vt:lpstr>
      <vt:lpstr>Local Repair A* (LRA*)</vt:lpstr>
      <vt:lpstr>Issues</vt:lpstr>
      <vt:lpstr>Cooperative A* (CA*)</vt:lpstr>
      <vt:lpstr>Cooperative A* (CA*)</vt:lpstr>
      <vt:lpstr>Reservation table (How it works)</vt:lpstr>
      <vt:lpstr>Reservation table</vt:lpstr>
      <vt:lpstr>Issues</vt:lpstr>
      <vt:lpstr>Hierarchical Cooperative A* (HCA*)</vt:lpstr>
      <vt:lpstr>Hierarchical Cooperative A* (HCA*)</vt:lpstr>
      <vt:lpstr>Reverse Resumable A* (RRA*) </vt:lpstr>
      <vt:lpstr>Issues</vt:lpstr>
      <vt:lpstr>Windowed Hierarchical Cooperative A* (WHCA*)</vt:lpstr>
      <vt:lpstr>Experimental results (David Silver’s experiments)</vt:lpstr>
      <vt:lpstr>Experimental results</vt:lpstr>
      <vt:lpstr>Experimental results</vt:lpstr>
      <vt:lpstr>Experimental results</vt:lpstr>
      <vt:lpstr>Experimental results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Mohamed Amin Haddaji</dc:creator>
  <cp:lastModifiedBy>Mohamed Amin Haddaji</cp:lastModifiedBy>
  <cp:revision>143</cp:revision>
  <dcterms:created xsi:type="dcterms:W3CDTF">2017-11-12T17:16:37Z</dcterms:created>
  <dcterms:modified xsi:type="dcterms:W3CDTF">2017-11-23T12:42:23Z</dcterms:modified>
</cp:coreProperties>
</file>