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notesSlides/notesSlide28.xml" ContentType="application/vnd.openxmlformats-officedocument.presentationml.notesSlide+xml"/>
  <Default Extension="emf" ContentType="image/x-emf"/>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6"/>
  </p:notesMasterIdLst>
  <p:sldIdLst>
    <p:sldId id="256" r:id="rId2"/>
    <p:sldId id="257" r:id="rId3"/>
    <p:sldId id="258" r:id="rId4"/>
    <p:sldId id="259" r:id="rId5"/>
    <p:sldId id="260" r:id="rId6"/>
    <p:sldId id="281" r:id="rId7"/>
    <p:sldId id="280" r:id="rId8"/>
    <p:sldId id="261" r:id="rId9"/>
    <p:sldId id="309" r:id="rId10"/>
    <p:sldId id="262" r:id="rId11"/>
    <p:sldId id="263" r:id="rId12"/>
    <p:sldId id="282" r:id="rId13"/>
    <p:sldId id="265" r:id="rId14"/>
    <p:sldId id="266" r:id="rId15"/>
    <p:sldId id="267" r:id="rId16"/>
    <p:sldId id="268" r:id="rId17"/>
    <p:sldId id="269" r:id="rId18"/>
    <p:sldId id="270" r:id="rId19"/>
    <p:sldId id="283" r:id="rId20"/>
    <p:sldId id="284" r:id="rId21"/>
    <p:sldId id="271" r:id="rId22"/>
    <p:sldId id="272" r:id="rId23"/>
    <p:sldId id="291" r:id="rId24"/>
    <p:sldId id="292" r:id="rId25"/>
    <p:sldId id="310" r:id="rId26"/>
    <p:sldId id="285" r:id="rId27"/>
    <p:sldId id="311" r:id="rId28"/>
    <p:sldId id="289" r:id="rId29"/>
    <p:sldId id="287" r:id="rId30"/>
    <p:sldId id="290" r:id="rId31"/>
    <p:sldId id="288" r:id="rId32"/>
    <p:sldId id="297" r:id="rId33"/>
    <p:sldId id="273" r:id="rId34"/>
    <p:sldId id="306" r:id="rId35"/>
    <p:sldId id="307" r:id="rId36"/>
    <p:sldId id="308" r:id="rId37"/>
    <p:sldId id="274" r:id="rId38"/>
    <p:sldId id="298" r:id="rId39"/>
    <p:sldId id="275" r:id="rId40"/>
    <p:sldId id="296" r:id="rId41"/>
    <p:sldId id="293" r:id="rId42"/>
    <p:sldId id="294" r:id="rId43"/>
    <p:sldId id="295" r:id="rId44"/>
    <p:sldId id="299" r:id="rId45"/>
    <p:sldId id="312" r:id="rId46"/>
    <p:sldId id="300" r:id="rId47"/>
    <p:sldId id="276" r:id="rId48"/>
    <p:sldId id="303" r:id="rId49"/>
    <p:sldId id="277" r:id="rId50"/>
    <p:sldId id="301" r:id="rId51"/>
    <p:sldId id="302" r:id="rId52"/>
    <p:sldId id="278" r:id="rId53"/>
    <p:sldId id="279" r:id="rId54"/>
    <p:sldId id="305" r:id="rId55"/>
  </p:sldIdLst>
  <p:sldSz cx="9144000" cy="5143500" type="screen16x9"/>
  <p:notesSz cx="7099300" cy="10234613"/>
  <p:embeddedFontLst>
    <p:embeddedFont>
      <p:font typeface="Nunito" charset="0"/>
      <p:regular r:id="rId57"/>
      <p:bold r:id="rId58"/>
      <p:italic r:id="rId59"/>
      <p:boldItalic r:id="rId60"/>
    </p:embeddedFont>
    <p:embeddedFont>
      <p:font typeface="Calibri" pitchFamily="34" charset="0"/>
      <p:regular r:id="rId61"/>
      <p:bold r:id="rId62"/>
      <p:italic r:id="rId63"/>
      <p:boldItalic r:id="rId64"/>
    </p:embeddedFont>
    <p:embeddedFont>
      <p:font typeface="Times" pitchFamily="18" charset="0"/>
      <p:regular r:id="rId65"/>
      <p:bold r:id="rId66"/>
      <p:italic r:id="rId67"/>
      <p:boldItalic r:id="rId68"/>
    </p:embeddedFont>
  </p:embeddedFontLst>
  <p:defaultTextStyle>
    <a:defPPr>
      <a:defRPr lang="fr-FR"/>
    </a:defPPr>
    <a:lvl1pPr algn="l" rtl="0" fontAlgn="base">
      <a:spcBef>
        <a:spcPct val="0"/>
      </a:spcBef>
      <a:spcAft>
        <a:spcPct val="0"/>
      </a:spcAft>
      <a:defRPr sz="1400" kern="1200">
        <a:solidFill>
          <a:srgbClr val="000000"/>
        </a:solidFill>
        <a:latin typeface="Arial" charset="0"/>
        <a:ea typeface="+mn-ea"/>
        <a:cs typeface="Arial" charset="0"/>
        <a:sym typeface="Arial" charset="0"/>
      </a:defRPr>
    </a:lvl1pPr>
    <a:lvl2pPr marL="457200" algn="l" rtl="0" fontAlgn="base">
      <a:spcBef>
        <a:spcPct val="0"/>
      </a:spcBef>
      <a:spcAft>
        <a:spcPct val="0"/>
      </a:spcAft>
      <a:defRPr sz="1400" kern="1200">
        <a:solidFill>
          <a:srgbClr val="000000"/>
        </a:solidFill>
        <a:latin typeface="Arial" charset="0"/>
        <a:ea typeface="+mn-ea"/>
        <a:cs typeface="Arial" charset="0"/>
        <a:sym typeface="Arial" charset="0"/>
      </a:defRPr>
    </a:lvl2pPr>
    <a:lvl3pPr marL="914400" algn="l" rtl="0" fontAlgn="base">
      <a:spcBef>
        <a:spcPct val="0"/>
      </a:spcBef>
      <a:spcAft>
        <a:spcPct val="0"/>
      </a:spcAft>
      <a:defRPr sz="1400" kern="1200">
        <a:solidFill>
          <a:srgbClr val="000000"/>
        </a:solidFill>
        <a:latin typeface="Arial" charset="0"/>
        <a:ea typeface="+mn-ea"/>
        <a:cs typeface="Arial" charset="0"/>
        <a:sym typeface="Arial" charset="0"/>
      </a:defRPr>
    </a:lvl3pPr>
    <a:lvl4pPr marL="1371600" algn="l" rtl="0" fontAlgn="base">
      <a:spcBef>
        <a:spcPct val="0"/>
      </a:spcBef>
      <a:spcAft>
        <a:spcPct val="0"/>
      </a:spcAft>
      <a:defRPr sz="1400" kern="1200">
        <a:solidFill>
          <a:srgbClr val="000000"/>
        </a:solidFill>
        <a:latin typeface="Arial" charset="0"/>
        <a:ea typeface="+mn-ea"/>
        <a:cs typeface="Arial" charset="0"/>
        <a:sym typeface="Arial" charset="0"/>
      </a:defRPr>
    </a:lvl4pPr>
    <a:lvl5pPr marL="1828800" algn="l" rtl="0" fontAlgn="base">
      <a:spcBef>
        <a:spcPct val="0"/>
      </a:spcBef>
      <a:spcAft>
        <a:spcPct val="0"/>
      </a:spcAft>
      <a:defRPr sz="1400" kern="1200">
        <a:solidFill>
          <a:srgbClr val="000000"/>
        </a:solidFill>
        <a:latin typeface="Arial" charset="0"/>
        <a:ea typeface="+mn-ea"/>
        <a:cs typeface="Arial" charset="0"/>
        <a:sym typeface="Arial" charset="0"/>
      </a:defRPr>
    </a:lvl5pPr>
    <a:lvl6pPr marL="2286000" algn="l" defTabSz="914400" rtl="0" eaLnBrk="1" latinLnBrk="0" hangingPunct="1">
      <a:defRPr sz="1400" kern="1200">
        <a:solidFill>
          <a:srgbClr val="000000"/>
        </a:solidFill>
        <a:latin typeface="Arial" charset="0"/>
        <a:ea typeface="+mn-ea"/>
        <a:cs typeface="Arial" charset="0"/>
        <a:sym typeface="Arial" charset="0"/>
      </a:defRPr>
    </a:lvl6pPr>
    <a:lvl7pPr marL="2743200" algn="l" defTabSz="914400" rtl="0" eaLnBrk="1" latinLnBrk="0" hangingPunct="1">
      <a:defRPr sz="1400" kern="1200">
        <a:solidFill>
          <a:srgbClr val="000000"/>
        </a:solidFill>
        <a:latin typeface="Arial" charset="0"/>
        <a:ea typeface="+mn-ea"/>
        <a:cs typeface="Arial" charset="0"/>
        <a:sym typeface="Arial" charset="0"/>
      </a:defRPr>
    </a:lvl7pPr>
    <a:lvl8pPr marL="3200400" algn="l" defTabSz="914400" rtl="0" eaLnBrk="1" latinLnBrk="0" hangingPunct="1">
      <a:defRPr sz="1400" kern="1200">
        <a:solidFill>
          <a:srgbClr val="000000"/>
        </a:solidFill>
        <a:latin typeface="Arial" charset="0"/>
        <a:ea typeface="+mn-ea"/>
        <a:cs typeface="Arial" charset="0"/>
        <a:sym typeface="Arial" charset="0"/>
      </a:defRPr>
    </a:lvl8pPr>
    <a:lvl9pPr marL="3657600" algn="l" defTabSz="914400" rtl="0" eaLnBrk="1" latinLnBrk="0" hangingPunct="1">
      <a:defRPr sz="1400" kern="1200">
        <a:solidFill>
          <a:srgbClr val="000000"/>
        </a:solidFill>
        <a:latin typeface="Arial" charset="0"/>
        <a:ea typeface="+mn-ea"/>
        <a:cs typeface="Arial" charset="0"/>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65" autoAdjust="0"/>
    <p:restoredTop sz="76059" autoAdjust="0"/>
  </p:normalViewPr>
  <p:slideViewPr>
    <p:cSldViewPr>
      <p:cViewPr varScale="1">
        <p:scale>
          <a:sx n="71" d="100"/>
          <a:sy n="71" d="100"/>
        </p:scale>
        <p:origin x="-1590" y="-9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7.fntdata"/><Relationship Id="rId68" Type="http://schemas.openxmlformats.org/officeDocument/2006/relationships/font" Target="fonts/font12.fntdata"/><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2.fntdata"/><Relationship Id="rId66"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1.fntdata"/><Relationship Id="rId61"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4.fntdata"/><Relationship Id="rId65"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font" Target="fonts/font8.fntdata"/><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6.fntdata"/><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Shape 3"/>
          <p:cNvSpPr>
            <a:spLocks noGrp="1" noRot="1" noChangeAspect="1"/>
          </p:cNvSpPr>
          <p:nvPr>
            <p:ph type="sldImg" idx="2"/>
          </p:nvPr>
        </p:nvSpPr>
        <p:spPr bwMode="auto">
          <a:xfrm>
            <a:off x="139700" y="768350"/>
            <a:ext cx="6821488" cy="3836988"/>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60000 65536"/>
              <a:gd name="T9" fmla="*/ 0 60000 65536"/>
              <a:gd name="T10" fmla="*/ 0 60000 65536"/>
              <a:gd name="T11" fmla="*/ 0 60000 65536"/>
              <a:gd name="T12" fmla="*/ 0 w 120000"/>
              <a:gd name="T13" fmla="*/ 0 h 120000"/>
              <a:gd name="T14" fmla="*/ 120000 w 120000"/>
              <a:gd name="T15" fmla="*/ 120000 h 120000"/>
            </a:gdLst>
            <a:ahLst/>
            <a:cxnLst>
              <a:cxn ang="T8">
                <a:pos x="T0" y="T1"/>
              </a:cxn>
              <a:cxn ang="T9">
                <a:pos x="T2" y="T3"/>
              </a:cxn>
              <a:cxn ang="T10">
                <a:pos x="T4" y="T5"/>
              </a:cxn>
              <a:cxn ang="T11">
                <a:pos x="T6" y="T7"/>
              </a:cxn>
            </a:cxnLst>
            <a:rect l="T12" t="T13" r="T14" b="T15"/>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bwMode="auto">
          <a:xfrm>
            <a:off x="709613" y="4860925"/>
            <a:ext cx="5680075" cy="4605338"/>
          </a:xfrm>
          <a:prstGeom prst="rect">
            <a:avLst/>
          </a:prstGeom>
          <a:noFill/>
          <a:ln w="9525">
            <a:noFill/>
            <a:miter lim="800000"/>
            <a:headEnd/>
            <a:tailEnd/>
          </a:ln>
        </p:spPr>
        <p:txBody>
          <a:bodyPr vert="horz" wrap="square" lIns="99032" tIns="99032" rIns="99032" bIns="99032" numCol="1" anchor="t" anchorCtr="0" compatLnSpc="1">
            <a:prstTxWarp prst="textNoShape">
              <a:avLst/>
            </a:prstTxWarp>
          </a:bodyPr>
          <a:lstStyle>
            <a:lvl1pPr marL="0" marR="0" lvl="0" indent="69850" algn="l" rtl="0">
              <a:spcBef>
                <a:spcPts val="0"/>
              </a:spcBef>
              <a:spcAft>
                <a:spcPts val="0"/>
              </a:spcAft>
              <a:buClr>
                <a:schemeClr val="dk1"/>
              </a:buClr>
              <a:buSzPct val="100000"/>
              <a:buFont typeface="Arial"/>
              <a:buChar char="●"/>
              <a:defRPr sz="1100" b="0" i="0" u="none" strike="noStrike" cap="none">
                <a:solidFill>
                  <a:schemeClr val="dk1"/>
                </a:solidFill>
                <a:latin typeface="Arial"/>
                <a:ea typeface="Arial"/>
                <a:cs typeface="Arial"/>
                <a:sym typeface="Arial"/>
              </a:defRPr>
            </a:lvl1pPr>
            <a:lvl2pPr marL="742950" marR="0" lvl="1" indent="-215900" algn="l" rtl="0">
              <a:spcBef>
                <a:spcPts val="0"/>
              </a:spcBef>
              <a:spcAft>
                <a:spcPts val="0"/>
              </a:spcAft>
              <a:buClr>
                <a:schemeClr val="dk1"/>
              </a:buClr>
              <a:buSzPct val="100000"/>
              <a:buFont typeface="Arial"/>
              <a:buChar char="○"/>
              <a:defRPr sz="1100" b="0" i="0" u="none" strike="noStrike" cap="none">
                <a:solidFill>
                  <a:schemeClr val="dk1"/>
                </a:solidFill>
                <a:latin typeface="Arial"/>
                <a:ea typeface="Arial"/>
                <a:cs typeface="Arial"/>
                <a:sym typeface="Arial"/>
              </a:defRPr>
            </a:lvl2pPr>
            <a:lvl3pPr marL="1143000" marR="0" lvl="2" indent="-158750" algn="l" rtl="0">
              <a:spcBef>
                <a:spcPts val="0"/>
              </a:spcBef>
              <a:spcAft>
                <a:spcPts val="0"/>
              </a:spcAft>
              <a:buClr>
                <a:schemeClr val="dk1"/>
              </a:buClr>
              <a:buSzPct val="100000"/>
              <a:buFont typeface="Arial"/>
              <a:buChar char="■"/>
              <a:defRPr sz="1100" b="0" i="0" u="none" strike="noStrike" cap="none">
                <a:solidFill>
                  <a:schemeClr val="dk1"/>
                </a:solidFill>
                <a:latin typeface="Arial"/>
                <a:ea typeface="Arial"/>
                <a:cs typeface="Arial"/>
                <a:sym typeface="Arial"/>
              </a:defRPr>
            </a:lvl3pPr>
            <a:lvl4pPr marL="1600200" marR="0" lvl="3" indent="-158750" algn="l" rtl="0">
              <a:spcBef>
                <a:spcPts val="0"/>
              </a:spcBef>
              <a:spcAft>
                <a:spcPts val="0"/>
              </a:spcAft>
              <a:buClr>
                <a:schemeClr val="dk1"/>
              </a:buClr>
              <a:buSzPct val="100000"/>
              <a:buFont typeface="Arial"/>
              <a:buChar char="●"/>
              <a:defRPr sz="1100" b="0" i="0" u="none" strike="noStrike" cap="none">
                <a:solidFill>
                  <a:schemeClr val="dk1"/>
                </a:solidFill>
                <a:latin typeface="Arial"/>
                <a:ea typeface="Arial"/>
                <a:cs typeface="Arial"/>
                <a:sym typeface="Arial"/>
              </a:defRPr>
            </a:lvl4pPr>
            <a:lvl5pPr marL="2057400" marR="0" lvl="4" indent="-158750" algn="l" rtl="0">
              <a:spcBef>
                <a:spcPts val="0"/>
              </a:spcBef>
              <a:spcAft>
                <a:spcPts val="0"/>
              </a:spcAft>
              <a:buClr>
                <a:schemeClr val="dk1"/>
              </a:buClr>
              <a:buSzPct val="100000"/>
              <a:buFont typeface="Arial"/>
              <a:buChar char="○"/>
              <a:defRPr sz="1100" b="0" i="0" u="none" strike="noStrike" cap="none">
                <a:solidFill>
                  <a:schemeClr val="dk1"/>
                </a:solidFill>
                <a:latin typeface="Arial"/>
                <a:ea typeface="Arial"/>
                <a:cs typeface="Arial"/>
                <a:sym typeface="Arial"/>
              </a:defRPr>
            </a:lvl5pPr>
            <a:lvl6pPr marL="2286000" marR="0" lvl="5"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6pPr>
            <a:lvl7pPr marL="2743200" marR="0" lvl="6"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7pPr>
            <a:lvl8pPr marL="3200400" marR="0" lvl="7"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8pPr>
            <a:lvl9pPr marL="3657600" marR="0" lvl="8"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9pPr>
          </a:lstStyle>
          <a:p>
            <a:pPr lvl="0"/>
            <a:endParaRPr noProof="0">
              <a:sym typeface="Arial"/>
            </a:endParaRPr>
          </a:p>
        </p:txBody>
      </p:sp>
    </p:spTree>
  </p:cSld>
  <p:clrMap bg1="lt1" tx1="dk1" bg2="dk2" tx2="lt2" accent1="accent1" accent2="accent2" accent3="accent3" accent4="accent4" accent5="accent5" accent6="accent6" hlink="hlink" folHlink="folHlink"/>
  <p:notesStyle>
    <a:lvl1pPr indent="69850" algn="l" rtl="0" eaLnBrk="0" fontAlgn="base" hangingPunct="0">
      <a:spcBef>
        <a:spcPct val="30000"/>
      </a:spcBef>
      <a:spcAft>
        <a:spcPct val="0"/>
      </a:spcAft>
      <a:defRPr sz="1200" kern="1200">
        <a:solidFill>
          <a:schemeClr val="tx1"/>
        </a:solidFill>
        <a:latin typeface="+mn-lt"/>
        <a:ea typeface="+mn-ea"/>
        <a:cs typeface="+mn-cs"/>
      </a:defRPr>
    </a:lvl1pPr>
    <a:lvl2pPr marL="742950" indent="-285750" algn="l" rtl="0" eaLnBrk="0" fontAlgn="base" hangingPunct="0">
      <a:spcBef>
        <a:spcPct val="30000"/>
      </a:spcBef>
      <a:spcAft>
        <a:spcPct val="0"/>
      </a:spcAft>
      <a:defRPr sz="1200" kern="1200">
        <a:solidFill>
          <a:schemeClr val="tx1"/>
        </a:solidFill>
        <a:latin typeface="+mn-lt"/>
        <a:ea typeface="+mn-ea"/>
        <a:cs typeface="+mn-cs"/>
      </a:defRPr>
    </a:lvl2pPr>
    <a:lvl3pPr marL="1143000" indent="-228600" algn="l" rtl="0" eaLnBrk="0" fontAlgn="base" hangingPunct="0">
      <a:spcBef>
        <a:spcPct val="30000"/>
      </a:spcBef>
      <a:spcAft>
        <a:spcPct val="0"/>
      </a:spcAft>
      <a:defRPr sz="1200" kern="1200">
        <a:solidFill>
          <a:schemeClr val="tx1"/>
        </a:solidFill>
        <a:latin typeface="+mn-lt"/>
        <a:ea typeface="+mn-ea"/>
        <a:cs typeface="+mn-cs"/>
      </a:defRPr>
    </a:lvl3pPr>
    <a:lvl4pPr marL="1600200" indent="-228600" algn="l" rtl="0" eaLnBrk="0" fontAlgn="base" hangingPunct="0">
      <a:spcBef>
        <a:spcPct val="30000"/>
      </a:spcBef>
      <a:spcAft>
        <a:spcPct val="0"/>
      </a:spcAft>
      <a:defRPr sz="1200" kern="1200">
        <a:solidFill>
          <a:schemeClr val="tx1"/>
        </a:solidFill>
        <a:latin typeface="+mn-lt"/>
        <a:ea typeface="+mn-ea"/>
        <a:cs typeface="+mn-cs"/>
      </a:defRPr>
    </a:lvl4pPr>
    <a:lvl5pPr marL="2057400" indent="-2286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casos.cs.cmu.edu/projects/automap/CMU-ISR-13-105.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casos.cs.cmu.edu/publications/papers/CMU-ISR-14-105R.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ieeexplore.ieee.org/document/"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ieeexplore.ieee.org/document/"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ieeexplore.ieee.org/document/"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ieeexplore.ieee.org/document/"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ieeexplore.ieee.org/document/"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ieeexplore.ieee.org/document/"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fr.wikipedia.org/wiki/Forces_arm%C3%A9es_des_%C3%89tats-Unis"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fr.wikipedia.org/wiki/Conflit_de_Kargil" TargetMode="External"/><Relationship Id="rId2" Type="http://schemas.openxmlformats.org/officeDocument/2006/relationships/slide" Target="../slides/slide35.xml"/><Relationship Id="rId1" Type="http://schemas.openxmlformats.org/officeDocument/2006/relationships/notesMaster" Target="../notesMasters/notesMaster1.xml"/><Relationship Id="rId4" Type="http://schemas.openxmlformats.org/officeDocument/2006/relationships/hyperlink" Target="https://fr.wikipedia.org/wiki/Confrontation_indo-pakistanaise_de_2001-2002" TargetMode="External"/></Relationships>
</file>

<file path=ppt/notesSlides/_rels/notesSlide36.xml.rels><?xml version="1.0" encoding="UTF-8" standalone="yes"?>
<Relationships xmlns="http://schemas.openxmlformats.org/package/2006/relationships"><Relationship Id="rId8" Type="http://schemas.openxmlformats.org/officeDocument/2006/relationships/hyperlink" Target="https://fr.wikipedia.org/wiki/Pakistan" TargetMode="External"/><Relationship Id="rId3" Type="http://schemas.openxmlformats.org/officeDocument/2006/relationships/hyperlink" Target="https://fr.wikipedia.org/wiki/Occident" TargetMode="External"/><Relationship Id="rId7" Type="http://schemas.openxmlformats.org/officeDocument/2006/relationships/hyperlink" Target="https://fr.wikipedia.org/wiki/Homme_d'%C3%89tat" TargetMode="External"/><Relationship Id="rId12" Type="http://schemas.openxmlformats.org/officeDocument/2006/relationships/hyperlink" Target="https://fr.wikipedia.org/wiki/Vice-pr%C3%A9sident_de_l'Inde" TargetMode="External"/><Relationship Id="rId2" Type="http://schemas.openxmlformats.org/officeDocument/2006/relationships/slide" Target="../slides/slide36.xml"/><Relationship Id="rId1" Type="http://schemas.openxmlformats.org/officeDocument/2006/relationships/notesMaster" Target="../notesMasters/notesMaster1.xml"/><Relationship Id="rId6" Type="http://schemas.openxmlformats.org/officeDocument/2006/relationships/hyperlink" Target="https://fr.wikipedia.org/wiki/Guerre_contre_le_terrorisme" TargetMode="External"/><Relationship Id="rId11" Type="http://schemas.openxmlformats.org/officeDocument/2006/relationships/hyperlink" Target="https://fr.wikipedia.org/wiki/Pr%C3%A9sident_de_l'Inde" TargetMode="External"/><Relationship Id="rId5" Type="http://schemas.openxmlformats.org/officeDocument/2006/relationships/hyperlink" Target="https://fr.wikipedia.org/wiki/%C3%89tats-Unis" TargetMode="External"/><Relationship Id="rId10" Type="http://schemas.openxmlformats.org/officeDocument/2006/relationships/hyperlink" Target="https://fr.wikipedia.org/wiki/2008" TargetMode="External"/><Relationship Id="rId4" Type="http://schemas.openxmlformats.org/officeDocument/2006/relationships/hyperlink" Target="https://fr.wikipedia.org/wiki/Guerre_nucl%C3%A9aire" TargetMode="External"/><Relationship Id="rId9" Type="http://schemas.openxmlformats.org/officeDocument/2006/relationships/hyperlink" Target="https://fr.wikipedia.org/wiki/2001" TargetMode="Externa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ieeexplore.ieee.org/document/"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361" name="Shape 125"/>
          <p:cNvSpPr>
            <a:spLocks noGrp="1" noRot="1" noChangeAspect="1"/>
          </p:cNvSpPr>
          <p:nvPr>
            <p:ph type="sldImg" idx="2"/>
          </p:nvPr>
        </p:nvSpPr>
        <p:spPr>
          <a:ln>
            <a:noFill/>
          </a:ln>
        </p:spPr>
      </p:sp>
      <p:sp>
        <p:nvSpPr>
          <p:cNvPr id="15362" name="Shape 126"/>
          <p:cNvSpPr txBox="1">
            <a:spLocks noGrp="1"/>
          </p:cNvSpPr>
          <p:nvPr>
            <p:ph type="body" idx="1"/>
          </p:nvPr>
        </p:nvSpPr>
        <p:spPr>
          <a:noFill/>
          <a:ln/>
        </p:spPr>
        <p:txBody>
          <a:bodyPr/>
          <a:lstStyle/>
          <a:p>
            <a:pPr indent="-69850" eaLnBrk="1" hangingPunct="1">
              <a:spcBef>
                <a:spcPct val="0"/>
              </a:spcBef>
              <a:spcAft>
                <a:spcPct val="0"/>
              </a:spcAft>
              <a:buClr>
                <a:srgbClr val="000000"/>
              </a:buClr>
              <a:buSzTx/>
              <a:buFontTx/>
              <a:buNone/>
            </a:pPr>
            <a:endParaRPr lang="fr-FR" smtClean="0">
              <a:solidFill>
                <a:srgbClr val="000000"/>
              </a:solidFill>
              <a:latin typeface="Arial" charset="0"/>
              <a:cs typeface="Arial" charset="0"/>
              <a:sym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3793" name="Shape 162"/>
          <p:cNvSpPr>
            <a:spLocks noGrp="1" noRot="1" noChangeAspect="1"/>
          </p:cNvSpPr>
          <p:nvPr>
            <p:ph type="sldImg" idx="2"/>
          </p:nvPr>
        </p:nvSpPr>
        <p:spPr>
          <a:ln>
            <a:noFill/>
          </a:ln>
        </p:spPr>
      </p:sp>
      <p:sp>
        <p:nvSpPr>
          <p:cNvPr id="33794" name="Shape 163"/>
          <p:cNvSpPr txBox="1">
            <a:spLocks noGrp="1"/>
          </p:cNvSpPr>
          <p:nvPr>
            <p:ph type="body" idx="1"/>
          </p:nvPr>
        </p:nvSpPr>
        <p:spPr>
          <a:noFill/>
          <a:ln/>
        </p:spPr>
        <p:txBody>
          <a:bodyPr/>
          <a:lstStyle/>
          <a:p>
            <a:pPr indent="-76200" eaLnBrk="1" hangingPunct="1">
              <a:spcBef>
                <a:spcPct val="0"/>
              </a:spcBef>
              <a:spcAft>
                <a:spcPct val="0"/>
              </a:spcAft>
              <a:buClr>
                <a:srgbClr val="000000"/>
              </a:buClr>
              <a:buSzTx/>
              <a:buFontTx/>
              <a:buNone/>
            </a:pPr>
            <a:r>
              <a:rPr lang="fr-FR" sz="1200" smtClean="0">
                <a:solidFill>
                  <a:schemeClr val="tx1"/>
                </a:solidFill>
                <a:latin typeface="Arial" charset="0"/>
                <a:cs typeface="Arial" charset="0"/>
                <a:sym typeface="Arial" charset="0"/>
              </a:rPr>
              <a:t>Les intentions, partie intégrante de l'état mental d'un agent, jouent un rôle important en déterminant le comportement des agents rationnels lorsqu'ils cherchent à atteindre leurs objectifs. formalisation des intentions basée sur un modèle de mondes possibles en temps de ramification. En particulier, la notion d'intention développée ici a un statut égal avec les notions de croyance et de désir, et ne peut être réduit à ces concepts Cela permet de modéliser différents types d'agents rationnels en imposant certaines conditions sur la persistance des croyances, des objectifs et des intentions d'un agent. </a:t>
            </a:r>
            <a:endParaRPr lang="fr-FR" sz="1200" smtClean="0">
              <a:solidFill>
                <a:srgbClr val="000000"/>
              </a:solidFill>
              <a:latin typeface="Arial" charset="0"/>
              <a:cs typeface="Arial" charset="0"/>
              <a:sym typeface="Arial" charset="0"/>
            </a:endParaRPr>
          </a:p>
          <a:p>
            <a:pPr indent="-76200" eaLnBrk="1" hangingPunct="1">
              <a:spcBef>
                <a:spcPct val="0"/>
              </a:spcBef>
              <a:spcAft>
                <a:spcPct val="0"/>
              </a:spcAft>
              <a:buClr>
                <a:srgbClr val="000000"/>
              </a:buClr>
              <a:buSzTx/>
              <a:buFontTx/>
              <a:buNone/>
            </a:pPr>
            <a:r>
              <a:rPr lang="fr-FR" sz="1200" smtClean="0">
                <a:solidFill>
                  <a:srgbClr val="000000"/>
                </a:solidFill>
                <a:latin typeface="Arial" charset="0"/>
                <a:cs typeface="Arial" charset="0"/>
                <a:sym typeface="Arial" charset="0"/>
              </a:rPr>
              <a:t>Dans l’article présent de Laham et Morgan, La modélisation des croyances joue un rôle clé dans l'effort, bien que nous n'utilisions pas un paradigme de modélisation croyance-désir-intention [16]. Les modélisateurs ont utilisé des croyances pour soutenir des comportements individuels orientés vers des objectifs [17] aussi bien que simuler des comportements basés sur des seuils [18]. Les croyances, par lesquelles nous entendons les attitudes, les convictions et les opinions, n'exigent pas l'exposition ou la connaissance des connaissances et des faits pour que les gens les soutiennent.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5841" name="Shape 168"/>
          <p:cNvSpPr>
            <a:spLocks noGrp="1" noRot="1" noChangeAspect="1"/>
          </p:cNvSpPr>
          <p:nvPr>
            <p:ph type="sldImg" idx="2"/>
          </p:nvPr>
        </p:nvSpPr>
        <p:spPr>
          <a:ln>
            <a:noFill/>
          </a:ln>
        </p:spPr>
      </p:sp>
      <p:sp>
        <p:nvSpPr>
          <p:cNvPr id="35842" name="Shape 169"/>
          <p:cNvSpPr txBox="1">
            <a:spLocks noGrp="1"/>
          </p:cNvSpPr>
          <p:nvPr>
            <p:ph type="body" idx="1"/>
          </p:nvPr>
        </p:nvSpPr>
        <p:spPr>
          <a:noFill/>
          <a:ln/>
        </p:spPr>
        <p:txBody>
          <a:bodyPr/>
          <a:lstStyle/>
          <a:p>
            <a:pPr indent="-76200" eaLnBrk="1" hangingPunct="1">
              <a:spcBef>
                <a:spcPct val="0"/>
              </a:spcBef>
              <a:spcAft>
                <a:spcPct val="0"/>
              </a:spcAft>
              <a:buClr>
                <a:srgbClr val="000000"/>
              </a:buClr>
              <a:buSzTx/>
              <a:buFontTx/>
              <a:buNone/>
            </a:pPr>
            <a:r>
              <a:rPr lang="fr-FR" sz="1200" smtClean="0">
                <a:solidFill>
                  <a:srgbClr val="000000"/>
                </a:solidFill>
                <a:latin typeface="Arial" charset="0"/>
                <a:cs typeface="Arial" charset="0"/>
                <a:sym typeface="Arial" charset="0"/>
              </a:rPr>
              <a:t>Friedkin a développé une méthode de modélisation des croyances avec sa théorie de l'influence sociale dans [19] qui a apporté 4 concepts novateurs à la théorie sociale et à la modélisation : </a:t>
            </a:r>
          </a:p>
          <a:p>
            <a:pPr indent="-76200" eaLnBrk="1" hangingPunct="1">
              <a:spcBef>
                <a:spcPts val="363"/>
              </a:spcBef>
              <a:spcAft>
                <a:spcPct val="0"/>
              </a:spcAft>
              <a:buClr>
                <a:srgbClr val="000000"/>
              </a:buClr>
              <a:buSzTx/>
              <a:buFontTx/>
              <a:buNone/>
            </a:pPr>
            <a:r>
              <a:rPr lang="fr-FR" sz="1200" smtClean="0">
                <a:solidFill>
                  <a:srgbClr val="000000"/>
                </a:solidFill>
                <a:latin typeface="Arial" charset="0"/>
                <a:cs typeface="Arial" charset="0"/>
                <a:sym typeface="Arial" charset="0"/>
              </a:rPr>
              <a:t>il a assoupli les hypothèses antérieures où les agents devaient soit se conformer ou soit s'écarter d'un consensus fixe (la </a:t>
            </a:r>
            <a:r>
              <a:rPr lang="fr-FR" sz="1200" b="1" smtClean="0">
                <a:solidFill>
                  <a:srgbClr val="000000"/>
                </a:solidFill>
                <a:latin typeface="Arial" charset="0"/>
                <a:cs typeface="Arial" charset="0"/>
                <a:sym typeface="Arial" charset="0"/>
              </a:rPr>
              <a:t>société</a:t>
            </a:r>
            <a:r>
              <a:rPr lang="fr-FR" sz="1200" smtClean="0">
                <a:solidFill>
                  <a:srgbClr val="000000"/>
                </a:solidFill>
                <a:latin typeface="Arial" charset="0"/>
                <a:cs typeface="Arial" charset="0"/>
                <a:sym typeface="Arial" charset="0"/>
              </a:rPr>
              <a:t> choisit le modèle); </a:t>
            </a:r>
          </a:p>
          <a:p>
            <a:pPr indent="-76200" eaLnBrk="1" hangingPunct="1">
              <a:spcBef>
                <a:spcPts val="363"/>
              </a:spcBef>
              <a:spcAft>
                <a:spcPct val="0"/>
              </a:spcAft>
              <a:buClr>
                <a:srgbClr val="000000"/>
              </a:buClr>
              <a:buSzTx/>
              <a:buFontTx/>
              <a:buNone/>
            </a:pPr>
            <a:r>
              <a:rPr lang="fr-FR" sz="1200" smtClean="0">
                <a:solidFill>
                  <a:srgbClr val="000000"/>
                </a:solidFill>
                <a:latin typeface="Arial" charset="0"/>
                <a:cs typeface="Arial" charset="0"/>
                <a:sym typeface="Arial" charset="0"/>
              </a:rPr>
              <a:t>sa méthode n'a pas dû aboutir à un consensus et pourrait soutenir des schémas de désaccord stables</a:t>
            </a:r>
          </a:p>
          <a:p>
            <a:pPr indent="-76200" eaLnBrk="1" hangingPunct="1">
              <a:spcBef>
                <a:spcPts val="363"/>
              </a:spcBef>
              <a:spcAft>
                <a:spcPct val="0"/>
              </a:spcAft>
              <a:buClr>
                <a:srgbClr val="000000"/>
              </a:buClr>
              <a:buSzTx/>
              <a:buFontTx/>
              <a:buNone/>
            </a:pPr>
            <a:r>
              <a:rPr lang="fr-FR" sz="1200" smtClean="0">
                <a:solidFill>
                  <a:srgbClr val="000000"/>
                </a:solidFill>
                <a:latin typeface="Arial" charset="0"/>
                <a:cs typeface="Arial" charset="0"/>
                <a:sym typeface="Arial" charset="0"/>
              </a:rPr>
              <a:t>il a fourni une théorie à plusieurs niveaux où les processus cognitifs de micro-niveaux pourraient influencer et limiter les changements de macro-niveau; </a:t>
            </a:r>
          </a:p>
          <a:p>
            <a:pPr indent="-76200" eaLnBrk="1" hangingPunct="1">
              <a:spcBef>
                <a:spcPts val="363"/>
              </a:spcBef>
              <a:spcAft>
                <a:spcPct val="0"/>
              </a:spcAft>
              <a:buClr>
                <a:srgbClr val="000000"/>
              </a:buClr>
              <a:buSzTx/>
              <a:buFontTx/>
              <a:buNone/>
            </a:pPr>
            <a:r>
              <a:rPr lang="fr-FR" sz="1200" smtClean="0">
                <a:solidFill>
                  <a:srgbClr val="000000"/>
                </a:solidFill>
                <a:latin typeface="Arial" charset="0"/>
                <a:cs typeface="Arial" charset="0"/>
                <a:sym typeface="Arial" charset="0"/>
              </a:rPr>
              <a:t>ses méthodes ont appuyé l'analyse quantitative des conséquences systématiques des structures sociales.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89" name="Shape 125"/>
          <p:cNvSpPr>
            <a:spLocks noGrp="1" noRot="1" noChangeAspect="1" noTextEdit="1"/>
          </p:cNvSpPr>
          <p:nvPr>
            <p:ph type="sldImg" idx="2"/>
          </p:nvPr>
        </p:nvSpPr>
        <p:spPr>
          <a:ln>
            <a:noFill/>
          </a:ln>
        </p:spPr>
      </p:sp>
      <p:sp>
        <p:nvSpPr>
          <p:cNvPr id="37890" name="Shape 126"/>
          <p:cNvSpPr txBox="1">
            <a:spLocks noGrp="1"/>
          </p:cNvSpPr>
          <p:nvPr>
            <p:ph type="body" idx="1"/>
          </p:nvPr>
        </p:nvSpPr>
        <p:spPr>
          <a:noFill/>
          <a:ln/>
        </p:spPr>
        <p:txBody>
          <a:bodyPr/>
          <a:lstStyle/>
          <a:p>
            <a:pPr indent="-69850" eaLnBrk="1" hangingPunct="1">
              <a:spcBef>
                <a:spcPct val="0"/>
              </a:spcBef>
              <a:spcAft>
                <a:spcPct val="0"/>
              </a:spcAft>
              <a:buClr>
                <a:srgbClr val="000000"/>
              </a:buClr>
              <a:buSzTx/>
              <a:buFontTx/>
              <a:buNone/>
            </a:pPr>
            <a:endParaRPr lang="fr-FR" smtClean="0">
              <a:solidFill>
                <a:srgbClr val="000000"/>
              </a:solidFill>
              <a:latin typeface="Arial" charset="0"/>
              <a:cs typeface="Arial" charset="0"/>
              <a:sym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9937" name="Shape 180"/>
          <p:cNvSpPr>
            <a:spLocks noGrp="1" noRot="1" noChangeAspect="1"/>
          </p:cNvSpPr>
          <p:nvPr>
            <p:ph type="sldImg" idx="2"/>
          </p:nvPr>
        </p:nvSpPr>
        <p:spPr>
          <a:ln>
            <a:noFill/>
          </a:ln>
        </p:spPr>
      </p:sp>
      <p:sp>
        <p:nvSpPr>
          <p:cNvPr id="39938" name="Shape 181"/>
          <p:cNvSpPr txBox="1">
            <a:spLocks noGrp="1"/>
          </p:cNvSpPr>
          <p:nvPr>
            <p:ph type="body" idx="1"/>
          </p:nvPr>
        </p:nvSpPr>
        <p:spPr>
          <a:noFill/>
          <a:ln/>
        </p:spPr>
        <p:txBody>
          <a:bodyPr/>
          <a:lstStyle/>
          <a:p>
            <a:pPr indent="-69850" eaLnBrk="1" hangingPunct="1">
              <a:lnSpc>
                <a:spcPct val="90000"/>
              </a:lnSpc>
              <a:spcBef>
                <a:spcPts val="363"/>
              </a:spcBef>
              <a:spcAft>
                <a:spcPct val="0"/>
              </a:spcAft>
              <a:buClr>
                <a:srgbClr val="000000"/>
              </a:buClr>
              <a:buSzTx/>
              <a:buFontTx/>
              <a:buNone/>
            </a:pPr>
            <a:r>
              <a:rPr lang="fr-FR" sz="1200" smtClean="0">
                <a:solidFill>
                  <a:srgbClr val="000000"/>
                </a:solidFill>
                <a:latin typeface="Arial" charset="0"/>
                <a:cs typeface="Arial" charset="0"/>
                <a:sym typeface="Arial" charset="0"/>
              </a:rPr>
              <a:t>La modélisation à base d'agents effectuée dans cet effort utilise directement la simulation de diffusion d'information </a:t>
            </a:r>
            <a:r>
              <a:rPr lang="fr-FR" sz="1200" b="1" i="1" smtClean="0">
                <a:solidFill>
                  <a:srgbClr val="000000"/>
                </a:solidFill>
                <a:latin typeface="Arial" charset="0"/>
                <a:cs typeface="Arial" charset="0"/>
                <a:sym typeface="Arial" charset="0"/>
              </a:rPr>
              <a:t>Construct</a:t>
            </a:r>
            <a:r>
              <a:rPr lang="fr-FR" sz="1200" smtClean="0">
                <a:solidFill>
                  <a:srgbClr val="000000"/>
                </a:solidFill>
                <a:latin typeface="Arial" charset="0"/>
                <a:cs typeface="Arial" charset="0"/>
                <a:sym typeface="Arial" charset="0"/>
              </a:rPr>
              <a:t> développée au Centre d'analyse informatique des systèmes sociaux et organisationnels de l'Université Carnegie Mellon. </a:t>
            </a:r>
            <a:r>
              <a:rPr lang="fr-FR" sz="1200" i="1" smtClean="0">
                <a:solidFill>
                  <a:srgbClr val="000000"/>
                </a:solidFill>
                <a:latin typeface="Arial" charset="0"/>
                <a:cs typeface="Arial" charset="0"/>
                <a:sym typeface="Arial" charset="0"/>
              </a:rPr>
              <a:t>Construct</a:t>
            </a:r>
            <a:r>
              <a:rPr lang="fr-FR" sz="1200" smtClean="0">
                <a:solidFill>
                  <a:srgbClr val="000000"/>
                </a:solidFill>
                <a:latin typeface="Arial" charset="0"/>
                <a:cs typeface="Arial" charset="0"/>
                <a:sym typeface="Arial" charset="0"/>
              </a:rPr>
              <a:t> a ses racines dans le structuralisme et combine le structuralisme avec la théorie de l'influence sociale [20], [21]. En bref, le </a:t>
            </a:r>
            <a:r>
              <a:rPr lang="fr-FR" sz="1200" b="1" smtClean="0">
                <a:solidFill>
                  <a:srgbClr val="000000"/>
                </a:solidFill>
                <a:latin typeface="Arial" charset="0"/>
                <a:cs typeface="Arial" charset="0"/>
                <a:sym typeface="Arial" charset="0"/>
              </a:rPr>
              <a:t>constructuralisme</a:t>
            </a:r>
            <a:r>
              <a:rPr lang="fr-FR" sz="1200" smtClean="0">
                <a:solidFill>
                  <a:srgbClr val="000000"/>
                </a:solidFill>
                <a:latin typeface="Arial" charset="0"/>
                <a:cs typeface="Arial" charset="0"/>
                <a:sym typeface="Arial" charset="0"/>
              </a:rPr>
              <a:t> affirme que les actions des agents, les perceptions de soi et des autres, l'apprentissage et l'oubli des connaissances et des croyances sont tous constamment influencés par le milieu environnant des agents, en particulier leur environnement social environnant.</a:t>
            </a:r>
          </a:p>
          <a:p>
            <a:pPr indent="-69850" eaLnBrk="1" hangingPunct="1">
              <a:lnSpc>
                <a:spcPct val="90000"/>
              </a:lnSpc>
              <a:spcBef>
                <a:spcPct val="0"/>
              </a:spcBef>
              <a:spcAft>
                <a:spcPct val="0"/>
              </a:spcAft>
              <a:buClr>
                <a:srgbClr val="000000"/>
              </a:buClr>
              <a:buSzTx/>
              <a:buFontTx/>
              <a:buNone/>
            </a:pPr>
            <a:endParaRPr lang="fr-FR" sz="1300" smtClean="0">
              <a:solidFill>
                <a:srgbClr val="000000"/>
              </a:solidFill>
              <a:latin typeface="Arial" charset="0"/>
              <a:cs typeface="Arial" charset="0"/>
              <a:sym typeface="Arial" charset="0"/>
            </a:endParaRPr>
          </a:p>
          <a:p>
            <a:pPr indent="-69850" eaLnBrk="1" hangingPunct="1">
              <a:lnSpc>
                <a:spcPct val="90000"/>
              </a:lnSpc>
              <a:spcBef>
                <a:spcPct val="0"/>
              </a:spcBef>
              <a:spcAft>
                <a:spcPct val="0"/>
              </a:spcAft>
              <a:buClr>
                <a:srgbClr val="000000"/>
              </a:buClr>
              <a:buSzTx/>
              <a:buFontTx/>
              <a:buNone/>
            </a:pPr>
            <a:r>
              <a:rPr lang="fr-FR" sz="1400" smtClean="0">
                <a:solidFill>
                  <a:schemeClr val="tx1"/>
                </a:solidFill>
                <a:latin typeface="Arial" charset="0"/>
                <a:cs typeface="Arial" charset="0"/>
                <a:sym typeface="Arial" charset="0"/>
              </a:rPr>
              <a:t>Les interactions ont été générées par l’incitation des SME (</a:t>
            </a:r>
            <a:r>
              <a:rPr lang="fr-FR" sz="1400" i="1" smtClean="0">
                <a:solidFill>
                  <a:schemeClr val="tx1"/>
                </a:solidFill>
                <a:latin typeface="Arial" charset="0"/>
                <a:cs typeface="Arial" charset="0"/>
                <a:sym typeface="Arial" charset="0"/>
              </a:rPr>
              <a:t>SME : Subject Matter expert</a:t>
            </a:r>
            <a:r>
              <a:rPr lang="fr-FR" sz="1400" smtClean="0">
                <a:solidFill>
                  <a:schemeClr val="tx1"/>
                </a:solidFill>
                <a:latin typeface="Arial" charset="0"/>
                <a:cs typeface="Arial" charset="0"/>
                <a:sym typeface="Arial" charset="0"/>
              </a:rPr>
              <a:t>) et utilisent cinq des sept catégories de [42]: appels publics, facilitation de la communication, la médiation, la recherche des faits et l'aide humanitaire.</a:t>
            </a:r>
          </a:p>
          <a:p>
            <a:pPr indent="-69850" eaLnBrk="1" hangingPunct="1">
              <a:lnSpc>
                <a:spcPct val="90000"/>
              </a:lnSpc>
              <a:spcBef>
                <a:spcPct val="0"/>
              </a:spcBef>
              <a:spcAft>
                <a:spcPct val="0"/>
              </a:spcAft>
              <a:buClr>
                <a:srgbClr val="000000"/>
              </a:buClr>
              <a:buSzTx/>
              <a:buFontTx/>
              <a:buNone/>
            </a:pPr>
            <a:endParaRPr lang="fr-FR" sz="1400" smtClean="0">
              <a:solidFill>
                <a:schemeClr val="tx1"/>
              </a:solidFill>
              <a:latin typeface="Arial" charset="0"/>
              <a:cs typeface="Arial" charset="0"/>
              <a:sym typeface="Arial" charset="0"/>
            </a:endParaRPr>
          </a:p>
          <a:p>
            <a:pPr indent="-69850" eaLnBrk="1" hangingPunct="1">
              <a:lnSpc>
                <a:spcPct val="90000"/>
              </a:lnSpc>
              <a:spcBef>
                <a:spcPct val="0"/>
              </a:spcBef>
              <a:spcAft>
                <a:spcPct val="0"/>
              </a:spcAft>
              <a:buClr>
                <a:srgbClr val="000000"/>
              </a:buClr>
              <a:buSzTx/>
              <a:buFontTx/>
              <a:buNone/>
            </a:pPr>
            <a:r>
              <a:rPr lang="fr-FR" sz="1400" smtClean="0">
                <a:solidFill>
                  <a:schemeClr val="tx1"/>
                </a:solidFill>
                <a:latin typeface="Arial" charset="0"/>
                <a:cs typeface="Arial" charset="0"/>
                <a:sym typeface="Arial" charset="0"/>
              </a:rPr>
              <a:t>utilisé logiciel d'analyse de réseau ORA (ORA : organisation risk analyser) [43] pour calculer de nombreux nœuds statiques et des mesures de réseau statiques, et de visualiser les interconnexions des décideurs stratégiques (intitulé « Rapports SNA » dans la figure. 2).</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1985" name="Shape 187"/>
          <p:cNvSpPr>
            <a:spLocks noGrp="1" noRot="1" noChangeAspect="1"/>
          </p:cNvSpPr>
          <p:nvPr>
            <p:ph type="sldImg" idx="2"/>
          </p:nvPr>
        </p:nvSpPr>
        <p:spPr>
          <a:ln>
            <a:noFill/>
          </a:ln>
        </p:spPr>
      </p:sp>
      <p:sp>
        <p:nvSpPr>
          <p:cNvPr id="41986" name="Shape 188"/>
          <p:cNvSpPr txBox="1">
            <a:spLocks noGrp="1"/>
          </p:cNvSpPr>
          <p:nvPr>
            <p:ph type="body" idx="1"/>
          </p:nvPr>
        </p:nvSpPr>
        <p:spPr>
          <a:noFill/>
          <a:ln/>
        </p:spPr>
        <p:txBody>
          <a:bodyPr/>
          <a:lstStyle/>
          <a:p>
            <a:pPr indent="-69850" algn="just" eaLnBrk="1" hangingPunct="1">
              <a:lnSpc>
                <a:spcPct val="115000"/>
              </a:lnSpc>
              <a:spcBef>
                <a:spcPts val="500"/>
              </a:spcBef>
              <a:spcAft>
                <a:spcPts val="500"/>
              </a:spcAft>
              <a:buClr>
                <a:srgbClr val="000000"/>
              </a:buClr>
              <a:buSzPct val="92000"/>
              <a:buFontTx/>
              <a:buNone/>
            </a:pPr>
            <a:r>
              <a:rPr lang="fr-FR" sz="1200" smtClean="0">
                <a:solidFill>
                  <a:srgbClr val="333333"/>
                </a:solidFill>
                <a:latin typeface="Times New Roman" pitchFamily="18" charset="0"/>
                <a:ea typeface="Arial" charset="0"/>
                <a:cs typeface="Times New Roman" pitchFamily="18" charset="0"/>
                <a:sym typeface="Times New Roman" pitchFamily="18" charset="0"/>
              </a:rPr>
              <a:t>Nous utilisons </a:t>
            </a:r>
            <a:r>
              <a:rPr lang="fr-FR" sz="1200" b="1" i="1" smtClean="0">
                <a:solidFill>
                  <a:srgbClr val="00B050"/>
                </a:solidFill>
                <a:latin typeface="Times New Roman" pitchFamily="18" charset="0"/>
                <a:ea typeface="Arial" charset="0"/>
                <a:cs typeface="Times New Roman" pitchFamily="18" charset="0"/>
                <a:sym typeface="Times New Roman" pitchFamily="18" charset="0"/>
              </a:rPr>
              <a:t>Automap</a:t>
            </a:r>
            <a:r>
              <a:rPr lang="fr-FR" sz="1200" smtClean="0">
                <a:solidFill>
                  <a:srgbClr val="333333"/>
                </a:solidFill>
                <a:latin typeface="Times New Roman" pitchFamily="18" charset="0"/>
                <a:ea typeface="Arial" charset="0"/>
                <a:cs typeface="Times New Roman" pitchFamily="18" charset="0"/>
                <a:sym typeface="Times New Roman" pitchFamily="18" charset="0"/>
              </a:rPr>
              <a:t> pour démontrer une méthode rapide pour construire des modèles de simulation à utiliser dans </a:t>
            </a:r>
            <a:r>
              <a:rPr lang="fr-FR" sz="1200" i="1" smtClean="0">
                <a:solidFill>
                  <a:srgbClr val="333333"/>
                </a:solidFill>
                <a:latin typeface="Times New Roman" pitchFamily="18" charset="0"/>
                <a:ea typeface="Arial" charset="0"/>
                <a:cs typeface="Times New Roman" pitchFamily="18" charset="0"/>
                <a:sym typeface="Times New Roman" pitchFamily="18" charset="0"/>
              </a:rPr>
              <a:t>Construct</a:t>
            </a:r>
            <a:r>
              <a:rPr lang="fr-FR" sz="1200" smtClean="0">
                <a:solidFill>
                  <a:srgbClr val="333333"/>
                </a:solidFill>
                <a:latin typeface="Times New Roman" pitchFamily="18" charset="0"/>
                <a:ea typeface="Arial" charset="0"/>
                <a:cs typeface="Times New Roman" pitchFamily="18" charset="0"/>
                <a:sym typeface="Times New Roman" pitchFamily="18" charset="0"/>
              </a:rPr>
              <a:t>, ce que nous appelons tout au long de ce document le processus « données vers Modèle » (Data to Model process : D2M). Ces modèles permettent de pratiquer la désescalade et la dissuasion de crise. Ils permettent également aux analystes politiques d'évaluer plusieurs scénarios contrefactuels. Nous utilisons </a:t>
            </a:r>
            <a:r>
              <a:rPr lang="fr-FR" sz="1200" i="1" smtClean="0">
                <a:solidFill>
                  <a:srgbClr val="333333"/>
                </a:solidFill>
                <a:latin typeface="Times New Roman" pitchFamily="18" charset="0"/>
                <a:ea typeface="Arial" charset="0"/>
                <a:cs typeface="Times New Roman" pitchFamily="18" charset="0"/>
                <a:sym typeface="Times New Roman" pitchFamily="18" charset="0"/>
              </a:rPr>
              <a:t>Construct</a:t>
            </a:r>
            <a:r>
              <a:rPr lang="fr-FR" sz="1200" smtClean="0">
                <a:solidFill>
                  <a:srgbClr val="333333"/>
                </a:solidFill>
                <a:latin typeface="Times New Roman" pitchFamily="18" charset="0"/>
                <a:ea typeface="Arial" charset="0"/>
                <a:cs typeface="Times New Roman" pitchFamily="18" charset="0"/>
                <a:sym typeface="Times New Roman" pitchFamily="18" charset="0"/>
              </a:rPr>
              <a:t> comme modèle de diffusion des croyances, arguant que si les responsables politiques croient qu'ils « devraient » aller en guerre, le calcul de dissuasion a échoué. </a:t>
            </a:r>
            <a:r>
              <a:rPr lang="fr-FR" sz="1200" i="1" smtClean="0">
                <a:solidFill>
                  <a:srgbClr val="333333"/>
                </a:solidFill>
                <a:latin typeface="Times New Roman" pitchFamily="18" charset="0"/>
                <a:ea typeface="Arial" charset="0"/>
                <a:cs typeface="Times New Roman" pitchFamily="18" charset="0"/>
                <a:sym typeface="Times New Roman" pitchFamily="18" charset="0"/>
              </a:rPr>
              <a:t>Construct</a:t>
            </a:r>
            <a:r>
              <a:rPr lang="fr-FR" sz="1200" smtClean="0">
                <a:solidFill>
                  <a:srgbClr val="333333"/>
                </a:solidFill>
                <a:latin typeface="Times New Roman" pitchFamily="18" charset="0"/>
                <a:ea typeface="Arial" charset="0"/>
                <a:cs typeface="Times New Roman" pitchFamily="18" charset="0"/>
                <a:sym typeface="Times New Roman" pitchFamily="18" charset="0"/>
              </a:rPr>
              <a:t> est un modèle validé de croyance et de diffusion des connaissances [22] - [24] qui est montré pour s'adapter à une plus large gamme de données que la théorie du renforcement et la théorie du traitement de l'information [25] .</a:t>
            </a:r>
          </a:p>
          <a:p>
            <a:pPr indent="-69850" algn="just" eaLnBrk="1" hangingPunct="1">
              <a:lnSpc>
                <a:spcPct val="115000"/>
              </a:lnSpc>
              <a:spcBef>
                <a:spcPts val="500"/>
              </a:spcBef>
              <a:spcAft>
                <a:spcPts val="500"/>
              </a:spcAft>
              <a:buClr>
                <a:srgbClr val="000000"/>
              </a:buClr>
              <a:buSzPct val="92000"/>
              <a:buFontTx/>
              <a:buNone/>
            </a:pPr>
            <a:endParaRPr lang="fr-FR" sz="1200" smtClean="0">
              <a:solidFill>
                <a:srgbClr val="333333"/>
              </a:solidFill>
              <a:latin typeface="Times New Roman" pitchFamily="18" charset="0"/>
              <a:ea typeface="Arial" charset="0"/>
              <a:cs typeface="Times New Roman" pitchFamily="18" charset="0"/>
              <a:sym typeface="Times New Roman" pitchFamily="18" charset="0"/>
            </a:endParaRPr>
          </a:p>
          <a:p>
            <a:pPr indent="-69850" algn="just" eaLnBrk="1" hangingPunct="1">
              <a:lnSpc>
                <a:spcPct val="115000"/>
              </a:lnSpc>
              <a:spcBef>
                <a:spcPts val="500"/>
              </a:spcBef>
              <a:spcAft>
                <a:spcPts val="500"/>
              </a:spcAft>
              <a:buClr>
                <a:srgbClr val="000000"/>
              </a:buClr>
              <a:buSzPct val="92000"/>
              <a:buFontTx/>
              <a:buNone/>
            </a:pPr>
            <a:r>
              <a:rPr lang="fr-FR" sz="1200" smtClean="0">
                <a:solidFill>
                  <a:srgbClr val="333333"/>
                </a:solidFill>
                <a:latin typeface="Times New Roman" pitchFamily="18" charset="0"/>
                <a:ea typeface="Arial" charset="0"/>
                <a:cs typeface="Times New Roman" pitchFamily="18" charset="0"/>
                <a:sym typeface="Times New Roman" pitchFamily="18" charset="0"/>
              </a:rPr>
              <a:t>nous avons utilisé logiciel d'analyse de réseau ORA (ORA : organisation risk analyser) [43] pour calculer de nombreux nœuds statiques et des mesures de réseau statiques, et de visualiser les interconnexions des décideurs stratégiques (intitulé « Rapports SNA » dans la figure. 2 ). </a:t>
            </a:r>
          </a:p>
          <a:p>
            <a:pPr indent="-69850" algn="just" eaLnBrk="1" hangingPunct="1">
              <a:lnSpc>
                <a:spcPct val="115000"/>
              </a:lnSpc>
              <a:spcBef>
                <a:spcPts val="500"/>
              </a:spcBef>
              <a:spcAft>
                <a:spcPts val="500"/>
              </a:spcAft>
              <a:buClr>
                <a:srgbClr val="000000"/>
              </a:buClr>
              <a:buSzPct val="92000"/>
              <a:buFontTx/>
              <a:buNone/>
            </a:pPr>
            <a:endParaRPr lang="fr-FR" sz="1200" smtClean="0">
              <a:solidFill>
                <a:srgbClr val="333333"/>
              </a:solidFill>
              <a:latin typeface="Times New Roman" pitchFamily="18" charset="0"/>
              <a:ea typeface="Arial" charset="0"/>
              <a:cs typeface="Times New Roman" pitchFamily="18" charset="0"/>
              <a:sym typeface="Times New Roman" pitchFamily="18" charset="0"/>
            </a:endParaRPr>
          </a:p>
          <a:p>
            <a:pPr indent="-69850" algn="just" eaLnBrk="1" hangingPunct="1">
              <a:lnSpc>
                <a:spcPct val="115000"/>
              </a:lnSpc>
              <a:spcBef>
                <a:spcPts val="500"/>
              </a:spcBef>
              <a:spcAft>
                <a:spcPts val="500"/>
              </a:spcAft>
              <a:buClr>
                <a:srgbClr val="000000"/>
              </a:buClr>
              <a:buSzPct val="92000"/>
              <a:buFontTx/>
              <a:buNone/>
            </a:pPr>
            <a:endParaRPr lang="fr-FR" sz="1200" smtClean="0">
              <a:solidFill>
                <a:srgbClr val="333333"/>
              </a:solidFill>
              <a:latin typeface="Times New Roman" pitchFamily="18" charset="0"/>
              <a:ea typeface="Arial" charset="0"/>
              <a:cs typeface="Times New Roman" pitchFamily="18" charset="0"/>
              <a:sym typeface="Times New Roman" pitchFamily="18" charset="0"/>
            </a:endParaRPr>
          </a:p>
          <a:p>
            <a:pPr indent="-69850" eaLnBrk="1" hangingPunct="1">
              <a:spcBef>
                <a:spcPct val="0"/>
              </a:spcBef>
              <a:spcAft>
                <a:spcPct val="0"/>
              </a:spcAft>
              <a:buClr>
                <a:srgbClr val="000000"/>
              </a:buClr>
              <a:buSzTx/>
              <a:buFontTx/>
              <a:buNone/>
            </a:pPr>
            <a:endParaRPr lang="fr-FR" smtClean="0">
              <a:solidFill>
                <a:srgbClr val="000000"/>
              </a:solidFill>
              <a:latin typeface="Arial" charset="0"/>
              <a:ea typeface="Arial" charset="0"/>
              <a:cs typeface="Times New Roman" pitchFamily="18" charset="0"/>
              <a:sym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4033" name="Shape 199"/>
          <p:cNvSpPr>
            <a:spLocks noGrp="1" noRot="1" noChangeAspect="1"/>
          </p:cNvSpPr>
          <p:nvPr>
            <p:ph type="sldImg" idx="2"/>
          </p:nvPr>
        </p:nvSpPr>
        <p:spPr>
          <a:ln>
            <a:noFill/>
          </a:ln>
        </p:spPr>
      </p:sp>
      <p:sp>
        <p:nvSpPr>
          <p:cNvPr id="44034" name="Shape 200"/>
          <p:cNvSpPr txBox="1">
            <a:spLocks noGrp="1"/>
          </p:cNvSpPr>
          <p:nvPr>
            <p:ph type="body" idx="1"/>
          </p:nvPr>
        </p:nvSpPr>
        <p:spPr>
          <a:noFill/>
          <a:ln/>
        </p:spPr>
        <p:txBody>
          <a:bodyPr/>
          <a:lstStyle/>
          <a:p>
            <a:pPr indent="-63500" eaLnBrk="1" hangingPunct="1">
              <a:spcBef>
                <a:spcPct val="0"/>
              </a:spcBef>
              <a:spcAft>
                <a:spcPct val="0"/>
              </a:spcAft>
              <a:buClr>
                <a:srgbClr val="000000"/>
              </a:buClr>
              <a:buSzTx/>
              <a:buFontTx/>
              <a:buNone/>
            </a:pPr>
            <a:r>
              <a:rPr lang="fr-FR" sz="1000" smtClean="0">
                <a:solidFill>
                  <a:srgbClr val="000000"/>
                </a:solidFill>
                <a:latin typeface="Arial" charset="0"/>
                <a:cs typeface="Arial" charset="0"/>
                <a:sym typeface="Arial" charset="0"/>
              </a:rPr>
              <a:t>AutoMap est un système d'exploration de texte avancé. Il fonctionne en 4 modes. D'abord, il peut faire une analyse classique de contenu, c'est-à-dire les concepts et leur fréquence. Deuxièmement, il extrait le réseau sémantique, c'est à dire concepts et leur relation les uns aux autres. Troisièmement, il classifie les concepts dans leurs catégories ontologiques telles que les agents et les emplacements qui aboutissent au méta-réseau. Ceci comprend, par exemple, le réseau social. Quatrièmement, il utilise le post-traitement pour déduire différents aspects de l’opinion.</a:t>
            </a:r>
          </a:p>
          <a:p>
            <a:pPr indent="-63500" eaLnBrk="1" hangingPunct="1">
              <a:spcBef>
                <a:spcPts val="300"/>
              </a:spcBef>
              <a:spcAft>
                <a:spcPct val="0"/>
              </a:spcAft>
              <a:buClr>
                <a:srgbClr val="000000"/>
              </a:buClr>
              <a:buSzTx/>
              <a:buFontTx/>
              <a:buNone/>
            </a:pPr>
            <a:r>
              <a:rPr lang="fr-FR" sz="1000" u="sng" smtClean="0">
                <a:solidFill>
                  <a:schemeClr val="hlink"/>
                </a:solidFill>
                <a:latin typeface="Arial" charset="0"/>
                <a:cs typeface="Arial" charset="0"/>
                <a:sym typeface="Arial" charset="0"/>
                <a:hlinkClick r:id="rId3"/>
              </a:rPr>
              <a:t>http://www.casos.cs.cmu.edu/projects/automap/CMU-ISR-13-105.pdf</a:t>
            </a:r>
            <a:r>
              <a:rPr lang="fr-FR" sz="1000" smtClean="0">
                <a:solidFill>
                  <a:srgbClr val="000000"/>
                </a:solidFill>
                <a:latin typeface="Arial" charset="0"/>
                <a:cs typeface="Arial" charset="0"/>
                <a:sym typeface="Arial" charset="0"/>
              </a:rPr>
              <a:t> Guide sur automap en 2013 écrit par Kathleen M. Carley, Dave Columbus, Peter Landwehr</a:t>
            </a:r>
          </a:p>
          <a:p>
            <a:pPr indent="-63500" eaLnBrk="1" hangingPunct="1">
              <a:spcBef>
                <a:spcPts val="300"/>
              </a:spcBef>
              <a:spcAft>
                <a:spcPct val="0"/>
              </a:spcAft>
              <a:buClr>
                <a:srgbClr val="000000"/>
              </a:buClr>
              <a:buSzTx/>
              <a:buFontTx/>
              <a:buNone/>
            </a:pPr>
            <a:r>
              <a:rPr lang="fr-FR" sz="1000" smtClean="0">
                <a:solidFill>
                  <a:srgbClr val="000000"/>
                </a:solidFill>
                <a:latin typeface="Arial" charset="0"/>
                <a:cs typeface="Arial" charset="0"/>
                <a:sym typeface="Arial" charset="0"/>
              </a:rPr>
              <a:t> </a:t>
            </a:r>
            <a:br>
              <a:rPr lang="fr-FR" sz="1000" smtClean="0">
                <a:solidFill>
                  <a:srgbClr val="000000"/>
                </a:solidFill>
                <a:latin typeface="Arial" charset="0"/>
                <a:cs typeface="Arial" charset="0"/>
                <a:sym typeface="Arial" charset="0"/>
              </a:rPr>
            </a:br>
            <a:r>
              <a:rPr lang="fr-FR" sz="1000" smtClean="0">
                <a:solidFill>
                  <a:srgbClr val="000000"/>
                </a:solidFill>
                <a:latin typeface="Arial" charset="0"/>
                <a:cs typeface="Arial" charset="0"/>
                <a:sym typeface="Arial" charset="0"/>
              </a:rPr>
              <a:t>AutoMap est un logiciel d'analyse de texte qui implémente la méthode de Network Text Analysis, en particulier Semantic Network Analysis. L'analyse sémantique extrait et analyse les liens entre les mots pour modéliser la carte mentale d'un auteur en tant que réseau de liens. Automap prend également en charge l'analyse de contenu. Le codage dans AutoMap est assisté par ordinateur; le logiciel applique un ensemble de règles de codage spécifiées par l'utilisateur pour coder les textes en tant que réseaux de concepts. Coder des textes sous forme de cartes permet à l'utilisateur d'étudier le sens des textes en trouvant des relations entre les mots et les thèmes. Les règles de codage dans AutoMap impliquent le pré-traitement du texte et la formation d'instructions, qui forment ensemble le schéma de codage. Le pré-traitement du texte condense les données en concepts, qui capturent les caractéristiques des textes pertinents pour l'utilisateur. Les règles de formation d'instructions déterminent comment lier des concepts à des instructions.</a:t>
            </a:r>
          </a:p>
          <a:p>
            <a:pPr indent="-63500" eaLnBrk="1" hangingPunct="1">
              <a:spcBef>
                <a:spcPts val="300"/>
              </a:spcBef>
              <a:spcAft>
                <a:spcPct val="0"/>
              </a:spcAft>
              <a:buClr>
                <a:srgbClr val="000000"/>
              </a:buClr>
              <a:buSzTx/>
              <a:buFontTx/>
              <a:buNone/>
            </a:pPr>
            <a:endParaRPr lang="fr-FR" sz="1000" smtClean="0">
              <a:solidFill>
                <a:srgbClr val="000000"/>
              </a:solidFill>
              <a:latin typeface="Arial" charset="0"/>
              <a:cs typeface="Arial" charset="0"/>
              <a:sym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1" name="Shape 205"/>
          <p:cNvSpPr>
            <a:spLocks noGrp="1" noRot="1" noChangeAspect="1"/>
          </p:cNvSpPr>
          <p:nvPr>
            <p:ph type="sldImg" idx="2"/>
          </p:nvPr>
        </p:nvSpPr>
        <p:spPr>
          <a:ln>
            <a:noFill/>
          </a:ln>
        </p:spPr>
      </p:sp>
      <p:sp>
        <p:nvSpPr>
          <p:cNvPr id="46082" name="Shape 206"/>
          <p:cNvSpPr txBox="1">
            <a:spLocks noGrp="1"/>
          </p:cNvSpPr>
          <p:nvPr>
            <p:ph type="body" idx="1"/>
          </p:nvPr>
        </p:nvSpPr>
        <p:spPr>
          <a:noFill/>
          <a:ln/>
        </p:spPr>
        <p:txBody>
          <a:bodyPr/>
          <a:lstStyle/>
          <a:p>
            <a:pPr indent="-76200" eaLnBrk="1" hangingPunct="1">
              <a:spcBef>
                <a:spcPct val="0"/>
              </a:spcBef>
              <a:spcAft>
                <a:spcPct val="0"/>
              </a:spcAft>
              <a:buClr>
                <a:srgbClr val="000000"/>
              </a:buClr>
              <a:buSzTx/>
              <a:buFontTx/>
              <a:buNone/>
            </a:pPr>
            <a:r>
              <a:rPr lang="fr-FR" sz="1200" smtClean="0">
                <a:solidFill>
                  <a:srgbClr val="000000"/>
                </a:solidFill>
                <a:latin typeface="Arial" charset="0"/>
                <a:cs typeface="Arial" charset="0"/>
                <a:sym typeface="Arial" charset="0"/>
              </a:rPr>
              <a:t>Construct, le réseau dynamique CASOS, la simulation par agent, par diffusion d'informations et de croyances de systèmes socio-techniques complexes.</a:t>
            </a:r>
          </a:p>
          <a:p>
            <a:pPr indent="-76200" eaLnBrk="1" hangingPunct="1">
              <a:spcBef>
                <a:spcPts val="363"/>
              </a:spcBef>
              <a:spcAft>
                <a:spcPct val="0"/>
              </a:spcAft>
              <a:buClr>
                <a:srgbClr val="000000"/>
              </a:buClr>
              <a:buSzTx/>
              <a:buFontTx/>
              <a:buNone/>
            </a:pPr>
            <a:r>
              <a:rPr lang="fr-FR" sz="1200" u="sng" smtClean="0">
                <a:solidFill>
                  <a:schemeClr val="hlink"/>
                </a:solidFill>
                <a:latin typeface="Arial" charset="0"/>
                <a:cs typeface="Arial" charset="0"/>
                <a:sym typeface="Arial" charset="0"/>
                <a:hlinkClick r:id="rId3"/>
              </a:rPr>
              <a:t>http://www.casos.cs.cmu.edu/publications/papers/CMU-ISR-14-105R.pdf</a:t>
            </a:r>
            <a:r>
              <a:rPr lang="fr-FR" sz="1200" smtClean="0">
                <a:solidFill>
                  <a:srgbClr val="000000"/>
                </a:solidFill>
                <a:latin typeface="Arial" charset="0"/>
                <a:cs typeface="Arial" charset="0"/>
                <a:sym typeface="Arial" charset="0"/>
              </a:rPr>
              <a:t> Guide sur Construct écrit en Décembre 2014 par Kathleen M. Carley, Kenny Joseph, Michael Kowalchuck, Michael J. Lanham, Geoffrey P. Morgan</a:t>
            </a:r>
          </a:p>
          <a:p>
            <a:pPr indent="-76200" eaLnBrk="1" hangingPunct="1">
              <a:spcBef>
                <a:spcPts val="363"/>
              </a:spcBef>
              <a:spcAft>
                <a:spcPct val="0"/>
              </a:spcAft>
              <a:buClr>
                <a:srgbClr val="000000"/>
              </a:buClr>
              <a:buSzTx/>
              <a:buFontTx/>
              <a:buNone/>
            </a:pPr>
            <a:r>
              <a:rPr lang="fr-FR" sz="1200" smtClean="0">
                <a:solidFill>
                  <a:srgbClr val="000000"/>
                </a:solidFill>
                <a:latin typeface="Arial" charset="0"/>
                <a:cs typeface="Arial" charset="0"/>
                <a:sym typeface="Arial" charset="0"/>
              </a:rPr>
              <a:t>Construct est une simulation réseau centrée sur l'agent. La construction peut être utilisée pour examiner la co-évolution des agents et de l'environnement socioculturel. À l'aide de Construct, on peut examiner l'évolution des réseaux et les processus par lesquels l'information se déplace autour d'un réseau social. Construct capture des comportements dynamiques dans des groupes, des organisations et des populations ayant des configurations culturelles et technologiques différentes. Dans Construct, les groupes et les organisations sont des systèmes complexes. La variabilité des facteurs humains, technologiques et organisationnels entre ces systèmes est captée par l'hétérogénéité des capacités de traitement de l'information, des connaissances et des ressources. Les non-linéarités multiples dans le système génèrent un comportement temporel complexe de la part des agents.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29" name="Shape 211"/>
          <p:cNvSpPr>
            <a:spLocks noGrp="1" noRot="1" noChangeAspect="1"/>
          </p:cNvSpPr>
          <p:nvPr>
            <p:ph type="sldImg" idx="2"/>
          </p:nvPr>
        </p:nvSpPr>
        <p:spPr>
          <a:ln>
            <a:noFill/>
          </a:ln>
        </p:spPr>
      </p:sp>
      <p:sp>
        <p:nvSpPr>
          <p:cNvPr id="48130" name="Shape 212"/>
          <p:cNvSpPr txBox="1">
            <a:spLocks noGrp="1"/>
          </p:cNvSpPr>
          <p:nvPr>
            <p:ph type="body" idx="1"/>
          </p:nvPr>
        </p:nvSpPr>
        <p:spPr>
          <a:noFill/>
          <a:ln/>
        </p:spPr>
        <p:txBody>
          <a:bodyPr/>
          <a:lstStyle/>
          <a:p>
            <a:pPr indent="-76200" eaLnBrk="1" hangingPunct="1">
              <a:spcBef>
                <a:spcPts val="363"/>
              </a:spcBef>
              <a:spcAft>
                <a:spcPct val="0"/>
              </a:spcAft>
              <a:buClr>
                <a:srgbClr val="000000"/>
              </a:buClr>
              <a:buSzPct val="109000"/>
              <a:buFontTx/>
              <a:buNone/>
            </a:pPr>
            <a:endParaRPr lang="fr-FR" smtClean="0">
              <a:solidFill>
                <a:srgbClr val="000000"/>
              </a:solidFill>
              <a:latin typeface="Arial" charset="0"/>
              <a:cs typeface="Arial" charset="0"/>
              <a:sym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0177" name="Shape 217"/>
          <p:cNvSpPr>
            <a:spLocks noGrp="1" noRot="1" noChangeAspect="1"/>
          </p:cNvSpPr>
          <p:nvPr>
            <p:ph type="sldImg" idx="2"/>
          </p:nvPr>
        </p:nvSpPr>
        <p:spPr>
          <a:ln>
            <a:headEnd/>
            <a:tailEnd/>
          </a:ln>
        </p:spPr>
      </p:sp>
      <p:sp>
        <p:nvSpPr>
          <p:cNvPr id="50178" name="Shape 218"/>
          <p:cNvSpPr txBox="1">
            <a:spLocks noGrp="1"/>
          </p:cNvSpPr>
          <p:nvPr>
            <p:ph type="body" idx="1"/>
          </p:nvPr>
        </p:nvSpPr>
        <p:spPr>
          <a:noFill/>
          <a:ln/>
        </p:spPr>
        <p:txBody>
          <a:bodyPr/>
          <a:lstStyle/>
          <a:p>
            <a:pPr eaLnBrk="1" hangingPunct="1">
              <a:spcBef>
                <a:spcPct val="0"/>
              </a:spcBef>
              <a:spcAft>
                <a:spcPct val="0"/>
              </a:spcAft>
              <a:buClr>
                <a:srgbClr val="000000"/>
              </a:buClr>
              <a:buSzTx/>
              <a:buFontTx/>
              <a:buNone/>
            </a:pPr>
            <a:r>
              <a:rPr lang="fr-FR" sz="1200" smtClean="0">
                <a:solidFill>
                  <a:schemeClr val="tx1"/>
                </a:solidFill>
                <a:latin typeface="Arial" charset="0"/>
                <a:cs typeface="Arial" charset="0"/>
                <a:sym typeface="Arial" charset="0"/>
              </a:rPr>
              <a:t>Le processus « données vers modèle » (D2M) que nous utilisons est une approche systématique, assistée par ordinateur, reproductible avec ces étapes  </a:t>
            </a:r>
          </a:p>
          <a:p>
            <a:pPr eaLnBrk="1" hangingPunct="1">
              <a:spcBef>
                <a:spcPct val="0"/>
              </a:spcBef>
              <a:spcAft>
                <a:spcPct val="0"/>
              </a:spcAft>
              <a:buClr>
                <a:srgbClr val="000000"/>
              </a:buClr>
              <a:buSzTx/>
              <a:buFontTx/>
              <a:buNone/>
            </a:pPr>
            <a:r>
              <a:rPr lang="fr-FR" sz="1200" smtClean="0">
                <a:solidFill>
                  <a:schemeClr val="tx1"/>
                </a:solidFill>
                <a:latin typeface="Arial" charset="0"/>
                <a:cs typeface="Arial" charset="0"/>
                <a:sym typeface="Arial" charset="0"/>
              </a:rPr>
              <a:t>La </a:t>
            </a:r>
            <a:r>
              <a:rPr lang="fr-FR" sz="1200" i="1" smtClean="0">
                <a:solidFill>
                  <a:schemeClr val="tx1"/>
                </a:solidFill>
                <a:latin typeface="Arial" charset="0"/>
                <a:cs typeface="Arial" charset="0"/>
                <a:sym typeface="Arial" charset="0"/>
              </a:rPr>
              <a:t>collecte de données</a:t>
            </a:r>
            <a:r>
              <a:rPr lang="fr-FR" sz="1200" smtClean="0">
                <a:solidFill>
                  <a:schemeClr val="tx1"/>
                </a:solidFill>
                <a:latin typeface="Arial" charset="0"/>
                <a:cs typeface="Arial" charset="0"/>
                <a:sym typeface="Arial" charset="0"/>
              </a:rPr>
              <a:t> est la première étape. Le processus D2M se concentre sur les défis associés aux données non structurées, bien que d'autres formes de données puissent contribuer à une analyse ultérieure. Nous convertissons de grandes quantités de textes non structurés en riches réseaux relationnels </a:t>
            </a:r>
            <a:r>
              <a:rPr lang="fr-FR" sz="1200" i="1" smtClean="0">
                <a:solidFill>
                  <a:schemeClr val="tx1"/>
                </a:solidFill>
                <a:latin typeface="Arial" charset="0"/>
                <a:cs typeface="Arial" charset="0"/>
                <a:sym typeface="Arial" charset="0"/>
              </a:rPr>
              <a:t>multimodes, multiplexés et multiniveaux</a:t>
            </a:r>
            <a:r>
              <a:rPr lang="fr-FR" sz="1200" smtClean="0">
                <a:solidFill>
                  <a:schemeClr val="tx1"/>
                </a:solidFill>
                <a:latin typeface="Arial" charset="0"/>
                <a:cs typeface="Arial" charset="0"/>
                <a:sym typeface="Arial" charset="0"/>
              </a:rPr>
              <a:t> (c’est-à-dire des méta-réseaux) pour les simulations dynamiques. </a:t>
            </a:r>
          </a:p>
          <a:p>
            <a:pPr eaLnBrk="1" hangingPunct="1">
              <a:spcBef>
                <a:spcPct val="0"/>
              </a:spcBef>
              <a:spcAft>
                <a:spcPct val="0"/>
              </a:spcAft>
              <a:buClr>
                <a:srgbClr val="000000"/>
              </a:buClr>
              <a:buSzTx/>
              <a:buFontTx/>
              <a:buNone/>
            </a:pPr>
            <a:r>
              <a:rPr lang="fr-FR" sz="1200" smtClean="0">
                <a:solidFill>
                  <a:schemeClr val="tx1"/>
                </a:solidFill>
                <a:latin typeface="Arial" charset="0"/>
                <a:cs typeface="Arial" charset="0"/>
                <a:sym typeface="Arial" charset="0"/>
              </a:rPr>
              <a:t>La deuxième étape de notre processus consiste à </a:t>
            </a:r>
            <a:r>
              <a:rPr lang="fr-FR" sz="1200" i="1" smtClean="0">
                <a:solidFill>
                  <a:schemeClr val="tx1"/>
                </a:solidFill>
                <a:latin typeface="Arial" charset="0"/>
                <a:cs typeface="Arial" charset="0"/>
                <a:sym typeface="Arial" charset="0"/>
              </a:rPr>
              <a:t>nettoyer le corpus de texte</a:t>
            </a:r>
            <a:r>
              <a:rPr lang="fr-FR" sz="1200" smtClean="0">
                <a:solidFill>
                  <a:schemeClr val="tx1"/>
                </a:solidFill>
                <a:latin typeface="Arial" charset="0"/>
                <a:cs typeface="Arial" charset="0"/>
                <a:sym typeface="Arial" charset="0"/>
              </a:rPr>
              <a:t>. Les données textuelles, comme toutes les langues, sont pleines d'ambiguïté. Le nettoyage des données supprime et / ou clarifie les références redondantes ou ambiguës, supprime les mots bruités, effectue la résolution des pronoms et la désambiguïsation des acronymes. </a:t>
            </a:r>
          </a:p>
          <a:p>
            <a:pPr eaLnBrk="1" hangingPunct="1">
              <a:spcBef>
                <a:spcPct val="0"/>
              </a:spcBef>
              <a:spcAft>
                <a:spcPct val="0"/>
              </a:spcAft>
              <a:buClr>
                <a:srgbClr val="000000"/>
              </a:buClr>
              <a:buSzTx/>
              <a:buFontTx/>
              <a:buNone/>
            </a:pPr>
            <a:r>
              <a:rPr lang="fr-FR" sz="1200" smtClean="0">
                <a:solidFill>
                  <a:schemeClr val="tx1"/>
                </a:solidFill>
                <a:latin typeface="Arial" charset="0"/>
                <a:cs typeface="Arial" charset="0"/>
                <a:sym typeface="Arial" charset="0"/>
              </a:rPr>
              <a:t>La troisième étape est la </a:t>
            </a:r>
            <a:r>
              <a:rPr lang="fr-FR" sz="1200" i="1" smtClean="0">
                <a:solidFill>
                  <a:schemeClr val="tx1"/>
                </a:solidFill>
                <a:latin typeface="Arial" charset="0"/>
                <a:cs typeface="Arial" charset="0"/>
                <a:sym typeface="Arial" charset="0"/>
              </a:rPr>
              <a:t>classification croisée ontologique</a:t>
            </a:r>
            <a:r>
              <a:rPr lang="fr-FR" sz="1200" smtClean="0">
                <a:solidFill>
                  <a:schemeClr val="tx1"/>
                </a:solidFill>
                <a:latin typeface="Arial" charset="0"/>
                <a:cs typeface="Arial" charset="0"/>
                <a:sym typeface="Arial" charset="0"/>
              </a:rPr>
              <a:t>; cette étape classifie les phrases, par exemple, « Président» est classé comme un agent, et aussi les ambiguïtés sont résolues lorsque les mots ont deux significations, comme «batterie», qui peut être une ressource ou un agent.  </a:t>
            </a:r>
          </a:p>
          <a:p>
            <a:pPr eaLnBrk="1" hangingPunct="1">
              <a:spcBef>
                <a:spcPct val="0"/>
              </a:spcBef>
              <a:spcAft>
                <a:spcPct val="0"/>
              </a:spcAft>
              <a:buClr>
                <a:srgbClr val="000000"/>
              </a:buClr>
              <a:buSzTx/>
              <a:buFontTx/>
              <a:buNone/>
            </a:pPr>
            <a:r>
              <a:rPr lang="fr-FR" sz="1200" smtClean="0">
                <a:solidFill>
                  <a:schemeClr val="tx1"/>
                </a:solidFill>
                <a:latin typeface="Arial" charset="0"/>
                <a:cs typeface="Arial" charset="0"/>
                <a:sym typeface="Arial" charset="0"/>
              </a:rPr>
              <a:t>La dernière étape du processus consiste à </a:t>
            </a:r>
            <a:r>
              <a:rPr lang="fr-FR" sz="1200" i="1" smtClean="0">
                <a:solidFill>
                  <a:schemeClr val="tx1"/>
                </a:solidFill>
                <a:latin typeface="Arial" charset="0"/>
                <a:cs typeface="Arial" charset="0"/>
                <a:sym typeface="Arial" charset="0"/>
              </a:rPr>
              <a:t>générer des données statiques pour l'analyse</a:t>
            </a:r>
            <a:r>
              <a:rPr lang="fr-FR" sz="1200" smtClean="0">
                <a:solidFill>
                  <a:schemeClr val="tx1"/>
                </a:solidFill>
                <a:latin typeface="Arial" charset="0"/>
                <a:cs typeface="Arial" charset="0"/>
                <a:sym typeface="Arial" charset="0"/>
              </a:rPr>
              <a:t>, à identifier les liens entre les nœuds grâce au fenêtrage, c'est-à-dire à proximité des nœuds nettoyés dans le texte.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5" name="Shape 217"/>
          <p:cNvSpPr>
            <a:spLocks noGrp="1" noRot="1" noChangeAspect="1" noTextEdit="1"/>
          </p:cNvSpPr>
          <p:nvPr>
            <p:ph type="sldImg" idx="2"/>
          </p:nvPr>
        </p:nvSpPr>
        <p:spPr>
          <a:ln>
            <a:headEnd/>
            <a:tailEnd/>
          </a:ln>
        </p:spPr>
      </p:sp>
      <p:sp>
        <p:nvSpPr>
          <p:cNvPr id="52226" name="Shape 218"/>
          <p:cNvSpPr txBox="1">
            <a:spLocks noGrp="1"/>
          </p:cNvSpPr>
          <p:nvPr>
            <p:ph type="body" idx="1"/>
          </p:nvPr>
        </p:nvSpPr>
        <p:spPr>
          <a:noFill/>
          <a:ln/>
        </p:spPr>
        <p:txBody>
          <a:bodyPr/>
          <a:lstStyle/>
          <a:p>
            <a:pPr eaLnBrk="1" hangingPunct="1">
              <a:spcBef>
                <a:spcPct val="0"/>
              </a:spcBef>
              <a:spcAft>
                <a:spcPct val="0"/>
              </a:spcAft>
              <a:buClr>
                <a:srgbClr val="000000"/>
              </a:buClr>
              <a:buSzTx/>
              <a:buFontTx/>
              <a:buNone/>
            </a:pPr>
            <a:r>
              <a:rPr lang="fr-FR" sz="1200" smtClean="0">
                <a:solidFill>
                  <a:schemeClr val="tx1"/>
                </a:solidFill>
                <a:latin typeface="Arial" charset="0"/>
                <a:cs typeface="Arial" charset="0"/>
                <a:sym typeface="Arial" charset="0"/>
              </a:rPr>
              <a:t>La Sémantique typique des réseaux entre eux sont présentés dans le tableau I.  </a:t>
            </a:r>
          </a:p>
          <a:p>
            <a:pPr eaLnBrk="1" hangingPunct="1">
              <a:spcBef>
                <a:spcPct val="0"/>
              </a:spcBef>
              <a:spcAft>
                <a:spcPct val="0"/>
              </a:spcAft>
              <a:buClr>
                <a:srgbClr val="000000"/>
              </a:buClr>
              <a:buSzTx/>
              <a:buFontTx/>
              <a:buNone/>
            </a:pPr>
            <a:endParaRPr lang="fr-FR" sz="1200" smtClean="0">
              <a:solidFill>
                <a:schemeClr val="tx1"/>
              </a:solidFill>
              <a:latin typeface="Arial" charset="0"/>
              <a:cs typeface="Arial" charset="0"/>
              <a:sym typeface="Arial" charset="0"/>
            </a:endParaRPr>
          </a:p>
          <a:p>
            <a:pPr eaLnBrk="1" hangingPunct="1">
              <a:spcBef>
                <a:spcPct val="0"/>
              </a:spcBef>
              <a:spcAft>
                <a:spcPct val="0"/>
              </a:spcAft>
              <a:buClr>
                <a:srgbClr val="000000"/>
              </a:buClr>
              <a:buSzTx/>
              <a:buFontTx/>
              <a:buNone/>
            </a:pPr>
            <a:r>
              <a:rPr lang="fr-FR" sz="1200" smtClean="0">
                <a:solidFill>
                  <a:schemeClr val="tx1"/>
                </a:solidFill>
                <a:latin typeface="Arial" charset="0"/>
                <a:cs typeface="Arial" charset="0"/>
                <a:sym typeface="Arial" charset="0"/>
              </a:rPr>
              <a:t>Un analyste ou planificateur itère à travers les étapes deux à quatre autant de fois que approprié aux exigences de leur direction. Idéalement, elle maintiendrait des modèles à jour en ajoutant périodiquement à ses corpus de nouvelles informations et sources. Le processus D2M crée des artefacts intermédiaires, permettant au processus d'être exécuté sans modification sur de nouvelles données ou modifié pour améliorer le(s) modèle(s) résultant(s). Les améliorations peuvent être subjectives aux yeux des experts en la matière (</a:t>
            </a:r>
            <a:r>
              <a:rPr lang="fr-FR" sz="1200" i="1" smtClean="0">
                <a:solidFill>
                  <a:schemeClr val="tx1"/>
                </a:solidFill>
                <a:latin typeface="Arial" charset="0"/>
                <a:cs typeface="Arial" charset="0"/>
                <a:sym typeface="Arial" charset="0"/>
              </a:rPr>
              <a:t>subject matter experts : SMEs</a:t>
            </a:r>
            <a:r>
              <a:rPr lang="fr-FR" sz="1200" smtClean="0">
                <a:solidFill>
                  <a:schemeClr val="tx1"/>
                </a:solidFill>
                <a:latin typeface="Arial" charset="0"/>
                <a:cs typeface="Arial" charset="0"/>
                <a:sym typeface="Arial" charset="0"/>
              </a:rPr>
              <a:t>), objectives en ce qui concerne les analyses et mesures de réseau spécifiées par le dirigeant ou une combinaison des deux.</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7409" name="Shape 131"/>
          <p:cNvSpPr>
            <a:spLocks noGrp="1" noRot="1" noChangeAspect="1"/>
          </p:cNvSpPr>
          <p:nvPr>
            <p:ph type="sldImg" idx="2"/>
          </p:nvPr>
        </p:nvSpPr>
        <p:spPr>
          <a:ln>
            <a:noFill/>
          </a:ln>
        </p:spPr>
      </p:sp>
      <p:sp>
        <p:nvSpPr>
          <p:cNvPr id="17410" name="Shape 132"/>
          <p:cNvSpPr txBox="1">
            <a:spLocks noGrp="1"/>
          </p:cNvSpPr>
          <p:nvPr>
            <p:ph type="body" idx="1"/>
          </p:nvPr>
        </p:nvSpPr>
        <p:spPr>
          <a:noFill/>
          <a:ln/>
        </p:spPr>
        <p:txBody>
          <a:bodyPr/>
          <a:lstStyle/>
          <a:p>
            <a:pPr indent="-69850" eaLnBrk="1" hangingPunct="1">
              <a:spcBef>
                <a:spcPct val="0"/>
              </a:spcBef>
              <a:spcAft>
                <a:spcPct val="0"/>
              </a:spcAft>
              <a:buClr>
                <a:srgbClr val="000000"/>
              </a:buClr>
              <a:buSzTx/>
              <a:buFontTx/>
              <a:buNone/>
            </a:pPr>
            <a:endParaRPr lang="fr-FR" smtClean="0">
              <a:solidFill>
                <a:srgbClr val="000000"/>
              </a:solidFill>
              <a:latin typeface="Arial" charset="0"/>
              <a:cs typeface="Arial" charset="0"/>
              <a:sym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4273" name="Shape 217"/>
          <p:cNvSpPr>
            <a:spLocks noGrp="1" noRot="1" noChangeAspect="1" noTextEdit="1"/>
          </p:cNvSpPr>
          <p:nvPr>
            <p:ph type="sldImg" idx="2"/>
          </p:nvPr>
        </p:nvSpPr>
        <p:spPr>
          <a:ln>
            <a:headEnd/>
            <a:tailEnd/>
          </a:ln>
        </p:spPr>
      </p:sp>
      <p:sp>
        <p:nvSpPr>
          <p:cNvPr id="54274" name="Shape 218"/>
          <p:cNvSpPr txBox="1">
            <a:spLocks noGrp="1"/>
          </p:cNvSpPr>
          <p:nvPr>
            <p:ph type="body" idx="1"/>
          </p:nvPr>
        </p:nvSpPr>
        <p:spPr>
          <a:noFill/>
          <a:ln/>
        </p:spPr>
        <p:txBody>
          <a:bodyPr/>
          <a:lstStyle/>
          <a:p>
            <a:pPr eaLnBrk="1" hangingPunct="1">
              <a:spcBef>
                <a:spcPct val="0"/>
              </a:spcBef>
              <a:spcAft>
                <a:spcPct val="0"/>
              </a:spcAft>
              <a:buClr>
                <a:srgbClr val="000000"/>
              </a:buClr>
              <a:buSzTx/>
              <a:buFontTx/>
              <a:buNone/>
            </a:pPr>
            <a:r>
              <a:rPr lang="fr-FR" sz="1200" smtClean="0">
                <a:solidFill>
                  <a:schemeClr val="tx1"/>
                </a:solidFill>
                <a:latin typeface="Arial" charset="0"/>
                <a:cs typeface="Arial" charset="0"/>
                <a:sym typeface="Arial" charset="0"/>
              </a:rPr>
              <a:t>Ces quatre étapes ne sont pas, elles-mêmes, nouvelles. Ce qui est nouveau, à partir des recherches de la littérature connexe, est l'utilisation de ces quatre étapes dans un processus de « Text mining » </a:t>
            </a:r>
            <a:r>
              <a:rPr lang="fr-FR" sz="1200" i="1" smtClean="0">
                <a:solidFill>
                  <a:schemeClr val="tx1"/>
                </a:solidFill>
                <a:latin typeface="Arial" charset="0"/>
                <a:cs typeface="Arial" charset="0"/>
                <a:sym typeface="Arial" charset="0"/>
              </a:rPr>
              <a:t>opérationnel et convivial, à faible barrière à l'entrée (tout type de format) et à faible coût de maintenance </a:t>
            </a:r>
            <a:r>
              <a:rPr lang="fr-FR" sz="1200" smtClean="0">
                <a:solidFill>
                  <a:schemeClr val="tx1"/>
                </a:solidFill>
                <a:latin typeface="Arial" charset="0"/>
                <a:cs typeface="Arial" charset="0"/>
                <a:sym typeface="Arial" charset="0"/>
              </a:rPr>
              <a:t>pour construire des réseaux sociaux multimodes qui deviennent les entrées (inputs) de la simulation basée sur les agents.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1" name="Shape 223"/>
          <p:cNvSpPr>
            <a:spLocks noGrp="1" noRot="1" noChangeAspect="1"/>
          </p:cNvSpPr>
          <p:nvPr>
            <p:ph type="sldImg" idx="2"/>
          </p:nvPr>
        </p:nvSpPr>
        <p:spPr>
          <a:ln>
            <a:headEnd/>
            <a:tailEnd/>
          </a:ln>
        </p:spPr>
      </p:sp>
      <p:sp>
        <p:nvSpPr>
          <p:cNvPr id="56322" name="Shape 224"/>
          <p:cNvSpPr txBox="1">
            <a:spLocks noGrp="1"/>
          </p:cNvSpPr>
          <p:nvPr>
            <p:ph type="body" idx="1"/>
          </p:nvPr>
        </p:nvSpPr>
        <p:spPr>
          <a:noFill/>
          <a:ln/>
        </p:spPr>
        <p:txBody>
          <a:bodyPr/>
          <a:lstStyle/>
          <a:p>
            <a:pPr>
              <a:spcBef>
                <a:spcPct val="30000"/>
              </a:spcBef>
              <a:spcAft>
                <a:spcPct val="0"/>
              </a:spcAft>
              <a:buClrTx/>
              <a:buSzTx/>
              <a:buFontTx/>
              <a:buNone/>
            </a:pPr>
            <a:r>
              <a:rPr lang="fr-FR" sz="1200" i="1" smtClean="0">
                <a:solidFill>
                  <a:schemeClr val="tx1"/>
                </a:solidFill>
                <a:latin typeface="Arial" charset="0"/>
                <a:cs typeface="Arial" charset="0"/>
                <a:sym typeface="Arial" charset="0"/>
              </a:rPr>
              <a:t>Construct</a:t>
            </a:r>
            <a:r>
              <a:rPr lang="fr-FR" sz="1200" smtClean="0">
                <a:solidFill>
                  <a:schemeClr val="tx1"/>
                </a:solidFill>
                <a:latin typeface="Arial" charset="0"/>
                <a:cs typeface="Arial" charset="0"/>
                <a:sym typeface="Arial" charset="0"/>
              </a:rPr>
              <a:t> est un modèle basé sur un agent largement validé, axé sur la diffusion de l'information et le changement de croyance [22] - [24], [31], [32]. Les agents interagissent avec ceux avec qui ils sont similaires (par exemple, l'homophilie) [33], qui est un phénomène interculturel prouvé [34]. Les agents interagissent également avec ceux à qui ils cherchent des informations qu'ils n'ont pas (par exemple, recherche d'expertise) [32], [35]. Les agents échangent et apprennent des informations correctes et incorrectes (implémentées en tant que vecteurs de bits 0/1 que nous appelons des bits de connaissances) ainsi que des informations sur les croyances des ego et des alters [21], [25].</a:t>
            </a:r>
          </a:p>
          <a:p>
            <a:pPr>
              <a:spcBef>
                <a:spcPct val="30000"/>
              </a:spcBef>
              <a:spcAft>
                <a:spcPct val="0"/>
              </a:spcAft>
              <a:buClrTx/>
              <a:buSzTx/>
              <a:buFontTx/>
              <a:buNone/>
            </a:pPr>
            <a:endParaRPr lang="fr-FR" sz="1200" smtClean="0">
              <a:solidFill>
                <a:schemeClr val="tx1"/>
              </a:solidFill>
              <a:latin typeface="Arial" charset="0"/>
              <a:cs typeface="Arial" charset="0"/>
              <a:sym typeface="Arial" charset="0"/>
            </a:endParaRPr>
          </a:p>
          <a:p>
            <a:pPr>
              <a:spcBef>
                <a:spcPct val="30000"/>
              </a:spcBef>
              <a:spcAft>
                <a:spcPct val="0"/>
              </a:spcAft>
              <a:buClrTx/>
              <a:buSzTx/>
              <a:buFontTx/>
              <a:buNone/>
            </a:pPr>
            <a:r>
              <a:rPr lang="fr-FR" sz="1000" smtClean="0">
                <a:solidFill>
                  <a:schemeClr val="tx1"/>
                </a:solidFill>
                <a:latin typeface="Arial" charset="0"/>
                <a:cs typeface="Arial" charset="0"/>
                <a:sym typeface="Arial" charset="0"/>
              </a:rPr>
              <a:t>Dans </a:t>
            </a:r>
            <a:r>
              <a:rPr lang="fr-FR" sz="1000" i="1" smtClean="0">
                <a:solidFill>
                  <a:schemeClr val="tx1"/>
                </a:solidFill>
                <a:latin typeface="Arial" charset="0"/>
                <a:cs typeface="Arial" charset="0"/>
                <a:sym typeface="Arial" charset="0"/>
              </a:rPr>
              <a:t>Construct</a:t>
            </a:r>
            <a:r>
              <a:rPr lang="fr-FR" sz="1000" smtClean="0">
                <a:solidFill>
                  <a:schemeClr val="tx1"/>
                </a:solidFill>
                <a:latin typeface="Arial" charset="0"/>
                <a:cs typeface="Arial" charset="0"/>
                <a:sym typeface="Arial" charset="0"/>
              </a:rPr>
              <a:t>, les croyances des agents peuvent être ancrées à des ensembles de connaissances de bits de connaissances qui peuvent apporter une valence positive ou négative à une croyance et les valeurs de croyance de chaque agent varient de [-1.0, 1.0]. Pour cet effort, nous avons utilisé des croyances basées sur la connaissance seulement. La formation de croyances, basée par agent par tour, est une fonction sommative entre les croyances antérieures d'un agent atténuées par leur capacité à être influencées par leurs altérations (étendues à partir de Friedkin dans [19]) et leur similarité avec leurs altérations amplifiées par leur la capacité d'être influencé par leurs alters. Nous construisons cette équation formelle </a:t>
            </a:r>
            <a:r>
              <a:rPr lang="fr-FR" sz="1000" smtClean="0">
                <a:solidFill>
                  <a:schemeClr val="tx1"/>
                </a:solidFill>
                <a:latin typeface="Arial" charset="0"/>
                <a:cs typeface="Arial" charset="0"/>
                <a:sym typeface="Arial" charset="0"/>
                <a:hlinkClick r:id="rId3"/>
              </a:rPr>
              <a:t>(12)</a:t>
            </a:r>
            <a:r>
              <a:rPr lang="fr-FR" sz="1000" smtClean="0">
                <a:solidFill>
                  <a:schemeClr val="tx1"/>
                </a:solidFill>
                <a:latin typeface="Arial" charset="0"/>
                <a:cs typeface="Arial" charset="0"/>
                <a:sym typeface="Arial" charset="0"/>
              </a:rPr>
              <a:t> dans les paragraphes suivants, comme l'a construit </a:t>
            </a:r>
            <a:r>
              <a:rPr lang="fr-FR" sz="1000" i="1" smtClean="0">
                <a:solidFill>
                  <a:schemeClr val="tx1"/>
                </a:solidFill>
                <a:latin typeface="Arial" charset="0"/>
                <a:cs typeface="Arial" charset="0"/>
                <a:sym typeface="Arial" charset="0"/>
              </a:rPr>
              <a:t>Construct</a:t>
            </a:r>
            <a:r>
              <a:rPr lang="fr-FR" sz="1000" smtClean="0">
                <a:solidFill>
                  <a:schemeClr val="tx1"/>
                </a:solidFill>
                <a:latin typeface="Arial" charset="0"/>
                <a:cs typeface="Arial" charset="0"/>
                <a:sym typeface="Arial" charset="0"/>
              </a:rPr>
              <a:t> dans [36] and [37].</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8369" name="Shape 229"/>
          <p:cNvSpPr>
            <a:spLocks noGrp="1" noRot="1" noChangeAspect="1"/>
          </p:cNvSpPr>
          <p:nvPr>
            <p:ph type="sldImg" idx="2"/>
          </p:nvPr>
        </p:nvSpPr>
        <p:spPr>
          <a:ln>
            <a:headEnd/>
            <a:tailEnd/>
          </a:ln>
        </p:spPr>
      </p:sp>
      <p:sp>
        <p:nvSpPr>
          <p:cNvPr id="58370" name="Shape 230"/>
          <p:cNvSpPr txBox="1">
            <a:spLocks noGrp="1"/>
          </p:cNvSpPr>
          <p:nvPr>
            <p:ph type="body" idx="1"/>
          </p:nvPr>
        </p:nvSpPr>
        <p:spPr>
          <a:noFill/>
          <a:ln/>
        </p:spPr>
        <p:txBody>
          <a:bodyPr/>
          <a:lstStyle/>
          <a:p>
            <a:pPr eaLnBrk="1" hangingPunct="1">
              <a:spcBef>
                <a:spcPct val="0"/>
              </a:spcBef>
              <a:spcAft>
                <a:spcPct val="0"/>
              </a:spcAft>
              <a:buClr>
                <a:srgbClr val="000000"/>
              </a:buClr>
              <a:buSzTx/>
              <a:buFontTx/>
              <a:buNone/>
            </a:pPr>
            <a:r>
              <a:rPr lang="fr-FR" sz="1200" smtClean="0">
                <a:solidFill>
                  <a:schemeClr val="tx1"/>
                </a:solidFill>
                <a:latin typeface="Arial" charset="0"/>
                <a:cs typeface="Arial" charset="0"/>
                <a:sym typeface="Arial" charset="0"/>
              </a:rPr>
              <a:t>Les agents de </a:t>
            </a:r>
            <a:r>
              <a:rPr lang="fr-FR" sz="1200" i="1" smtClean="0">
                <a:solidFill>
                  <a:schemeClr val="tx1"/>
                </a:solidFill>
                <a:latin typeface="Arial" charset="0"/>
                <a:cs typeface="Arial" charset="0"/>
                <a:sym typeface="Arial" charset="0"/>
              </a:rPr>
              <a:t>Construct</a:t>
            </a:r>
            <a:r>
              <a:rPr lang="fr-FR" sz="1200" smtClean="0">
                <a:solidFill>
                  <a:schemeClr val="tx1"/>
                </a:solidFill>
                <a:latin typeface="Arial" charset="0"/>
                <a:cs typeface="Arial" charset="0"/>
                <a:sym typeface="Arial" charset="0"/>
              </a:rPr>
              <a:t> ont également une perception sujette aux erreurs de « qui sait quoi » et « qui croit quoi ». Nous utilisons le terme </a:t>
            </a:r>
            <a:r>
              <a:rPr lang="fr-FR" sz="1200" u="sng" smtClean="0">
                <a:solidFill>
                  <a:schemeClr val="tx1"/>
                </a:solidFill>
                <a:latin typeface="Arial" charset="0"/>
                <a:cs typeface="Arial" charset="0"/>
                <a:sym typeface="Arial" charset="0"/>
              </a:rPr>
              <a:t>mémoire</a:t>
            </a:r>
            <a:r>
              <a:rPr lang="fr-FR" sz="1200" smtClean="0">
                <a:solidFill>
                  <a:schemeClr val="tx1"/>
                </a:solidFill>
                <a:latin typeface="Arial" charset="0"/>
                <a:cs typeface="Arial" charset="0"/>
                <a:sym typeface="Arial" charset="0"/>
              </a:rPr>
              <a:t> </a:t>
            </a:r>
            <a:r>
              <a:rPr lang="fr-FR" sz="1200" u="sng" smtClean="0">
                <a:solidFill>
                  <a:schemeClr val="tx1"/>
                </a:solidFill>
                <a:latin typeface="Arial" charset="0"/>
                <a:cs typeface="Arial" charset="0"/>
                <a:sym typeface="Arial" charset="0"/>
              </a:rPr>
              <a:t>transactive</a:t>
            </a:r>
            <a:r>
              <a:rPr lang="fr-FR" sz="1200" smtClean="0">
                <a:solidFill>
                  <a:schemeClr val="tx1"/>
                </a:solidFill>
                <a:latin typeface="Arial" charset="0"/>
                <a:cs typeface="Arial" charset="0"/>
                <a:sym typeface="Arial" charset="0"/>
              </a:rPr>
              <a:t> pour cette perception. </a:t>
            </a:r>
            <a:r>
              <a:rPr lang="fr-FR" sz="1200" i="1" smtClean="0">
                <a:solidFill>
                  <a:schemeClr val="tx1"/>
                </a:solidFill>
                <a:latin typeface="Arial" charset="0"/>
                <a:cs typeface="Arial" charset="0"/>
                <a:sym typeface="Arial" charset="0"/>
              </a:rPr>
              <a:t>Construct</a:t>
            </a:r>
            <a:r>
              <a:rPr lang="fr-FR" sz="1200" smtClean="0">
                <a:solidFill>
                  <a:schemeClr val="tx1"/>
                </a:solidFill>
                <a:latin typeface="Arial" charset="0"/>
                <a:cs typeface="Arial" charset="0"/>
                <a:sym typeface="Arial" charset="0"/>
              </a:rPr>
              <a:t> implémente la mémoire transactive sous la forme d'une matrice binaire tridimensionnelle, appelée mémoire transitive de connaissances (knowledge transactive memory : KTM), avec des indices </a:t>
            </a:r>
            <a:r>
              <a:rPr lang="fr-FR" sz="1200" i="1" smtClean="0">
                <a:solidFill>
                  <a:schemeClr val="tx1"/>
                </a:solidFill>
                <a:latin typeface="Arial" charset="0"/>
                <a:cs typeface="Arial" charset="0"/>
                <a:sym typeface="Arial" charset="0"/>
              </a:rPr>
              <a:t>i, j,</a:t>
            </a:r>
            <a:r>
              <a:rPr lang="fr-FR" sz="1200" smtClean="0">
                <a:solidFill>
                  <a:schemeClr val="tx1"/>
                </a:solidFill>
                <a:latin typeface="Arial" charset="0"/>
                <a:cs typeface="Arial" charset="0"/>
                <a:sym typeface="Arial" charset="0"/>
              </a:rPr>
              <a:t> et </a:t>
            </a:r>
            <a:r>
              <a:rPr lang="fr-FR" sz="1200" i="1" smtClean="0">
                <a:solidFill>
                  <a:schemeClr val="tx1"/>
                </a:solidFill>
                <a:latin typeface="Arial" charset="0"/>
                <a:cs typeface="Arial" charset="0"/>
                <a:sym typeface="Arial" charset="0"/>
              </a:rPr>
              <a:t>k</a:t>
            </a:r>
            <a:r>
              <a:rPr lang="fr-FR" sz="1200" smtClean="0">
                <a:solidFill>
                  <a:schemeClr val="tx1"/>
                </a:solidFill>
                <a:latin typeface="Arial" charset="0"/>
                <a:cs typeface="Arial" charset="0"/>
                <a:sym typeface="Arial" charset="0"/>
              </a:rPr>
              <a:t> où agent</a:t>
            </a:r>
            <a:r>
              <a:rPr lang="fr-FR" sz="1200" i="1" smtClean="0">
                <a:solidFill>
                  <a:schemeClr val="tx1"/>
                </a:solidFill>
                <a:latin typeface="Arial" charset="0"/>
                <a:cs typeface="Arial" charset="0"/>
                <a:sym typeface="Arial" charset="0"/>
              </a:rPr>
              <a:t> i</a:t>
            </a:r>
            <a:r>
              <a:rPr lang="fr-FR" sz="1200" smtClean="0">
                <a:solidFill>
                  <a:schemeClr val="tx1"/>
                </a:solidFill>
                <a:latin typeface="Arial" charset="0"/>
                <a:cs typeface="Arial" charset="0"/>
                <a:sym typeface="Arial" charset="0"/>
              </a:rPr>
              <a:t> (l'ego) perçoit cet agent </a:t>
            </a:r>
            <a:r>
              <a:rPr lang="fr-FR" sz="1200" i="1" smtClean="0">
                <a:solidFill>
                  <a:schemeClr val="tx1"/>
                </a:solidFill>
                <a:latin typeface="Arial" charset="0"/>
                <a:cs typeface="Arial" charset="0"/>
                <a:sym typeface="Arial" charset="0"/>
              </a:rPr>
              <a:t>j</a:t>
            </a:r>
            <a:r>
              <a:rPr lang="fr-FR" sz="1200" smtClean="0">
                <a:solidFill>
                  <a:schemeClr val="tx1"/>
                </a:solidFill>
                <a:latin typeface="Arial" charset="0"/>
                <a:cs typeface="Arial" charset="0"/>
                <a:sym typeface="Arial" charset="0"/>
              </a:rPr>
              <a:t> (l'alter) est en possession d'un bit de connaissance </a:t>
            </a:r>
            <a:r>
              <a:rPr lang="fr-FR" sz="1200" i="1" smtClean="0">
                <a:solidFill>
                  <a:schemeClr val="tx1"/>
                </a:solidFill>
                <a:latin typeface="Arial" charset="0"/>
                <a:cs typeface="Arial" charset="0"/>
                <a:sym typeface="Arial" charset="0"/>
              </a:rPr>
              <a:t>k</a:t>
            </a:r>
            <a:r>
              <a:rPr lang="fr-FR" sz="1200" smtClean="0">
                <a:solidFill>
                  <a:schemeClr val="tx1"/>
                </a:solidFill>
                <a:latin typeface="Arial" charset="0"/>
                <a:cs typeface="Arial" charset="0"/>
                <a:sym typeface="Arial" charset="0"/>
              </a:rPr>
              <a:t>. La même convention s'applique à la mémoire transactive de croyances (belief transactive memory : BTM) pour chaque croyance </a:t>
            </a:r>
            <a:r>
              <a:rPr lang="fr-FR" sz="1200" i="1" smtClean="0">
                <a:solidFill>
                  <a:schemeClr val="tx1"/>
                </a:solidFill>
                <a:latin typeface="Arial" charset="0"/>
                <a:cs typeface="Arial" charset="0"/>
                <a:sym typeface="Arial" charset="0"/>
              </a:rPr>
              <a:t>b</a:t>
            </a:r>
            <a:r>
              <a:rPr lang="fr-FR" sz="1200" smtClean="0">
                <a:solidFill>
                  <a:schemeClr val="tx1"/>
                </a:solidFill>
                <a:latin typeface="Arial" charset="0"/>
                <a:cs typeface="Arial" charset="0"/>
                <a:sym typeface="Arial" charset="0"/>
              </a:rPr>
              <a:t> dans la simulation. Les expressions sont montrées comme suit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0417" name="Shape 229"/>
          <p:cNvSpPr>
            <a:spLocks noGrp="1" noRot="1" noChangeAspect="1" noTextEdit="1"/>
          </p:cNvSpPr>
          <p:nvPr>
            <p:ph type="sldImg" idx="2"/>
          </p:nvPr>
        </p:nvSpPr>
        <p:spPr>
          <a:ln>
            <a:headEnd/>
            <a:tailEnd/>
          </a:ln>
        </p:spPr>
      </p:sp>
      <p:sp>
        <p:nvSpPr>
          <p:cNvPr id="60418" name="Shape 230"/>
          <p:cNvSpPr txBox="1">
            <a:spLocks noGrp="1"/>
          </p:cNvSpPr>
          <p:nvPr>
            <p:ph type="body" idx="1"/>
          </p:nvPr>
        </p:nvSpPr>
        <p:spPr>
          <a:noFill/>
          <a:ln/>
        </p:spPr>
        <p:txBody>
          <a:bodyPr/>
          <a:lstStyle/>
          <a:p>
            <a:pPr eaLnBrk="1" hangingPunct="1">
              <a:spcBef>
                <a:spcPct val="0"/>
              </a:spcBef>
              <a:spcAft>
                <a:spcPct val="0"/>
              </a:spcAft>
              <a:buClr>
                <a:srgbClr val="000000"/>
              </a:buClr>
              <a:buSzTx/>
              <a:buFontTx/>
              <a:buNone/>
            </a:pPr>
            <a:r>
              <a:rPr lang="fr-FR" sz="1200" smtClean="0">
                <a:solidFill>
                  <a:schemeClr val="tx1"/>
                </a:solidFill>
                <a:latin typeface="Arial" charset="0"/>
                <a:cs typeface="Arial" charset="0"/>
                <a:sym typeface="Arial" charset="0"/>
              </a:rPr>
              <a:t>Dans notre simulation simple, nous ne prenons que 4 agents : respectivement sherlock holmes, miss marple, le comissaire Larrosière et Hercule Poirot.</a:t>
            </a:r>
          </a:p>
          <a:p>
            <a:pPr eaLnBrk="1" hangingPunct="1">
              <a:spcBef>
                <a:spcPct val="0"/>
              </a:spcBef>
              <a:spcAft>
                <a:spcPct val="0"/>
              </a:spcAft>
              <a:buClr>
                <a:srgbClr val="000000"/>
              </a:buClr>
              <a:buSzTx/>
              <a:buFontTx/>
              <a:buNone/>
            </a:pPr>
            <a:r>
              <a:rPr lang="fr-FR" sz="1200" smtClean="0">
                <a:solidFill>
                  <a:schemeClr val="tx1"/>
                </a:solidFill>
                <a:latin typeface="Arial" charset="0"/>
                <a:cs typeface="Arial" charset="0"/>
                <a:sym typeface="Arial" charset="0"/>
              </a:rPr>
              <a:t>Nous cherchons donc à savoir qui a tué roger Akcroyd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465" name="Shape 229"/>
          <p:cNvSpPr>
            <a:spLocks noGrp="1" noRot="1" noChangeAspect="1" noTextEdit="1"/>
          </p:cNvSpPr>
          <p:nvPr>
            <p:ph type="sldImg" idx="2"/>
          </p:nvPr>
        </p:nvSpPr>
        <p:spPr>
          <a:ln>
            <a:headEnd/>
            <a:tailEnd/>
          </a:ln>
        </p:spPr>
      </p:sp>
      <p:sp>
        <p:nvSpPr>
          <p:cNvPr id="62466" name="Shape 230"/>
          <p:cNvSpPr txBox="1">
            <a:spLocks noGrp="1"/>
          </p:cNvSpPr>
          <p:nvPr>
            <p:ph type="body" idx="1"/>
          </p:nvPr>
        </p:nvSpPr>
        <p:spPr>
          <a:noFill/>
          <a:ln/>
        </p:spPr>
        <p:txBody>
          <a:bodyPr/>
          <a:lstStyle/>
          <a:p>
            <a:pPr eaLnBrk="1" hangingPunct="1">
              <a:spcBef>
                <a:spcPct val="0"/>
              </a:spcBef>
              <a:spcAft>
                <a:spcPct val="0"/>
              </a:spcAft>
              <a:buClr>
                <a:srgbClr val="000000"/>
              </a:buClr>
              <a:buSzTx/>
              <a:buFontTx/>
              <a:buNone/>
            </a:pPr>
            <a:r>
              <a:rPr lang="fr-FR" sz="1200" smtClean="0">
                <a:solidFill>
                  <a:schemeClr val="tx1"/>
                </a:solidFill>
                <a:latin typeface="Arial" charset="0"/>
                <a:cs typeface="Arial" charset="0"/>
                <a:sym typeface="Arial" charset="0"/>
              </a:rPr>
              <a:t>Dans notre simulation simple, nous ne prenons que 4 agents : respectivement sherlock holmes, miss marple, le comissaire Larrosière et Hercule Poirot.M</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4513" name="Shape 229"/>
          <p:cNvSpPr>
            <a:spLocks noGrp="1" noRot="1" noChangeAspect="1" noTextEdit="1"/>
          </p:cNvSpPr>
          <p:nvPr>
            <p:ph type="sldImg" idx="2"/>
          </p:nvPr>
        </p:nvSpPr>
        <p:spPr>
          <a:ln>
            <a:headEnd/>
            <a:tailEnd/>
          </a:ln>
        </p:spPr>
      </p:sp>
      <p:sp>
        <p:nvSpPr>
          <p:cNvPr id="64514" name="Shape 230"/>
          <p:cNvSpPr txBox="1">
            <a:spLocks noGrp="1"/>
          </p:cNvSpPr>
          <p:nvPr>
            <p:ph type="body" idx="1"/>
          </p:nvPr>
        </p:nvSpPr>
        <p:spPr>
          <a:noFill/>
          <a:ln/>
        </p:spPr>
        <p:txBody>
          <a:bodyPr/>
          <a:lstStyle/>
          <a:p>
            <a:pPr eaLnBrk="1" hangingPunct="1">
              <a:spcBef>
                <a:spcPct val="0"/>
              </a:spcBef>
              <a:spcAft>
                <a:spcPct val="0"/>
              </a:spcAft>
              <a:buClr>
                <a:srgbClr val="000000"/>
              </a:buClr>
              <a:buSzTx/>
              <a:buFontTx/>
              <a:buNone/>
            </a:pPr>
            <a:r>
              <a:rPr lang="fr-FR" sz="1200" smtClean="0">
                <a:solidFill>
                  <a:schemeClr val="tx1"/>
                </a:solidFill>
                <a:latin typeface="Arial" charset="0"/>
                <a:cs typeface="Arial" charset="0"/>
                <a:sym typeface="Arial" charset="0"/>
              </a:rPr>
              <a:t>Une seule connaissance : qui a tué Roger Ackroyd : donc matrice de taille 1 par 4</a:t>
            </a:r>
          </a:p>
          <a:p>
            <a:pPr eaLnBrk="1" hangingPunct="1">
              <a:spcBef>
                <a:spcPct val="0"/>
              </a:spcBef>
              <a:spcAft>
                <a:spcPct val="0"/>
              </a:spcAft>
              <a:buClr>
                <a:srgbClr val="000000"/>
              </a:buClr>
              <a:buSzTx/>
              <a:buFontTx/>
              <a:buNone/>
            </a:pPr>
            <a:r>
              <a:rPr lang="fr-FR" sz="1200" smtClean="0">
                <a:solidFill>
                  <a:schemeClr val="tx1"/>
                </a:solidFill>
                <a:latin typeface="Arial" charset="0"/>
                <a:cs typeface="Arial" charset="0"/>
                <a:sym typeface="Arial" charset="0"/>
              </a:rPr>
              <a:t>Trois croyances : donc matrice de taille 3 par 4 par 4 : matrice 3d pour simplification : utilisation d’un tableau de matrices</a:t>
            </a:r>
          </a:p>
          <a:p>
            <a:pPr eaLnBrk="1" hangingPunct="1">
              <a:spcBef>
                <a:spcPct val="0"/>
              </a:spcBef>
              <a:spcAft>
                <a:spcPct val="0"/>
              </a:spcAft>
              <a:buClr>
                <a:srgbClr val="000000"/>
              </a:buClr>
              <a:buSzTx/>
              <a:buFontTx/>
              <a:buNone/>
            </a:pPr>
            <a:r>
              <a:rPr lang="fr-FR" sz="1200" smtClean="0">
                <a:solidFill>
                  <a:schemeClr val="tx1"/>
                </a:solidFill>
                <a:latin typeface="Arial" charset="0"/>
                <a:cs typeface="Arial" charset="0"/>
                <a:sym typeface="Arial" charset="0"/>
              </a:rPr>
              <a:t>Valeurs binaires donc 0 ou 1</a:t>
            </a:r>
          </a:p>
          <a:p>
            <a:pPr eaLnBrk="1" hangingPunct="1">
              <a:spcBef>
                <a:spcPct val="0"/>
              </a:spcBef>
              <a:spcAft>
                <a:spcPct val="0"/>
              </a:spcAft>
              <a:buClr>
                <a:srgbClr val="000000"/>
              </a:buClr>
              <a:buSzTx/>
              <a:buFontTx/>
              <a:buNone/>
            </a:pPr>
            <a:r>
              <a:rPr lang="fr-FR" sz="1200" smtClean="0">
                <a:solidFill>
                  <a:schemeClr val="tx1"/>
                </a:solidFill>
                <a:latin typeface="Arial" charset="0"/>
                <a:cs typeface="Arial" charset="0"/>
                <a:sym typeface="Arial" charset="0"/>
              </a:rPr>
              <a:t>ktm =  1 SH pense qu’il sait qui est le meutrier + miss marple pense que Hercule Poiroit sait qui est le meutrier</a:t>
            </a:r>
          </a:p>
          <a:p>
            <a:pPr eaLnBrk="1" hangingPunct="1">
              <a:spcBef>
                <a:spcPct val="0"/>
              </a:spcBef>
              <a:spcAft>
                <a:spcPct val="0"/>
              </a:spcAft>
              <a:buClr>
                <a:srgbClr val="000000"/>
              </a:buClr>
              <a:buSzTx/>
              <a:buFontTx/>
              <a:buNone/>
            </a:pPr>
            <a:r>
              <a:rPr lang="fr-FR" sz="1200" smtClean="0">
                <a:solidFill>
                  <a:schemeClr val="tx1"/>
                </a:solidFill>
                <a:latin typeface="Arial" charset="0"/>
                <a:cs typeface="Arial" charset="0"/>
                <a:sym typeface="Arial" charset="0"/>
              </a:rPr>
              <a:t>btm = 1 = sherlock holmes pense qu’il croit que le docteur Sheppard est le meutrier.</a:t>
            </a:r>
          </a:p>
          <a:p>
            <a:pPr eaLnBrk="1" hangingPunct="1">
              <a:spcBef>
                <a:spcPct val="0"/>
              </a:spcBef>
              <a:spcAft>
                <a:spcPct val="0"/>
              </a:spcAft>
              <a:buClr>
                <a:srgbClr val="000000"/>
              </a:buClr>
              <a:buSzTx/>
              <a:buFontTx/>
              <a:buNone/>
            </a:pPr>
            <a:r>
              <a:rPr lang="fr-FR" sz="1200" smtClean="0">
                <a:solidFill>
                  <a:schemeClr val="tx1"/>
                </a:solidFill>
                <a:latin typeface="Arial" charset="0"/>
                <a:cs typeface="Arial" charset="0"/>
                <a:sym typeface="Arial" charset="0"/>
              </a:rPr>
              <a:t>Hercole Poiror pense que Sherlock Holmes croit que le Docteur Sheppard est le meurtier</a:t>
            </a:r>
          </a:p>
          <a:p>
            <a:pPr eaLnBrk="1" hangingPunct="1">
              <a:spcBef>
                <a:spcPct val="0"/>
              </a:spcBef>
              <a:spcAft>
                <a:spcPct val="0"/>
              </a:spcAft>
              <a:buClr>
                <a:srgbClr val="000000"/>
              </a:buClr>
              <a:buSzTx/>
              <a:buFontTx/>
              <a:buNone/>
            </a:pPr>
            <a:r>
              <a:rPr lang="fr-FR" sz="1200" smtClean="0">
                <a:solidFill>
                  <a:schemeClr val="tx1"/>
                </a:solidFill>
                <a:latin typeface="Arial" charset="0"/>
                <a:cs typeface="Arial" charset="0"/>
                <a:sym typeface="Arial" charset="0"/>
              </a:rPr>
              <a:t> Sherlock holmes pense pas que Hercule Poirot croit que Docteur House est le meurtrier</a:t>
            </a:r>
          </a:p>
          <a:p>
            <a:pPr eaLnBrk="1" hangingPunct="1">
              <a:spcBef>
                <a:spcPct val="0"/>
              </a:spcBef>
              <a:spcAft>
                <a:spcPct val="0"/>
              </a:spcAft>
              <a:buClr>
                <a:srgbClr val="000000"/>
              </a:buClr>
              <a:buSzTx/>
              <a:buFontTx/>
              <a:buNone/>
            </a:pPr>
            <a:r>
              <a:rPr lang="fr-FR" sz="1200" smtClean="0">
                <a:solidFill>
                  <a:schemeClr val="tx1"/>
                </a:solidFill>
                <a:latin typeface="Arial" charset="0"/>
                <a:cs typeface="Arial" charset="0"/>
                <a:sym typeface="Arial" charset="0"/>
              </a:rPr>
              <a:t>Le comissaire Larosière pense qu’il croit que Docteur Who est le meurtier</a:t>
            </a:r>
          </a:p>
          <a:p>
            <a:pPr eaLnBrk="1" hangingPunct="1">
              <a:spcBef>
                <a:spcPct val="0"/>
              </a:spcBef>
              <a:spcAft>
                <a:spcPct val="0"/>
              </a:spcAft>
              <a:buClr>
                <a:srgbClr val="000000"/>
              </a:buClr>
              <a:buSzTx/>
              <a:buFontTx/>
              <a:buNone/>
            </a:pPr>
            <a:endParaRPr lang="fr-FR" sz="1200" smtClean="0">
              <a:solidFill>
                <a:schemeClr val="tx1"/>
              </a:solidFill>
              <a:latin typeface="Arial" charset="0"/>
              <a:cs typeface="Arial" charset="0"/>
              <a:sym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6561" name="Shape 229"/>
          <p:cNvSpPr>
            <a:spLocks noGrp="1" noRot="1" noChangeAspect="1" noTextEdit="1"/>
          </p:cNvSpPr>
          <p:nvPr>
            <p:ph type="sldImg" idx="2"/>
          </p:nvPr>
        </p:nvSpPr>
        <p:spPr>
          <a:ln>
            <a:headEnd/>
            <a:tailEnd/>
          </a:ln>
        </p:spPr>
      </p:sp>
      <p:sp>
        <p:nvSpPr>
          <p:cNvPr id="66562" name="Shape 230"/>
          <p:cNvSpPr txBox="1">
            <a:spLocks noGrp="1"/>
          </p:cNvSpPr>
          <p:nvPr>
            <p:ph type="body" idx="1"/>
          </p:nvPr>
        </p:nvSpPr>
        <p:spPr>
          <a:noFill/>
          <a:ln/>
        </p:spPr>
        <p:txBody>
          <a:bodyPr/>
          <a:lstStyle/>
          <a:p>
            <a:pPr eaLnBrk="1" hangingPunct="1">
              <a:spcBef>
                <a:spcPct val="0"/>
              </a:spcBef>
              <a:spcAft>
                <a:spcPct val="0"/>
              </a:spcAft>
              <a:buClr>
                <a:srgbClr val="000000"/>
              </a:buClr>
              <a:buSzTx/>
              <a:buFontTx/>
              <a:buNone/>
            </a:pPr>
            <a:r>
              <a:rPr lang="fr-FR" sz="1200" smtClean="0">
                <a:solidFill>
                  <a:schemeClr val="tx1"/>
                </a:solidFill>
                <a:latin typeface="Arial" charset="0"/>
                <a:cs typeface="Arial" charset="0"/>
                <a:sym typeface="Arial" charset="0"/>
              </a:rPr>
              <a:t>Comme mentionné précédemment, la préférence d'homophilie est déterminée par une mesure de la similarité des connaissances (knowledge similarity : SK) et de la similarité des croyances (belief similarity : SB). Comme l'indiquent les </a:t>
            </a:r>
            <a:r>
              <a:rPr lang="fr-FR" sz="1200" smtClean="0">
                <a:solidFill>
                  <a:schemeClr val="tx1"/>
                </a:solidFill>
                <a:latin typeface="Arial" charset="0"/>
                <a:cs typeface="Arial" charset="0"/>
                <a:sym typeface="Arial" charset="0"/>
                <a:hlinkClick r:id="rId3"/>
              </a:rPr>
              <a:t>(2)</a:t>
            </a:r>
            <a:r>
              <a:rPr lang="fr-FR" sz="1200" smtClean="0">
                <a:solidFill>
                  <a:schemeClr val="tx1"/>
                </a:solidFill>
                <a:latin typeface="Arial" charset="0"/>
                <a:cs typeface="Arial" charset="0"/>
                <a:sym typeface="Arial" charset="0"/>
              </a:rPr>
              <a:t> et </a:t>
            </a:r>
            <a:r>
              <a:rPr lang="fr-FR" sz="1200" smtClean="0">
                <a:solidFill>
                  <a:schemeClr val="tx1"/>
                </a:solidFill>
                <a:latin typeface="Arial" charset="0"/>
                <a:cs typeface="Arial" charset="0"/>
                <a:sym typeface="Arial" charset="0"/>
                <a:hlinkClick r:id="rId3"/>
              </a:rPr>
              <a:t>(3)</a:t>
            </a:r>
            <a:r>
              <a:rPr lang="fr-FR" sz="1200" smtClean="0">
                <a:solidFill>
                  <a:schemeClr val="tx1"/>
                </a:solidFill>
                <a:latin typeface="Arial" charset="0"/>
                <a:cs typeface="Arial" charset="0"/>
                <a:sym typeface="Arial" charset="0"/>
              </a:rPr>
              <a:t>, en utilisant les expressions de </a:t>
            </a:r>
            <a:r>
              <a:rPr lang="fr-FR" sz="1200" smtClean="0">
                <a:solidFill>
                  <a:schemeClr val="tx1"/>
                </a:solidFill>
                <a:latin typeface="Arial" charset="0"/>
                <a:cs typeface="Arial" charset="0"/>
                <a:sym typeface="Arial" charset="0"/>
                <a:hlinkClick r:id="rId3"/>
              </a:rPr>
              <a:t>(1)</a:t>
            </a:r>
            <a:r>
              <a:rPr lang="fr-FR" sz="1200" smtClean="0">
                <a:solidFill>
                  <a:schemeClr val="tx1"/>
                </a:solidFill>
                <a:latin typeface="Arial" charset="0"/>
                <a:cs typeface="Arial" charset="0"/>
                <a:sym typeface="Arial" charset="0"/>
              </a:rPr>
              <a:t> , c'est la somme de l'auto-perception par bit multipliée par la perception de la connaissance ou de la croyance par bit de chaque agent connecté  </a:t>
            </a:r>
          </a:p>
          <a:p>
            <a:pPr eaLnBrk="1" hangingPunct="1">
              <a:spcBef>
                <a:spcPct val="0"/>
              </a:spcBef>
              <a:spcAft>
                <a:spcPct val="0"/>
              </a:spcAft>
              <a:buClr>
                <a:srgbClr val="000000"/>
              </a:buClr>
              <a:buSzTx/>
              <a:buFontTx/>
              <a:buNone/>
            </a:pPr>
            <a:endParaRPr lang="fr-FR" sz="1200" smtClean="0">
              <a:solidFill>
                <a:schemeClr val="tx1"/>
              </a:solidFill>
              <a:latin typeface="Arial" charset="0"/>
              <a:cs typeface="Arial" charset="0"/>
              <a:sym typeface="Arial" charset="0"/>
            </a:endParaRPr>
          </a:p>
          <a:p>
            <a:pPr eaLnBrk="1" hangingPunct="1">
              <a:spcBef>
                <a:spcPct val="0"/>
              </a:spcBef>
              <a:spcAft>
                <a:spcPct val="0"/>
              </a:spcAft>
              <a:buClr>
                <a:srgbClr val="000000"/>
              </a:buClr>
              <a:buSzTx/>
              <a:buFontTx/>
              <a:buNone/>
            </a:pPr>
            <a:r>
              <a:rPr lang="fr-FR" sz="1200" smtClean="0">
                <a:solidFill>
                  <a:schemeClr val="tx1"/>
                </a:solidFill>
                <a:latin typeface="Arial" charset="0"/>
                <a:cs typeface="Arial" charset="0"/>
                <a:sym typeface="Arial" charset="0"/>
              </a:rPr>
              <a:t>La similarité des croyances entre un agent i et un agent j</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8609" name="Shape 229"/>
          <p:cNvSpPr>
            <a:spLocks noGrp="1" noRot="1" noChangeAspect="1" noTextEdit="1"/>
          </p:cNvSpPr>
          <p:nvPr>
            <p:ph type="sldImg" idx="2"/>
          </p:nvPr>
        </p:nvSpPr>
        <p:spPr>
          <a:ln>
            <a:headEnd/>
            <a:tailEnd/>
          </a:ln>
        </p:spPr>
      </p:sp>
      <p:sp>
        <p:nvSpPr>
          <p:cNvPr id="68610" name="Shape 230"/>
          <p:cNvSpPr txBox="1">
            <a:spLocks noGrp="1"/>
          </p:cNvSpPr>
          <p:nvPr>
            <p:ph type="body" idx="1"/>
          </p:nvPr>
        </p:nvSpPr>
        <p:spPr>
          <a:noFill/>
          <a:ln/>
        </p:spPr>
        <p:txBody>
          <a:bodyPr/>
          <a:lstStyle/>
          <a:p>
            <a:pPr eaLnBrk="1" hangingPunct="1">
              <a:spcBef>
                <a:spcPct val="0"/>
              </a:spcBef>
              <a:spcAft>
                <a:spcPct val="0"/>
              </a:spcAft>
              <a:buClr>
                <a:srgbClr val="000000"/>
              </a:buClr>
              <a:buSzTx/>
              <a:buFontTx/>
              <a:buNone/>
            </a:pPr>
            <a:r>
              <a:rPr lang="fr-FR" sz="1200" smtClean="0">
                <a:solidFill>
                  <a:schemeClr val="tx1"/>
                </a:solidFill>
                <a:latin typeface="Arial" charset="0"/>
                <a:cs typeface="Arial" charset="0"/>
                <a:sym typeface="Arial" charset="0"/>
              </a:rPr>
              <a:t>Comme mentionné précédemment, la préférence d'homophilie est déterminée par une mesure de la similarité des connaissances (knowledge similarity : SK) et de la similarité des croyances (belief similarity : SB). Comme l'indiquent les </a:t>
            </a:r>
            <a:r>
              <a:rPr lang="fr-FR" sz="1200" smtClean="0">
                <a:solidFill>
                  <a:schemeClr val="tx1"/>
                </a:solidFill>
                <a:latin typeface="Arial" charset="0"/>
                <a:cs typeface="Arial" charset="0"/>
                <a:sym typeface="Arial" charset="0"/>
                <a:hlinkClick r:id="rId3"/>
              </a:rPr>
              <a:t>(2)</a:t>
            </a:r>
            <a:r>
              <a:rPr lang="fr-FR" sz="1200" smtClean="0">
                <a:solidFill>
                  <a:schemeClr val="tx1"/>
                </a:solidFill>
                <a:latin typeface="Arial" charset="0"/>
                <a:cs typeface="Arial" charset="0"/>
                <a:sym typeface="Arial" charset="0"/>
              </a:rPr>
              <a:t> et </a:t>
            </a:r>
            <a:r>
              <a:rPr lang="fr-FR" sz="1200" smtClean="0">
                <a:solidFill>
                  <a:schemeClr val="tx1"/>
                </a:solidFill>
                <a:latin typeface="Arial" charset="0"/>
                <a:cs typeface="Arial" charset="0"/>
                <a:sym typeface="Arial" charset="0"/>
                <a:hlinkClick r:id="rId3"/>
              </a:rPr>
              <a:t>(3)</a:t>
            </a:r>
            <a:r>
              <a:rPr lang="fr-FR" sz="1200" smtClean="0">
                <a:solidFill>
                  <a:schemeClr val="tx1"/>
                </a:solidFill>
                <a:latin typeface="Arial" charset="0"/>
                <a:cs typeface="Arial" charset="0"/>
                <a:sym typeface="Arial" charset="0"/>
              </a:rPr>
              <a:t>, en utilisant les expressions de </a:t>
            </a:r>
            <a:r>
              <a:rPr lang="fr-FR" sz="1200" smtClean="0">
                <a:solidFill>
                  <a:schemeClr val="tx1"/>
                </a:solidFill>
                <a:latin typeface="Arial" charset="0"/>
                <a:cs typeface="Arial" charset="0"/>
                <a:sym typeface="Arial" charset="0"/>
                <a:hlinkClick r:id="rId3"/>
              </a:rPr>
              <a:t>(1)</a:t>
            </a:r>
            <a:r>
              <a:rPr lang="fr-FR" sz="1200" smtClean="0">
                <a:solidFill>
                  <a:schemeClr val="tx1"/>
                </a:solidFill>
                <a:latin typeface="Arial" charset="0"/>
                <a:cs typeface="Arial" charset="0"/>
                <a:sym typeface="Arial" charset="0"/>
              </a:rPr>
              <a:t> , c'est la somme de l'auto-perception par bit multipliée par la perception de la connaissance ou de la croyance par bit de chaque agent connecté  </a:t>
            </a:r>
          </a:p>
          <a:p>
            <a:pPr eaLnBrk="1" hangingPunct="1">
              <a:spcBef>
                <a:spcPct val="0"/>
              </a:spcBef>
              <a:spcAft>
                <a:spcPct val="0"/>
              </a:spcAft>
              <a:buClr>
                <a:srgbClr val="000000"/>
              </a:buClr>
              <a:buSzTx/>
              <a:buFontTx/>
              <a:buNone/>
            </a:pPr>
            <a:endParaRPr lang="fr-FR" sz="1200" smtClean="0">
              <a:solidFill>
                <a:schemeClr val="tx1"/>
              </a:solidFill>
              <a:latin typeface="Arial" charset="0"/>
              <a:cs typeface="Arial" charset="0"/>
              <a:sym typeface="Arial" charset="0"/>
            </a:endParaRPr>
          </a:p>
          <a:p>
            <a:pPr eaLnBrk="1" hangingPunct="1">
              <a:spcBef>
                <a:spcPct val="0"/>
              </a:spcBef>
              <a:spcAft>
                <a:spcPct val="0"/>
              </a:spcAft>
              <a:buClr>
                <a:srgbClr val="000000"/>
              </a:buClr>
              <a:buSzTx/>
              <a:buFontTx/>
              <a:buNone/>
            </a:pPr>
            <a:r>
              <a:rPr lang="fr-FR" sz="1200" smtClean="0">
                <a:solidFill>
                  <a:schemeClr val="tx1"/>
                </a:solidFill>
                <a:latin typeface="Arial" charset="0"/>
                <a:cs typeface="Arial" charset="0"/>
                <a:sym typeface="Arial" charset="0"/>
              </a:rPr>
              <a:t>La similarité des croyances entre un agent i et un agent j</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0657" name="Shape 229"/>
          <p:cNvSpPr>
            <a:spLocks noGrp="1" noRot="1" noChangeAspect="1" noTextEdit="1"/>
          </p:cNvSpPr>
          <p:nvPr>
            <p:ph type="sldImg" idx="2"/>
          </p:nvPr>
        </p:nvSpPr>
        <p:spPr>
          <a:ln>
            <a:headEnd/>
            <a:tailEnd/>
          </a:ln>
        </p:spPr>
      </p:sp>
      <p:sp>
        <p:nvSpPr>
          <p:cNvPr id="70658" name="Shape 230"/>
          <p:cNvSpPr txBox="1">
            <a:spLocks noGrp="1"/>
          </p:cNvSpPr>
          <p:nvPr>
            <p:ph type="body" idx="1"/>
          </p:nvPr>
        </p:nvSpPr>
        <p:spPr>
          <a:noFill/>
          <a:ln/>
        </p:spPr>
        <p:txBody>
          <a:bodyPr/>
          <a:lstStyle/>
          <a:p>
            <a:pPr eaLnBrk="1" hangingPunct="1">
              <a:spcBef>
                <a:spcPct val="0"/>
              </a:spcBef>
              <a:spcAft>
                <a:spcPct val="0"/>
              </a:spcAft>
              <a:buClr>
                <a:srgbClr val="000000"/>
              </a:buClr>
              <a:buSzTx/>
              <a:buFontTx/>
              <a:buNone/>
            </a:pPr>
            <a:r>
              <a:rPr lang="fr-FR" sz="1200" smtClean="0">
                <a:solidFill>
                  <a:schemeClr val="tx1"/>
                </a:solidFill>
                <a:latin typeface="Arial" charset="0"/>
                <a:cs typeface="Arial" charset="0"/>
                <a:sym typeface="Arial" charset="0"/>
              </a:rPr>
              <a:t>La capacité d'un agent (ego) à affecter ses voisins connectés (alters) s'appelle l'influence sociale (social influence : RS). RS est une fonction de la connexion entre un ego </a:t>
            </a:r>
            <a:r>
              <a:rPr lang="fr-FR" sz="1200" i="1" smtClean="0">
                <a:solidFill>
                  <a:schemeClr val="tx1"/>
                </a:solidFill>
                <a:latin typeface="Arial" charset="0"/>
                <a:cs typeface="Arial" charset="0"/>
                <a:sym typeface="Arial" charset="0"/>
              </a:rPr>
              <a:t>i</a:t>
            </a:r>
            <a:r>
              <a:rPr lang="fr-FR" sz="1200" smtClean="0">
                <a:solidFill>
                  <a:schemeClr val="tx1"/>
                </a:solidFill>
                <a:latin typeface="Arial" charset="0"/>
                <a:cs typeface="Arial" charset="0"/>
                <a:sym typeface="Arial" charset="0"/>
              </a:rPr>
              <a:t> et ses </a:t>
            </a:r>
            <a:r>
              <a:rPr lang="fr-FR" sz="1200" i="1" smtClean="0">
                <a:solidFill>
                  <a:schemeClr val="tx1"/>
                </a:solidFill>
                <a:latin typeface="Arial" charset="0"/>
                <a:cs typeface="Arial" charset="0"/>
                <a:sym typeface="Arial" charset="0"/>
              </a:rPr>
              <a:t>n</a:t>
            </a:r>
            <a:r>
              <a:rPr lang="fr-FR" sz="1200" smtClean="0">
                <a:solidFill>
                  <a:schemeClr val="tx1"/>
                </a:solidFill>
                <a:latin typeface="Arial" charset="0"/>
                <a:cs typeface="Arial" charset="0"/>
                <a:sym typeface="Arial" charset="0"/>
              </a:rPr>
              <a:t> alters aussi bien que SK et SB. α dans </a:t>
            </a:r>
            <a:r>
              <a:rPr lang="fr-FR" sz="1200" smtClean="0">
                <a:solidFill>
                  <a:schemeClr val="tx1"/>
                </a:solidFill>
                <a:latin typeface="Arial" charset="0"/>
                <a:cs typeface="Arial" charset="0"/>
                <a:sym typeface="Arial" charset="0"/>
                <a:hlinkClick r:id="rId3"/>
              </a:rPr>
              <a:t>(4)</a:t>
            </a:r>
            <a:r>
              <a:rPr lang="fr-FR" sz="1200" smtClean="0">
                <a:solidFill>
                  <a:schemeClr val="tx1"/>
                </a:solidFill>
                <a:latin typeface="Arial" charset="0"/>
                <a:cs typeface="Arial" charset="0"/>
                <a:sym typeface="Arial" charset="0"/>
              </a:rPr>
              <a:t> est un paramètre exogène qui est le poids qu'un agent place sur SK par rapport à SB. Dans cette expérience, nous mettons α à 0,50 pour une pondération égale des deux facteurs de RS  </a:t>
            </a:r>
          </a:p>
          <a:p>
            <a:pPr eaLnBrk="1" hangingPunct="1">
              <a:spcBef>
                <a:spcPct val="0"/>
              </a:spcBef>
              <a:spcAft>
                <a:spcPct val="0"/>
              </a:spcAft>
              <a:buClr>
                <a:srgbClr val="000000"/>
              </a:buClr>
              <a:buSzTx/>
              <a:buFontTx/>
              <a:buNone/>
            </a:pPr>
            <a:r>
              <a:rPr lang="fr-FR" sz="1200" smtClean="0">
                <a:solidFill>
                  <a:schemeClr val="tx1"/>
                </a:solidFill>
                <a:latin typeface="Arial" charset="0"/>
                <a:cs typeface="Arial" charset="0"/>
                <a:sym typeface="Arial" charset="0"/>
              </a:rPr>
              <a:t>nous avons besoin d'une valeur pour quantifier la recherche d'expertise (EXP) discutée au début de cette section. C'est une fonction par paire des connaissances non partagées entre les agents et leur </a:t>
            </a:r>
            <a:r>
              <a:rPr lang="fr-FR" sz="1200" i="1" smtClean="0">
                <a:solidFill>
                  <a:schemeClr val="tx1"/>
                </a:solidFill>
                <a:latin typeface="Arial" charset="0"/>
                <a:cs typeface="Arial" charset="0"/>
                <a:sym typeface="Arial" charset="0"/>
              </a:rPr>
              <a:t>n</a:t>
            </a:r>
            <a:r>
              <a:rPr lang="fr-FR" sz="1200" smtClean="0">
                <a:solidFill>
                  <a:schemeClr val="tx1"/>
                </a:solidFill>
                <a:latin typeface="Arial" charset="0"/>
                <a:cs typeface="Arial" charset="0"/>
                <a:sym typeface="Arial" charset="0"/>
              </a:rPr>
              <a:t> alters et est calculé en :</a:t>
            </a:r>
          </a:p>
          <a:p>
            <a:pPr eaLnBrk="1" hangingPunct="1">
              <a:spcBef>
                <a:spcPct val="0"/>
              </a:spcBef>
              <a:spcAft>
                <a:spcPct val="0"/>
              </a:spcAft>
              <a:buClr>
                <a:srgbClr val="000000"/>
              </a:buClr>
              <a:buSzTx/>
              <a:buFontTx/>
              <a:buNone/>
            </a:pPr>
            <a:r>
              <a:rPr lang="fr-FR" sz="1200" smtClean="0">
                <a:solidFill>
                  <a:schemeClr val="tx1"/>
                </a:solidFill>
                <a:latin typeface="Arial" charset="0"/>
                <a:cs typeface="Arial" charset="0"/>
                <a:sym typeface="Arial" charset="0"/>
              </a:rPr>
              <a:t>Plus de simulation car non compréhension des formules, des approximations seulement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2705" name="Shape 229"/>
          <p:cNvSpPr>
            <a:spLocks noGrp="1" noRot="1" noChangeAspect="1" noTextEdit="1"/>
          </p:cNvSpPr>
          <p:nvPr>
            <p:ph type="sldImg" idx="2"/>
          </p:nvPr>
        </p:nvSpPr>
        <p:spPr>
          <a:ln>
            <a:headEnd/>
            <a:tailEnd/>
          </a:ln>
        </p:spPr>
      </p:sp>
      <p:sp>
        <p:nvSpPr>
          <p:cNvPr id="72706" name="Shape 230"/>
          <p:cNvSpPr txBox="1">
            <a:spLocks noGrp="1"/>
          </p:cNvSpPr>
          <p:nvPr>
            <p:ph type="body" idx="1"/>
          </p:nvPr>
        </p:nvSpPr>
        <p:spPr>
          <a:noFill/>
          <a:ln/>
        </p:spPr>
        <p:txBody>
          <a:bodyPr/>
          <a:lstStyle/>
          <a:p>
            <a:pPr>
              <a:spcBef>
                <a:spcPct val="30000"/>
              </a:spcBef>
              <a:spcAft>
                <a:spcPct val="0"/>
              </a:spcAft>
              <a:buClrTx/>
              <a:buSzTx/>
              <a:buFontTx/>
              <a:buNone/>
            </a:pPr>
            <a:r>
              <a:rPr lang="fr-FR" sz="1200" smtClean="0">
                <a:solidFill>
                  <a:schemeClr val="tx1"/>
                </a:solidFill>
                <a:latin typeface="Arial" charset="0"/>
                <a:cs typeface="Arial" charset="0"/>
                <a:sym typeface="Arial" charset="0"/>
              </a:rPr>
              <a:t>modèle utilise des croyances factuelles ; fournir au modèle une croyance par matrice de pondération des faits </a:t>
            </a:r>
            <a:r>
              <a:rPr lang="fr-FR" sz="1200" i="1" smtClean="0">
                <a:solidFill>
                  <a:schemeClr val="tx1"/>
                </a:solidFill>
                <a:latin typeface="Arial" charset="0"/>
                <a:cs typeface="Arial" charset="0"/>
                <a:sym typeface="Arial" charset="0"/>
              </a:rPr>
              <a:t>V</a:t>
            </a:r>
            <a:r>
              <a:rPr lang="fr-FR" sz="1200" smtClean="0">
                <a:solidFill>
                  <a:schemeClr val="tx1"/>
                </a:solidFill>
                <a:latin typeface="Arial" charset="0"/>
                <a:cs typeface="Arial" charset="0"/>
                <a:sym typeface="Arial" charset="0"/>
              </a:rPr>
              <a:t> qui fournit des poids de valence pour chaque croyance à chaque fait de [-1.0,1.0]. permet aux faits d'avoir une incidence sur plus d'une croyance et également n'a du tout d’impact avec un poids nul. Les sorties intermédiaires de </a:t>
            </a:r>
            <a:r>
              <a:rPr lang="fr-FR" sz="1200" i="1" smtClean="0">
                <a:solidFill>
                  <a:schemeClr val="tx1"/>
                </a:solidFill>
                <a:latin typeface="Arial" charset="0"/>
                <a:cs typeface="Arial" charset="0"/>
                <a:sym typeface="Arial" charset="0"/>
              </a:rPr>
              <a:t>Pythia</a:t>
            </a:r>
            <a:r>
              <a:rPr lang="fr-FR" sz="1200" smtClean="0">
                <a:solidFill>
                  <a:schemeClr val="tx1"/>
                </a:solidFill>
                <a:latin typeface="Arial" charset="0"/>
                <a:cs typeface="Arial" charset="0"/>
                <a:sym typeface="Arial" charset="0"/>
              </a:rPr>
              <a:t> - un composant différent de l'effort de multi-modélisation qui est un outil de réseau bayésien à influence temporelle [38] - [40] - ont fourni ces poids et sont montrés sur la figure 2 comme «modèle et paramètres expérimentaux». poids de valence </a:t>
            </a:r>
            <a:r>
              <a:rPr lang="fr-FR" sz="1200" i="1" smtClean="0">
                <a:solidFill>
                  <a:schemeClr val="tx1"/>
                </a:solidFill>
                <a:latin typeface="Arial" charset="0"/>
                <a:cs typeface="Arial" charset="0"/>
                <a:sym typeface="Arial" charset="0"/>
              </a:rPr>
              <a:t>V</a:t>
            </a:r>
            <a:r>
              <a:rPr lang="fr-FR" sz="1200" smtClean="0">
                <a:solidFill>
                  <a:schemeClr val="tx1"/>
                </a:solidFill>
                <a:latin typeface="Arial" charset="0"/>
                <a:cs typeface="Arial" charset="0"/>
                <a:sym typeface="Arial" charset="0"/>
              </a:rPr>
              <a:t> pour croire </a:t>
            </a:r>
            <a:r>
              <a:rPr lang="fr-FR" sz="1200" b="1" i="1" smtClean="0">
                <a:solidFill>
                  <a:schemeClr val="tx1"/>
                </a:solidFill>
                <a:latin typeface="Arial" charset="0"/>
                <a:cs typeface="Arial" charset="0"/>
                <a:sym typeface="Arial" charset="0"/>
              </a:rPr>
              <a:t>b</a:t>
            </a:r>
            <a:r>
              <a:rPr lang="fr-FR" sz="1200" smtClean="0">
                <a:solidFill>
                  <a:schemeClr val="tx1"/>
                </a:solidFill>
                <a:latin typeface="Arial" charset="0"/>
                <a:cs typeface="Arial" charset="0"/>
                <a:sym typeface="Arial" charset="0"/>
              </a:rPr>
              <a:t> en utilisant un fait </a:t>
            </a:r>
            <a:r>
              <a:rPr lang="fr-FR" sz="1200" b="1" i="1" smtClean="0">
                <a:solidFill>
                  <a:schemeClr val="tx1"/>
                </a:solidFill>
                <a:latin typeface="Arial" charset="0"/>
                <a:cs typeface="Arial" charset="0"/>
                <a:sym typeface="Arial" charset="0"/>
              </a:rPr>
              <a:t>k</a:t>
            </a:r>
            <a:r>
              <a:rPr lang="fr-FR" sz="1200" smtClean="0">
                <a:solidFill>
                  <a:schemeClr val="tx1"/>
                </a:solidFill>
                <a:latin typeface="Arial" charset="0"/>
                <a:cs typeface="Arial" charset="0"/>
                <a:sym typeface="Arial" charset="0"/>
              </a:rPr>
              <a:t> comme </a:t>
            </a:r>
            <a:r>
              <a:rPr lang="fr-FR" sz="1200" i="1" smtClean="0">
                <a:solidFill>
                  <a:schemeClr val="tx1"/>
                </a:solidFill>
                <a:latin typeface="Arial" charset="0"/>
                <a:cs typeface="Arial" charset="0"/>
                <a:sym typeface="Arial" charset="0"/>
              </a:rPr>
              <a:t>Vb k. (6)</a:t>
            </a:r>
          </a:p>
          <a:p>
            <a:pPr>
              <a:spcBef>
                <a:spcPct val="30000"/>
              </a:spcBef>
              <a:spcAft>
                <a:spcPct val="0"/>
              </a:spcAft>
              <a:buClrTx/>
              <a:buSzTx/>
              <a:buFontTx/>
              <a:buNone/>
            </a:pPr>
            <a:endParaRPr lang="fr-FR" sz="1200" smtClean="0">
              <a:solidFill>
                <a:schemeClr val="tx1"/>
              </a:solidFill>
              <a:latin typeface="Arial" charset="0"/>
              <a:cs typeface="Arial" charset="0"/>
              <a:sym typeface="Arial" charset="0"/>
            </a:endParaRPr>
          </a:p>
          <a:p>
            <a:pPr>
              <a:spcBef>
                <a:spcPct val="30000"/>
              </a:spcBef>
              <a:spcAft>
                <a:spcPct val="0"/>
              </a:spcAft>
              <a:buClrTx/>
              <a:buSzTx/>
              <a:buFontTx/>
              <a:buNone/>
            </a:pPr>
            <a:r>
              <a:rPr lang="fr-FR" sz="1200" smtClean="0">
                <a:solidFill>
                  <a:schemeClr val="tx1"/>
                </a:solidFill>
                <a:latin typeface="Arial" charset="0"/>
                <a:cs typeface="Arial" charset="0"/>
                <a:sym typeface="Arial" charset="0"/>
              </a:rPr>
              <a:t>tenir compte de la capacité d'un agent d'avoir la perception de ses croyances, ainsi que de généraliser la perception de soi à trois </a:t>
            </a:r>
            <a:r>
              <a:rPr lang="fr-FR" sz="1200" smtClean="0">
                <a:solidFill>
                  <a:schemeClr val="tx1"/>
                </a:solidFill>
                <a:latin typeface="Arial" charset="0"/>
                <a:cs typeface="Arial" charset="0"/>
                <a:sym typeface="Arial" charset="0"/>
                <a:hlinkClick r:id="rId3"/>
              </a:rPr>
              <a:t>(3)</a:t>
            </a:r>
            <a:r>
              <a:rPr lang="fr-FR" sz="1200" smtClean="0">
                <a:solidFill>
                  <a:schemeClr val="tx1"/>
                </a:solidFill>
                <a:latin typeface="Arial" charset="0"/>
                <a:cs typeface="Arial" charset="0"/>
                <a:sym typeface="Arial" charset="0"/>
              </a:rPr>
              <a:t> Etats (fortement d'accord, en désaccord, et sans opinion), l'auto-perception de croyance </a:t>
            </a:r>
            <a:r>
              <a:rPr lang="fr-FR" sz="1200" i="1" smtClean="0">
                <a:solidFill>
                  <a:schemeClr val="tx1"/>
                </a:solidFill>
                <a:latin typeface="Arial" charset="0"/>
                <a:cs typeface="Arial" charset="0"/>
                <a:sym typeface="Arial" charset="0"/>
              </a:rPr>
              <a:t>b</a:t>
            </a:r>
            <a:r>
              <a:rPr lang="fr-FR" sz="1200" smtClean="0">
                <a:solidFill>
                  <a:schemeClr val="tx1"/>
                </a:solidFill>
                <a:latin typeface="Arial" charset="0"/>
                <a:cs typeface="Arial" charset="0"/>
                <a:sym typeface="Arial" charset="0"/>
              </a:rPr>
              <a:t> </a:t>
            </a:r>
          </a:p>
          <a:p>
            <a:pPr>
              <a:spcBef>
                <a:spcPct val="30000"/>
              </a:spcBef>
              <a:spcAft>
                <a:spcPct val="0"/>
              </a:spcAft>
              <a:buClrTx/>
              <a:buSzTx/>
              <a:buFontTx/>
              <a:buNone/>
            </a:pPr>
            <a:endParaRPr lang="fr-FR" sz="1200" smtClean="0">
              <a:solidFill>
                <a:schemeClr val="tx1"/>
              </a:solidFill>
              <a:latin typeface="Arial" charset="0"/>
              <a:cs typeface="Arial" charset="0"/>
              <a:sym typeface="Arial" charset="0"/>
            </a:endParaRPr>
          </a:p>
          <a:p>
            <a:pPr>
              <a:spcBef>
                <a:spcPct val="30000"/>
              </a:spcBef>
              <a:spcAft>
                <a:spcPct val="0"/>
              </a:spcAft>
              <a:buClrTx/>
              <a:buSzTx/>
              <a:buFontTx/>
              <a:buNone/>
            </a:pPr>
            <a:r>
              <a:rPr lang="fr-FR" sz="1200" smtClean="0">
                <a:solidFill>
                  <a:schemeClr val="tx1"/>
                </a:solidFill>
                <a:latin typeface="Arial" charset="0"/>
                <a:cs typeface="Arial" charset="0"/>
                <a:sym typeface="Arial" charset="0"/>
              </a:rPr>
              <a:t>calculer l'influence attendue de la connaissance auto-perçue pour chaque croyance (EI), ou avec quelle force l'agent tient une croyance factuelle </a:t>
            </a:r>
            <a:r>
              <a:rPr lang="fr-FR" sz="1200" i="1" smtClean="0">
                <a:solidFill>
                  <a:schemeClr val="tx1"/>
                </a:solidFill>
                <a:latin typeface="Arial" charset="0"/>
                <a:cs typeface="Arial" charset="0"/>
                <a:sym typeface="Arial" charset="0"/>
              </a:rPr>
              <a:t>b</a:t>
            </a:r>
            <a:r>
              <a:rPr lang="fr-FR" sz="1200" smtClean="0">
                <a:solidFill>
                  <a:schemeClr val="tx1"/>
                </a:solidFill>
                <a:latin typeface="Arial" charset="0"/>
                <a:cs typeface="Arial" charset="0"/>
                <a:sym typeface="Arial" charset="0"/>
              </a:rPr>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9457" name="Shape 137"/>
          <p:cNvSpPr>
            <a:spLocks noGrp="1" noRot="1" noChangeAspect="1"/>
          </p:cNvSpPr>
          <p:nvPr>
            <p:ph type="sldImg" idx="2"/>
          </p:nvPr>
        </p:nvSpPr>
        <p:spPr>
          <a:ln>
            <a:noFill/>
          </a:ln>
        </p:spPr>
      </p:sp>
      <p:sp>
        <p:nvSpPr>
          <p:cNvPr id="19458" name="Shape 138"/>
          <p:cNvSpPr txBox="1">
            <a:spLocks noGrp="1"/>
          </p:cNvSpPr>
          <p:nvPr>
            <p:ph type="body" idx="1"/>
          </p:nvPr>
        </p:nvSpPr>
        <p:spPr>
          <a:noFill/>
          <a:ln/>
        </p:spPr>
        <p:txBody>
          <a:bodyPr/>
          <a:lstStyle/>
          <a:p>
            <a:pPr indent="-76200" eaLnBrk="1" hangingPunct="1">
              <a:spcBef>
                <a:spcPct val="0"/>
              </a:spcBef>
              <a:spcAft>
                <a:spcPct val="0"/>
              </a:spcAft>
              <a:buClr>
                <a:srgbClr val="000000"/>
              </a:buClr>
              <a:buSzTx/>
              <a:buFontTx/>
              <a:buNone/>
            </a:pPr>
            <a:r>
              <a:rPr lang="fr-FR" sz="1200" smtClean="0">
                <a:solidFill>
                  <a:srgbClr val="000000"/>
                </a:solidFill>
                <a:latin typeface="Arial" charset="0"/>
                <a:cs typeface="Arial" charset="0"/>
                <a:sym typeface="Arial" charset="0"/>
              </a:rPr>
              <a:t>Pour réagir efficacement à la crise, il faut penser aux implications et aux interactions d'ensembles complexes d'événements, un processus propice aux erreurs pour les humains ayant des enjeux élevés dans le domaine de la dissuasion. Les jeux de guerre, la modélisation et les simulations (M &amp; S) à l'appui des jeux de guerre peuvent atténuer le manque d'expérience et soutenir </a:t>
            </a:r>
            <a:r>
              <a:rPr lang="fr-FR" sz="1200" b="1" smtClean="0">
                <a:solidFill>
                  <a:srgbClr val="000000"/>
                </a:solidFill>
                <a:latin typeface="Arial" charset="0"/>
                <a:cs typeface="Arial" charset="0"/>
                <a:sym typeface="Arial" charset="0"/>
              </a:rPr>
              <a:t>une manière de penser alternative</a:t>
            </a:r>
            <a:r>
              <a:rPr lang="fr-FR" sz="1200" smtClean="0">
                <a:solidFill>
                  <a:srgbClr val="000000"/>
                </a:solidFill>
                <a:latin typeface="Arial" charset="0"/>
                <a:cs typeface="Arial" charset="0"/>
                <a:sym typeface="Arial" charset="0"/>
              </a:rPr>
              <a:t> en fournissant des sites sûrs pour évaluer les alternatives. Les efforts de simulation sont destinés à soutenir les changements dans la façon de penser</a:t>
            </a:r>
            <a:r>
              <a:rPr lang="fr-FR" sz="1200" b="1" smtClean="0">
                <a:solidFill>
                  <a:srgbClr val="000000"/>
                </a:solidFill>
                <a:latin typeface="Arial" charset="0"/>
                <a:cs typeface="Arial" charset="0"/>
                <a:sym typeface="Arial" charset="0"/>
              </a:rPr>
              <a:t>,</a:t>
            </a:r>
            <a:r>
              <a:rPr lang="fr-FR" sz="1200" smtClean="0">
                <a:solidFill>
                  <a:srgbClr val="000000"/>
                </a:solidFill>
                <a:latin typeface="Arial" charset="0"/>
                <a:cs typeface="Arial" charset="0"/>
                <a:sym typeface="Arial" charset="0"/>
              </a:rPr>
              <a:t> cependant, ont souvent des cycles longs à développer ; le besoin de l'outil est dépassé par les événements avant que l'outil ne soit prêt. </a:t>
            </a:r>
          </a:p>
          <a:p>
            <a:pPr indent="-76200" eaLnBrk="1" hangingPunct="1">
              <a:spcBef>
                <a:spcPct val="0"/>
              </a:spcBef>
              <a:spcAft>
                <a:spcPct val="0"/>
              </a:spcAft>
              <a:buClr>
                <a:srgbClr val="000000"/>
              </a:buClr>
              <a:buSzTx/>
              <a:buFontTx/>
              <a:buNone/>
            </a:pPr>
            <a:endParaRPr lang="fr-FR" sz="1200" smtClean="0">
              <a:solidFill>
                <a:srgbClr val="000000"/>
              </a:solidFill>
              <a:latin typeface="Arial" charset="0"/>
              <a:cs typeface="Arial" charset="0"/>
              <a:sym typeface="Arial" charset="0"/>
            </a:endParaRPr>
          </a:p>
          <a:p>
            <a:pPr indent="-76200" eaLnBrk="1" hangingPunct="1">
              <a:spcBef>
                <a:spcPct val="0"/>
              </a:spcBef>
              <a:spcAft>
                <a:spcPct val="0"/>
              </a:spcAft>
              <a:buClr>
                <a:srgbClr val="000000"/>
              </a:buClr>
              <a:buSzTx/>
              <a:buFontTx/>
              <a:buNone/>
            </a:pPr>
            <a:r>
              <a:rPr lang="fr-FR" sz="1200" smtClean="0">
                <a:solidFill>
                  <a:srgbClr val="000000"/>
                </a:solidFill>
                <a:latin typeface="Arial" charset="0"/>
                <a:cs typeface="Arial" charset="0"/>
                <a:sym typeface="Arial" charset="0"/>
              </a:rPr>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4753" name="Shape 229"/>
          <p:cNvSpPr>
            <a:spLocks noGrp="1" noRot="1" noChangeAspect="1" noTextEdit="1"/>
          </p:cNvSpPr>
          <p:nvPr>
            <p:ph type="sldImg" idx="2"/>
          </p:nvPr>
        </p:nvSpPr>
        <p:spPr>
          <a:ln>
            <a:headEnd/>
            <a:tailEnd/>
          </a:ln>
        </p:spPr>
      </p:sp>
      <p:sp>
        <p:nvSpPr>
          <p:cNvPr id="74754" name="Shape 230"/>
          <p:cNvSpPr txBox="1">
            <a:spLocks noGrp="1"/>
          </p:cNvSpPr>
          <p:nvPr>
            <p:ph type="body" idx="1"/>
          </p:nvPr>
        </p:nvSpPr>
        <p:spPr>
          <a:noFill/>
          <a:ln/>
        </p:spPr>
        <p:txBody>
          <a:bodyPr/>
          <a:lstStyle/>
          <a:p>
            <a:pPr eaLnBrk="1" hangingPunct="1">
              <a:spcBef>
                <a:spcPct val="0"/>
              </a:spcBef>
              <a:spcAft>
                <a:spcPct val="0"/>
              </a:spcAft>
              <a:buClr>
                <a:srgbClr val="000000"/>
              </a:buClr>
              <a:buSzTx/>
              <a:buFontTx/>
              <a:buNone/>
            </a:pPr>
            <a:r>
              <a:rPr lang="fr-FR" sz="1200" smtClean="0">
                <a:solidFill>
                  <a:schemeClr val="tx1"/>
                </a:solidFill>
                <a:latin typeface="Arial" charset="0"/>
                <a:cs typeface="Arial" charset="0"/>
                <a:sym typeface="Arial" charset="0"/>
              </a:rPr>
              <a:t>Nous avons besoin de trois autres valeurs pour calculer la valeur par agent par croyance par tour.</a:t>
            </a:r>
          </a:p>
          <a:p>
            <a:pPr eaLnBrk="1" hangingPunct="1">
              <a:spcBef>
                <a:spcPct val="0"/>
              </a:spcBef>
              <a:spcAft>
                <a:spcPct val="0"/>
              </a:spcAft>
              <a:buClr>
                <a:srgbClr val="000000"/>
              </a:buClr>
              <a:buSzTx/>
              <a:buFontTx/>
              <a:buNone/>
            </a:pPr>
            <a:r>
              <a:rPr lang="fr-FR" sz="1200" smtClean="0">
                <a:solidFill>
                  <a:schemeClr val="tx1"/>
                </a:solidFill>
                <a:latin typeface="Arial" charset="0"/>
                <a:cs typeface="Arial" charset="0"/>
                <a:sym typeface="Arial" charset="0"/>
              </a:rPr>
              <a:t> Ils sont l'influence des alters sur l'ego ( </a:t>
            </a:r>
            <a:r>
              <a:rPr lang="fr-FR" sz="1200" i="1" smtClean="0">
                <a:solidFill>
                  <a:schemeClr val="tx1"/>
                </a:solidFill>
                <a:latin typeface="Arial" charset="0"/>
                <a:cs typeface="Arial" charset="0"/>
                <a:sym typeface="Arial" charset="0"/>
              </a:rPr>
              <a:t>INF(j,i) </a:t>
            </a:r>
            <a:r>
              <a:rPr lang="fr-FR" sz="1200" smtClean="0">
                <a:solidFill>
                  <a:schemeClr val="tx1"/>
                </a:solidFill>
                <a:latin typeface="Arial" charset="0"/>
                <a:cs typeface="Arial" charset="0"/>
                <a:sym typeface="Arial" charset="0"/>
              </a:rPr>
              <a:t>) ou la résistance à l'influence des alters (</a:t>
            </a:r>
            <a:r>
              <a:rPr lang="fr-FR" sz="1200" i="1" smtClean="0">
                <a:solidFill>
                  <a:schemeClr val="tx1"/>
                </a:solidFill>
                <a:latin typeface="Arial" charset="0"/>
                <a:cs typeface="Arial" charset="0"/>
                <a:sym typeface="Arial" charset="0"/>
              </a:rPr>
              <a:t>INF(i,i) </a:t>
            </a:r>
            <a:r>
              <a:rPr lang="fr-FR" sz="1200" smtClean="0">
                <a:solidFill>
                  <a:schemeClr val="tx1"/>
                </a:solidFill>
                <a:latin typeface="Arial" charset="0"/>
                <a:cs typeface="Arial" charset="0"/>
                <a:sym typeface="Arial" charset="0"/>
              </a:rPr>
              <a:t>) </a:t>
            </a:r>
          </a:p>
          <a:p>
            <a:pPr eaLnBrk="1" hangingPunct="1">
              <a:spcBef>
                <a:spcPct val="0"/>
              </a:spcBef>
              <a:spcAft>
                <a:spcPct val="0"/>
              </a:spcAft>
              <a:buClr>
                <a:srgbClr val="000000"/>
              </a:buClr>
              <a:buSzTx/>
              <a:buFontTx/>
              <a:buNone/>
            </a:pPr>
            <a:r>
              <a:rPr lang="fr-FR" sz="1200" smtClean="0">
                <a:solidFill>
                  <a:schemeClr val="tx1"/>
                </a:solidFill>
                <a:latin typeface="Arial" charset="0"/>
                <a:cs typeface="Arial" charset="0"/>
                <a:sym typeface="Arial" charset="0"/>
              </a:rPr>
              <a:t>valeur de </a:t>
            </a:r>
            <a:r>
              <a:rPr lang="fr-FR" sz="1200" i="1" smtClean="0">
                <a:solidFill>
                  <a:schemeClr val="tx1"/>
                </a:solidFill>
                <a:latin typeface="Arial" charset="0"/>
                <a:cs typeface="Arial" charset="0"/>
                <a:sym typeface="Arial" charset="0"/>
              </a:rPr>
              <a:t>Influence(j)</a:t>
            </a:r>
            <a:r>
              <a:rPr lang="fr-FR" sz="1200" smtClean="0">
                <a:solidFill>
                  <a:schemeClr val="tx1"/>
                </a:solidFill>
                <a:latin typeface="Arial" charset="0"/>
                <a:cs typeface="Arial" charset="0"/>
                <a:sym typeface="Arial" charset="0"/>
              </a:rPr>
              <a:t> dans </a:t>
            </a:r>
            <a:r>
              <a:rPr lang="fr-FR" sz="1200" smtClean="0">
                <a:solidFill>
                  <a:schemeClr val="tx1"/>
                </a:solidFill>
                <a:latin typeface="Arial" charset="0"/>
                <a:cs typeface="Arial" charset="0"/>
                <a:sym typeface="Arial" charset="0"/>
                <a:hlinkClick r:id="rId3"/>
              </a:rPr>
              <a:t>(9)</a:t>
            </a:r>
            <a:r>
              <a:rPr lang="fr-FR" sz="1200" smtClean="0">
                <a:solidFill>
                  <a:schemeClr val="tx1"/>
                </a:solidFill>
                <a:latin typeface="Arial" charset="0"/>
                <a:cs typeface="Arial" charset="0"/>
                <a:sym typeface="Arial" charset="0"/>
              </a:rPr>
              <a:t> est un paramètre exogène établi par l'expérimentateur et représente la capacité des alters à influencer l'ego - la notation (</a:t>
            </a:r>
            <a:r>
              <a:rPr lang="fr-FR" sz="1200" i="1" smtClean="0">
                <a:solidFill>
                  <a:schemeClr val="tx1"/>
                </a:solidFill>
                <a:latin typeface="Arial" charset="0"/>
                <a:cs typeface="Arial" charset="0"/>
                <a:sym typeface="Arial" charset="0"/>
              </a:rPr>
              <a:t>j,i)</a:t>
            </a:r>
            <a:r>
              <a:rPr lang="fr-FR" sz="1200" smtClean="0">
                <a:solidFill>
                  <a:schemeClr val="tx1"/>
                </a:solidFill>
                <a:latin typeface="Arial" charset="0"/>
                <a:cs typeface="Arial" charset="0"/>
                <a:sym typeface="Arial" charset="0"/>
              </a:rPr>
              <a:t> dans </a:t>
            </a:r>
            <a:r>
              <a:rPr lang="fr-FR" sz="1200" smtClean="0">
                <a:solidFill>
                  <a:schemeClr val="tx1"/>
                </a:solidFill>
                <a:latin typeface="Arial" charset="0"/>
                <a:cs typeface="Arial" charset="0"/>
                <a:sym typeface="Arial" charset="0"/>
                <a:hlinkClick r:id="rId3"/>
              </a:rPr>
              <a:t>(9)</a:t>
            </a:r>
            <a:r>
              <a:rPr lang="fr-FR" sz="1200" smtClean="0">
                <a:solidFill>
                  <a:schemeClr val="tx1"/>
                </a:solidFill>
                <a:latin typeface="Arial" charset="0"/>
                <a:cs typeface="Arial" charset="0"/>
                <a:sym typeface="Arial" charset="0"/>
              </a:rPr>
              <a:t> et </a:t>
            </a:r>
            <a:r>
              <a:rPr lang="fr-FR" sz="1200" smtClean="0">
                <a:solidFill>
                  <a:schemeClr val="tx1"/>
                </a:solidFill>
                <a:latin typeface="Arial" charset="0"/>
                <a:cs typeface="Arial" charset="0"/>
                <a:sym typeface="Arial" charset="0"/>
                <a:hlinkClick r:id="rId3"/>
              </a:rPr>
              <a:t>(11)</a:t>
            </a:r>
            <a:r>
              <a:rPr lang="fr-FR" sz="1200" smtClean="0">
                <a:solidFill>
                  <a:schemeClr val="tx1"/>
                </a:solidFill>
                <a:latin typeface="Arial" charset="0"/>
                <a:cs typeface="Arial" charset="0"/>
                <a:sym typeface="Arial" charset="0"/>
              </a:rPr>
              <a:t> est intentionnelle et non une erreur typographique. </a:t>
            </a:r>
          </a:p>
          <a:p>
            <a:pPr eaLnBrk="1" hangingPunct="1">
              <a:spcBef>
                <a:spcPct val="0"/>
              </a:spcBef>
              <a:spcAft>
                <a:spcPct val="0"/>
              </a:spcAft>
              <a:buClr>
                <a:srgbClr val="000000"/>
              </a:buClr>
              <a:buSzTx/>
              <a:buFontTx/>
              <a:buNone/>
            </a:pPr>
            <a:r>
              <a:rPr lang="fr-FR" sz="1200" smtClean="0">
                <a:solidFill>
                  <a:schemeClr val="tx1"/>
                </a:solidFill>
                <a:latin typeface="Arial" charset="0"/>
                <a:cs typeface="Arial" charset="0"/>
                <a:sym typeface="Arial" charset="0"/>
              </a:rPr>
              <a:t>La valeur de </a:t>
            </a:r>
            <a:r>
              <a:rPr lang="fr-FR" sz="1200" i="1" smtClean="0">
                <a:solidFill>
                  <a:schemeClr val="tx1"/>
                </a:solidFill>
                <a:latin typeface="Arial" charset="0"/>
                <a:cs typeface="Arial" charset="0"/>
                <a:sym typeface="Arial" charset="0"/>
              </a:rPr>
              <a:t>BI(i)</a:t>
            </a:r>
            <a:r>
              <a:rPr lang="fr-FR" sz="1200" smtClean="0">
                <a:solidFill>
                  <a:schemeClr val="tx1"/>
                </a:solidFill>
                <a:latin typeface="Arial" charset="0"/>
                <a:cs typeface="Arial" charset="0"/>
                <a:sym typeface="Arial" charset="0"/>
              </a:rPr>
              <a:t> dans </a:t>
            </a:r>
            <a:r>
              <a:rPr lang="fr-FR" sz="1200" smtClean="0">
                <a:solidFill>
                  <a:schemeClr val="tx1"/>
                </a:solidFill>
                <a:latin typeface="Arial" charset="0"/>
                <a:cs typeface="Arial" charset="0"/>
                <a:sym typeface="Arial" charset="0"/>
                <a:hlinkClick r:id="rId3"/>
              </a:rPr>
              <a:t>(10)</a:t>
            </a:r>
            <a:r>
              <a:rPr lang="fr-FR" sz="1200" smtClean="0">
                <a:solidFill>
                  <a:schemeClr val="tx1"/>
                </a:solidFill>
                <a:latin typeface="Arial" charset="0"/>
                <a:cs typeface="Arial" charset="0"/>
                <a:sym typeface="Arial" charset="0"/>
              </a:rPr>
              <a:t> est également exogène et représente la propension d'un ego à être influencé par des alters, également appelées influence des croyance. </a:t>
            </a:r>
          </a:p>
          <a:p>
            <a:pPr eaLnBrk="1" hangingPunct="1">
              <a:spcBef>
                <a:spcPct val="0"/>
              </a:spcBef>
              <a:spcAft>
                <a:spcPct val="0"/>
              </a:spcAft>
              <a:buClr>
                <a:srgbClr val="000000"/>
              </a:buClr>
              <a:buSzTx/>
              <a:buFontTx/>
              <a:buNone/>
            </a:pPr>
            <a:r>
              <a:rPr lang="fr-FR" sz="1200" smtClean="0">
                <a:solidFill>
                  <a:schemeClr val="tx1"/>
                </a:solidFill>
                <a:latin typeface="Arial" charset="0"/>
                <a:cs typeface="Arial" charset="0"/>
                <a:sym typeface="Arial" charset="0"/>
              </a:rPr>
              <a:t>Dans ce modèle, ces valeurs ont été maintenues constantes et ont utilisé des paramètres par défaut réussis à partir d'un travail validé antérieur avec </a:t>
            </a:r>
            <a:r>
              <a:rPr lang="fr-FR" sz="1200" b="1" i="1" smtClean="0">
                <a:solidFill>
                  <a:schemeClr val="tx1"/>
                </a:solidFill>
                <a:latin typeface="Arial" charset="0"/>
                <a:cs typeface="Arial" charset="0"/>
                <a:sym typeface="Arial" charset="0"/>
              </a:rPr>
              <a:t>Construct</a:t>
            </a:r>
            <a:r>
              <a:rPr lang="fr-FR" sz="1200" smtClean="0">
                <a:solidFill>
                  <a:schemeClr val="tx1"/>
                </a:solidFill>
                <a:latin typeface="Arial" charset="0"/>
                <a:cs typeface="Arial" charset="0"/>
                <a:sym typeface="Arial" charset="0"/>
              </a:rPr>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6801" name="Shape 229"/>
          <p:cNvSpPr>
            <a:spLocks noGrp="1" noRot="1" noChangeAspect="1" noTextEdit="1"/>
          </p:cNvSpPr>
          <p:nvPr>
            <p:ph type="sldImg" idx="2"/>
          </p:nvPr>
        </p:nvSpPr>
        <p:spPr>
          <a:ln>
            <a:headEnd/>
            <a:tailEnd/>
          </a:ln>
        </p:spPr>
      </p:sp>
      <p:sp>
        <p:nvSpPr>
          <p:cNvPr id="76802" name="Shape 230"/>
          <p:cNvSpPr txBox="1">
            <a:spLocks noGrp="1"/>
          </p:cNvSpPr>
          <p:nvPr>
            <p:ph type="body" idx="1"/>
          </p:nvPr>
        </p:nvSpPr>
        <p:spPr>
          <a:noFill/>
          <a:ln/>
        </p:spPr>
        <p:txBody>
          <a:bodyPr/>
          <a:lstStyle/>
          <a:p>
            <a:pPr eaLnBrk="1" hangingPunct="1">
              <a:spcBef>
                <a:spcPct val="0"/>
              </a:spcBef>
              <a:spcAft>
                <a:spcPct val="0"/>
              </a:spcAft>
              <a:buClr>
                <a:srgbClr val="000000"/>
              </a:buClr>
              <a:buSzTx/>
              <a:buFontTx/>
              <a:buNone/>
            </a:pPr>
            <a:r>
              <a:rPr lang="fr-FR" sz="1200" smtClean="0">
                <a:solidFill>
                  <a:schemeClr val="tx1"/>
                </a:solidFill>
                <a:latin typeface="Arial" charset="0"/>
                <a:cs typeface="Arial" charset="0"/>
                <a:sym typeface="Arial" charset="0"/>
              </a:rPr>
              <a:t>Sous sa forme compressée, nous pouvons maintenant représenter l'auto-perception de l'agent </a:t>
            </a:r>
            <a:r>
              <a:rPr lang="fr-FR" sz="1200" i="1" smtClean="0">
                <a:solidFill>
                  <a:schemeClr val="tx1"/>
                </a:solidFill>
                <a:latin typeface="Arial" charset="0"/>
                <a:cs typeface="Arial" charset="0"/>
                <a:sym typeface="Arial" charset="0"/>
              </a:rPr>
              <a:t>i</a:t>
            </a:r>
            <a:r>
              <a:rPr lang="fr-FR" sz="1200" smtClean="0">
                <a:solidFill>
                  <a:schemeClr val="tx1"/>
                </a:solidFill>
                <a:latin typeface="Arial" charset="0"/>
                <a:cs typeface="Arial" charset="0"/>
                <a:sym typeface="Arial" charset="0"/>
              </a:rPr>
              <a:t> de la croyance </a:t>
            </a:r>
            <a:r>
              <a:rPr lang="fr-FR" sz="1200" i="1" smtClean="0">
                <a:solidFill>
                  <a:schemeClr val="tx1"/>
                </a:solidFill>
                <a:latin typeface="Arial" charset="0"/>
                <a:cs typeface="Arial" charset="0"/>
                <a:sym typeface="Arial" charset="0"/>
              </a:rPr>
              <a:t>b</a:t>
            </a:r>
            <a:r>
              <a:rPr lang="fr-FR" sz="1200" smtClean="0">
                <a:solidFill>
                  <a:schemeClr val="tx1"/>
                </a:solidFill>
                <a:latin typeface="Arial" charset="0"/>
                <a:cs typeface="Arial" charset="0"/>
                <a:sym typeface="Arial" charset="0"/>
              </a:rPr>
              <a:t> au moment </a:t>
            </a:r>
            <a:r>
              <a:rPr lang="fr-FR" sz="1200" i="1" smtClean="0">
                <a:solidFill>
                  <a:schemeClr val="tx1"/>
                </a:solidFill>
                <a:latin typeface="Arial" charset="0"/>
                <a:cs typeface="Arial" charset="0"/>
                <a:sym typeface="Arial" charset="0"/>
              </a:rPr>
              <a:t>t </a:t>
            </a:r>
            <a:r>
              <a:rPr lang="fr-FR" sz="1200" smtClean="0">
                <a:solidFill>
                  <a:schemeClr val="tx1"/>
                </a:solidFill>
                <a:latin typeface="Arial" charset="0"/>
                <a:cs typeface="Arial" charset="0"/>
                <a:sym typeface="Arial" charset="0"/>
              </a:rPr>
              <a:t>dans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8849" name="Shape 247"/>
          <p:cNvSpPr>
            <a:spLocks noGrp="1" noRot="1" noChangeAspect="1" noTextEdit="1"/>
          </p:cNvSpPr>
          <p:nvPr>
            <p:ph type="sldImg" idx="2"/>
          </p:nvPr>
        </p:nvSpPr>
        <p:spPr>
          <a:ln>
            <a:headEnd/>
            <a:tailEnd/>
          </a:ln>
        </p:spPr>
      </p:sp>
      <p:sp>
        <p:nvSpPr>
          <p:cNvPr id="78850" name="Shape 248"/>
          <p:cNvSpPr txBox="1">
            <a:spLocks noGrp="1"/>
          </p:cNvSpPr>
          <p:nvPr>
            <p:ph type="body" idx="1"/>
          </p:nvPr>
        </p:nvSpPr>
        <p:spPr>
          <a:noFill/>
          <a:ln/>
        </p:spPr>
        <p:txBody>
          <a:bodyPr/>
          <a:lstStyle/>
          <a:p>
            <a:pPr eaLnBrk="1" hangingPunct="1">
              <a:spcBef>
                <a:spcPct val="0"/>
              </a:spcBef>
              <a:spcAft>
                <a:spcPct val="0"/>
              </a:spcAft>
              <a:buClr>
                <a:srgbClr val="000000"/>
              </a:buClr>
              <a:buSzTx/>
              <a:buFontTx/>
              <a:buNone/>
            </a:pPr>
            <a:r>
              <a:rPr lang="fr-FR" sz="1400" smtClean="0">
                <a:solidFill>
                  <a:schemeClr val="tx1"/>
                </a:solidFill>
                <a:latin typeface="Arial" charset="0"/>
                <a:cs typeface="Arial" charset="0"/>
                <a:sym typeface="Arial" charset="0"/>
              </a:rPr>
              <a:t> L'objectif de l'exercice était d'illustrer la valeur de deux organisations qui se coordonnent pour évaluer l'impact de différentes lignes d'action (</a:t>
            </a:r>
            <a:r>
              <a:rPr lang="fr-FR" sz="1400" i="1" smtClean="0">
                <a:solidFill>
                  <a:schemeClr val="tx1"/>
                </a:solidFill>
                <a:latin typeface="Arial" charset="0"/>
                <a:cs typeface="Arial" charset="0"/>
                <a:sym typeface="Arial" charset="0"/>
              </a:rPr>
              <a:t>COAs : Courses Of Actions</a:t>
            </a:r>
            <a:r>
              <a:rPr lang="fr-FR" sz="1400" smtClean="0">
                <a:solidFill>
                  <a:schemeClr val="tx1"/>
                </a:solidFill>
                <a:latin typeface="Arial" charset="0"/>
                <a:cs typeface="Arial" charset="0"/>
                <a:sym typeface="Arial" charset="0"/>
              </a:rPr>
              <a:t>). </a:t>
            </a:r>
          </a:p>
          <a:p>
            <a:pPr eaLnBrk="1" hangingPunct="1">
              <a:spcBef>
                <a:spcPct val="0"/>
              </a:spcBef>
              <a:spcAft>
                <a:spcPct val="0"/>
              </a:spcAft>
              <a:buClr>
                <a:srgbClr val="000000"/>
              </a:buClr>
              <a:buSzTx/>
              <a:buFontTx/>
              <a:buNone/>
            </a:pPr>
            <a:r>
              <a:rPr lang="fr-FR" sz="1400" smtClean="0">
                <a:solidFill>
                  <a:schemeClr val="tx1"/>
                </a:solidFill>
                <a:latin typeface="Arial" charset="0"/>
                <a:cs typeface="Arial" charset="0"/>
                <a:sym typeface="Arial" charset="0"/>
              </a:rPr>
              <a:t>Les cocom : </a:t>
            </a:r>
            <a:r>
              <a:rPr lang="fr-FR" sz="1200" smtClean="0">
                <a:solidFill>
                  <a:schemeClr val="tx1"/>
                </a:solidFill>
                <a:latin typeface="Arial" charset="0"/>
                <a:cs typeface="Arial" charset="0"/>
                <a:sym typeface="Arial" charset="0"/>
              </a:rPr>
              <a:t>commandement interarmées et permanent des </a:t>
            </a:r>
            <a:r>
              <a:rPr lang="fr-FR" sz="1200" smtClean="0">
                <a:solidFill>
                  <a:schemeClr val="tx1"/>
                </a:solidFill>
                <a:latin typeface="Arial" charset="0"/>
                <a:cs typeface="Arial" charset="0"/>
                <a:sym typeface="Arial" charset="0"/>
                <a:hlinkClick r:id="rId3"/>
              </a:rPr>
              <a:t>Forces armées des États-Unis</a:t>
            </a:r>
            <a:r>
              <a:rPr lang="fr-FR" sz="1200" smtClean="0">
                <a:solidFill>
                  <a:schemeClr val="tx1"/>
                </a:solidFill>
                <a:latin typeface="Arial" charset="0"/>
                <a:cs typeface="Arial" charset="0"/>
                <a:sym typeface="Arial" charset="0"/>
              </a:rPr>
              <a:t>. Ce type de structure a été créé le 14 décembre 1946</a:t>
            </a:r>
          </a:p>
          <a:p>
            <a:pPr eaLnBrk="1" hangingPunct="1">
              <a:spcBef>
                <a:spcPct val="0"/>
              </a:spcBef>
              <a:spcAft>
                <a:spcPct val="0"/>
              </a:spcAft>
              <a:buClr>
                <a:srgbClr val="000000"/>
              </a:buClr>
              <a:buSzTx/>
              <a:buFontTx/>
              <a:buNone/>
            </a:pPr>
            <a:r>
              <a:rPr lang="fr-FR" sz="1400" smtClean="0">
                <a:solidFill>
                  <a:schemeClr val="tx1"/>
                </a:solidFill>
                <a:latin typeface="Arial" charset="0"/>
                <a:cs typeface="Arial" charset="0"/>
                <a:sym typeface="Arial" charset="0"/>
              </a:rPr>
              <a:t>Les organisations étaient deux commandants régionaux américains de combat (</a:t>
            </a:r>
            <a:r>
              <a:rPr lang="fr-FR" sz="1400" i="1" smtClean="0">
                <a:solidFill>
                  <a:schemeClr val="tx1"/>
                </a:solidFill>
                <a:latin typeface="Arial" charset="0"/>
                <a:cs typeface="Arial" charset="0"/>
                <a:sym typeface="Arial" charset="0"/>
              </a:rPr>
              <a:t>COCOM : Combatant Commands</a:t>
            </a:r>
            <a:r>
              <a:rPr lang="fr-FR" sz="1400" smtClean="0">
                <a:solidFill>
                  <a:schemeClr val="tx1"/>
                </a:solidFill>
                <a:latin typeface="Arial" charset="0"/>
                <a:cs typeface="Arial" charset="0"/>
                <a:sym typeface="Arial" charset="0"/>
              </a:rPr>
              <a:t>) : US Pacific Command (USPACOM) et US Central Command (USCENTCOM). </a:t>
            </a:r>
            <a:r>
              <a:rPr lang="fr-FR" sz="1200" smtClean="0">
                <a:solidFill>
                  <a:schemeClr val="tx1"/>
                </a:solidFill>
                <a:latin typeface="Arial" charset="0"/>
                <a:cs typeface="Arial" charset="0"/>
                <a:sym typeface="Arial" charset="0"/>
              </a:rPr>
              <a:t>Uscentcom est responsable des opérations militaires des États-Unis au Moyen-Orient, en Asie centrale et en Asie du Sud. À l'origine, </a:t>
            </a:r>
            <a:endParaRPr lang="fr-FR" sz="1400" smtClean="0">
              <a:solidFill>
                <a:schemeClr val="tx1"/>
              </a:solidFill>
              <a:latin typeface="Arial" charset="0"/>
              <a:cs typeface="Arial" charset="0"/>
              <a:sym typeface="Arial" charset="0"/>
            </a:endParaRPr>
          </a:p>
          <a:p>
            <a:pPr eaLnBrk="1" hangingPunct="1">
              <a:spcBef>
                <a:spcPct val="0"/>
              </a:spcBef>
              <a:spcAft>
                <a:spcPct val="0"/>
              </a:spcAft>
              <a:buClr>
                <a:srgbClr val="000000"/>
              </a:buClr>
              <a:buSzTx/>
              <a:buFontTx/>
              <a:buNone/>
            </a:pPr>
            <a:r>
              <a:rPr lang="fr-FR" sz="1400" smtClean="0">
                <a:solidFill>
                  <a:schemeClr val="tx1"/>
                </a:solidFill>
                <a:latin typeface="Arial" charset="0"/>
                <a:cs typeface="Arial" charset="0"/>
                <a:sym typeface="Arial" charset="0"/>
              </a:rPr>
              <a:t>Pakistan fait partie de US CentCom alors que l’Inde fait partie du USPaCom</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0897" name="Shape 235"/>
          <p:cNvSpPr>
            <a:spLocks noGrp="1" noRot="1" noChangeAspect="1"/>
          </p:cNvSpPr>
          <p:nvPr>
            <p:ph type="sldImg" idx="2"/>
          </p:nvPr>
        </p:nvSpPr>
        <p:spPr>
          <a:ln>
            <a:headEnd/>
            <a:tailEnd/>
          </a:ln>
        </p:spPr>
      </p:sp>
      <p:sp>
        <p:nvSpPr>
          <p:cNvPr id="80898" name="Shape 236"/>
          <p:cNvSpPr txBox="1">
            <a:spLocks noGrp="1"/>
          </p:cNvSpPr>
          <p:nvPr>
            <p:ph type="body" idx="1"/>
          </p:nvPr>
        </p:nvSpPr>
        <p:spPr>
          <a:noFill/>
          <a:ln/>
        </p:spPr>
        <p:txBody>
          <a:bodyPr/>
          <a:lstStyle/>
          <a:p>
            <a:pPr eaLnBrk="1" hangingPunct="1">
              <a:lnSpc>
                <a:spcPct val="90000"/>
              </a:lnSpc>
              <a:spcBef>
                <a:spcPct val="0"/>
              </a:spcBef>
              <a:spcAft>
                <a:spcPct val="0"/>
              </a:spcAft>
              <a:buClr>
                <a:srgbClr val="000000"/>
              </a:buClr>
              <a:buSzTx/>
              <a:buFontTx/>
              <a:buNone/>
            </a:pPr>
            <a:r>
              <a:rPr lang="fr-FR" sz="1400" smtClean="0">
                <a:solidFill>
                  <a:schemeClr val="tx1"/>
                </a:solidFill>
                <a:latin typeface="Arial" charset="0"/>
                <a:cs typeface="Arial" charset="0"/>
                <a:sym typeface="Arial" charset="0"/>
              </a:rPr>
              <a:t>Le scénario de cette situation fictive a utilisé un mélange d'événements de scénario fictifs et d'événements du monde réel d'une période spécifique, du 2 juin 2002 au 5 août 2002. Il a également utilisé des interactions fictives et réelles entre les agents avec des noms réels pour les personnes et les lieux. </a:t>
            </a:r>
          </a:p>
          <a:p>
            <a:pPr eaLnBrk="1" hangingPunct="1">
              <a:lnSpc>
                <a:spcPct val="90000"/>
              </a:lnSpc>
              <a:spcBef>
                <a:spcPct val="0"/>
              </a:spcBef>
              <a:spcAft>
                <a:spcPct val="0"/>
              </a:spcAft>
              <a:buClr>
                <a:srgbClr val="000000"/>
              </a:buClr>
              <a:buSzTx/>
              <a:buFontTx/>
              <a:buNone/>
            </a:pPr>
            <a:endParaRPr lang="fr-FR" sz="1400" smtClean="0">
              <a:solidFill>
                <a:schemeClr val="tx1"/>
              </a:solidFill>
              <a:latin typeface="Arial" charset="0"/>
              <a:cs typeface="Arial" charset="0"/>
              <a:sym typeface="Arial" charset="0"/>
            </a:endParaRPr>
          </a:p>
          <a:p>
            <a:pPr eaLnBrk="1" hangingPunct="1">
              <a:lnSpc>
                <a:spcPct val="90000"/>
              </a:lnSpc>
              <a:spcBef>
                <a:spcPct val="0"/>
              </a:spcBef>
              <a:spcAft>
                <a:spcPct val="0"/>
              </a:spcAft>
              <a:buClr>
                <a:srgbClr val="000000"/>
              </a:buClr>
              <a:buSzTx/>
              <a:buFontTx/>
              <a:buNone/>
            </a:pPr>
            <a:r>
              <a:rPr lang="fr-FR" sz="1400" smtClean="0">
                <a:solidFill>
                  <a:schemeClr val="tx1"/>
                </a:solidFill>
                <a:latin typeface="Arial" charset="0"/>
                <a:cs typeface="Arial" charset="0"/>
                <a:sym typeface="Arial" charset="0"/>
              </a:rPr>
              <a:t>L'emplacement du scénario se situe le long des régions frontalières territoriales contestées du Jammu-et-Cachemire entre l'Inde, le Pakistan et la Chine.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2945" name="Shape 235"/>
          <p:cNvSpPr>
            <a:spLocks noGrp="1" noRot="1" noChangeAspect="1" noTextEdit="1"/>
          </p:cNvSpPr>
          <p:nvPr>
            <p:ph type="sldImg" idx="2"/>
          </p:nvPr>
        </p:nvSpPr>
        <p:spPr>
          <a:ln>
            <a:headEnd/>
            <a:tailEnd/>
          </a:ln>
        </p:spPr>
      </p:sp>
      <p:sp>
        <p:nvSpPr>
          <p:cNvPr id="82946" name="Shape 236"/>
          <p:cNvSpPr txBox="1">
            <a:spLocks noGrp="1"/>
          </p:cNvSpPr>
          <p:nvPr>
            <p:ph type="body" idx="1"/>
          </p:nvPr>
        </p:nvSpPr>
        <p:spPr>
          <a:noFill/>
          <a:ln/>
        </p:spPr>
        <p:txBody>
          <a:bodyPr/>
          <a:lstStyle/>
          <a:p>
            <a:pPr eaLnBrk="1" hangingPunct="1">
              <a:spcBef>
                <a:spcPct val="0"/>
              </a:spcBef>
              <a:spcAft>
                <a:spcPct val="0"/>
              </a:spcAft>
              <a:buClr>
                <a:srgbClr val="000000"/>
              </a:buClr>
              <a:buSzTx/>
              <a:buFontTx/>
              <a:buNone/>
            </a:pPr>
            <a:r>
              <a:rPr lang="fr-FR" sz="1400" smtClean="0">
                <a:solidFill>
                  <a:schemeClr val="tx1"/>
                </a:solidFill>
                <a:latin typeface="Arial" charset="0"/>
                <a:cs typeface="Arial" charset="0"/>
                <a:sym typeface="Arial" charset="0"/>
              </a:rPr>
              <a:t>Le scénario de cette situation fictive a utilisé un mélange d'événements de scénario fictifs et d'événements du monde réel d'une période spécifique, du 2 juin 2002 au 5 août 2002. Il a également utilisé des interactions fictives et réelles entre les agents avec des noms réels pour les personnes et les lieux. </a:t>
            </a:r>
          </a:p>
          <a:p>
            <a:pPr eaLnBrk="1" hangingPunct="1">
              <a:spcBef>
                <a:spcPct val="0"/>
              </a:spcBef>
              <a:spcAft>
                <a:spcPct val="0"/>
              </a:spcAft>
              <a:buClr>
                <a:srgbClr val="000000"/>
              </a:buClr>
              <a:buSzTx/>
              <a:buFontTx/>
              <a:buNone/>
            </a:pPr>
            <a:endParaRPr lang="fr-FR" sz="1400" smtClean="0">
              <a:solidFill>
                <a:schemeClr val="tx1"/>
              </a:solidFill>
              <a:latin typeface="Arial" charset="0"/>
              <a:cs typeface="Arial" charset="0"/>
              <a:sym typeface="Arial" charset="0"/>
            </a:endParaRPr>
          </a:p>
          <a:p>
            <a:pPr eaLnBrk="1" hangingPunct="1">
              <a:spcBef>
                <a:spcPct val="0"/>
              </a:spcBef>
              <a:spcAft>
                <a:spcPct val="0"/>
              </a:spcAft>
              <a:buClr>
                <a:srgbClr val="000000"/>
              </a:buClr>
              <a:buSzTx/>
              <a:buFontTx/>
              <a:buNone/>
            </a:pPr>
            <a:r>
              <a:rPr lang="fr-FR" sz="1400" smtClean="0">
                <a:solidFill>
                  <a:schemeClr val="tx1"/>
                </a:solidFill>
                <a:latin typeface="Arial" charset="0"/>
                <a:cs typeface="Arial" charset="0"/>
                <a:sym typeface="Arial" charset="0"/>
              </a:rPr>
              <a:t>L'emplacement du scénario se situe le long des régions frontalières territoriales contestées du Jammu-et-Cachemire entre l'Inde, le Pakistan et la Chine.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4993" name="Shape 235"/>
          <p:cNvSpPr>
            <a:spLocks noGrp="1" noRot="1" noChangeAspect="1" noTextEdit="1"/>
          </p:cNvSpPr>
          <p:nvPr>
            <p:ph type="sldImg" idx="2"/>
          </p:nvPr>
        </p:nvSpPr>
        <p:spPr>
          <a:ln>
            <a:headEnd/>
            <a:tailEnd/>
          </a:ln>
        </p:spPr>
      </p:sp>
      <p:sp>
        <p:nvSpPr>
          <p:cNvPr id="84994" name="Shape 236"/>
          <p:cNvSpPr txBox="1">
            <a:spLocks noGrp="1"/>
          </p:cNvSpPr>
          <p:nvPr>
            <p:ph type="body" idx="1"/>
          </p:nvPr>
        </p:nvSpPr>
        <p:spPr>
          <a:noFill/>
          <a:ln/>
        </p:spPr>
        <p:txBody>
          <a:bodyPr/>
          <a:lstStyle/>
          <a:p>
            <a:pPr>
              <a:spcBef>
                <a:spcPct val="30000"/>
              </a:spcBef>
              <a:spcAft>
                <a:spcPct val="0"/>
              </a:spcAft>
              <a:buClrTx/>
              <a:buSzTx/>
              <a:buFontTx/>
              <a:buNone/>
            </a:pPr>
            <a:r>
              <a:rPr lang="fr-FR" sz="1200" smtClean="0">
                <a:solidFill>
                  <a:schemeClr val="tx1"/>
                </a:solidFill>
                <a:latin typeface="Arial" charset="0"/>
                <a:cs typeface="Arial" charset="0"/>
                <a:sym typeface="Arial" charset="0"/>
              </a:rPr>
              <a:t>Le terme </a:t>
            </a:r>
            <a:r>
              <a:rPr lang="fr-FR" sz="1200" b="1" smtClean="0">
                <a:solidFill>
                  <a:schemeClr val="tx1"/>
                </a:solidFill>
                <a:latin typeface="Arial" charset="0"/>
                <a:cs typeface="Arial" charset="0"/>
                <a:sym typeface="Arial" charset="0"/>
              </a:rPr>
              <a:t>guerre indo-pakistanaise</a:t>
            </a:r>
            <a:r>
              <a:rPr lang="fr-FR" sz="1200" smtClean="0">
                <a:solidFill>
                  <a:schemeClr val="tx1"/>
                </a:solidFill>
                <a:latin typeface="Arial" charset="0"/>
                <a:cs typeface="Arial" charset="0"/>
                <a:sym typeface="Arial" charset="0"/>
              </a:rPr>
              <a:t> peut renvoyer à l'une des trois guerres indo-pakistanaises :  (1947) (1965) (1971)</a:t>
            </a:r>
          </a:p>
          <a:p>
            <a:pPr>
              <a:spcBef>
                <a:spcPct val="30000"/>
              </a:spcBef>
              <a:spcAft>
                <a:spcPct val="0"/>
              </a:spcAft>
              <a:buClrTx/>
              <a:buSzTx/>
              <a:buFontTx/>
              <a:buNone/>
            </a:pPr>
            <a:r>
              <a:rPr lang="fr-FR" sz="1200" smtClean="0">
                <a:solidFill>
                  <a:schemeClr val="tx1"/>
                </a:solidFill>
                <a:latin typeface="Arial" charset="0"/>
                <a:cs typeface="Arial" charset="0"/>
                <a:sym typeface="Arial" charset="0"/>
              </a:rPr>
              <a:t>On pourra également se référer : au </a:t>
            </a:r>
            <a:r>
              <a:rPr lang="fr-FR" sz="1200" smtClean="0">
                <a:solidFill>
                  <a:schemeClr val="tx1"/>
                </a:solidFill>
                <a:latin typeface="Arial" charset="0"/>
                <a:cs typeface="Arial" charset="0"/>
                <a:sym typeface="Arial" charset="0"/>
                <a:hlinkClick r:id="rId3" tooltip="Conflit de Kargil"/>
              </a:rPr>
              <a:t>conflit de Kargil</a:t>
            </a:r>
            <a:r>
              <a:rPr lang="fr-FR" sz="1200" smtClean="0">
                <a:solidFill>
                  <a:schemeClr val="tx1"/>
                </a:solidFill>
                <a:latin typeface="Arial" charset="0"/>
                <a:cs typeface="Arial" charset="0"/>
                <a:sym typeface="Arial" charset="0"/>
              </a:rPr>
              <a:t> (1999) et et à la </a:t>
            </a:r>
            <a:r>
              <a:rPr lang="fr-FR" sz="1200" smtClean="0">
                <a:solidFill>
                  <a:schemeClr val="tx1"/>
                </a:solidFill>
                <a:latin typeface="Arial" charset="0"/>
                <a:cs typeface="Arial" charset="0"/>
                <a:sym typeface="Arial" charset="0"/>
                <a:hlinkClick r:id="rId4" tooltip="Confrontation indo-pakistanaise de 2001-2002"/>
              </a:rPr>
              <a:t>confrontation indo-pakistanaise de 2001-2002</a:t>
            </a:r>
            <a:endParaRPr lang="fr-FR" sz="1200" smtClean="0">
              <a:solidFill>
                <a:schemeClr val="tx1"/>
              </a:solidFill>
              <a:latin typeface="Arial" charset="0"/>
              <a:cs typeface="Arial" charset="0"/>
              <a:sym typeface="Arial" charset="0"/>
            </a:endParaRPr>
          </a:p>
          <a:p>
            <a:pPr>
              <a:spcBef>
                <a:spcPct val="30000"/>
              </a:spcBef>
              <a:spcAft>
                <a:spcPct val="0"/>
              </a:spcAft>
              <a:buClrTx/>
              <a:buSzTx/>
              <a:buFontTx/>
              <a:buNone/>
            </a:pPr>
            <a:r>
              <a:rPr lang="fr-FR" sz="1200" smtClean="0">
                <a:solidFill>
                  <a:schemeClr val="tx1"/>
                </a:solidFill>
                <a:latin typeface="Arial" charset="0"/>
                <a:cs typeface="Arial" charset="0"/>
                <a:sym typeface="Arial" charset="0"/>
              </a:rPr>
              <a:t>Le Pakistan et l'Inde possédant chacun l'arme nucléaire depuis 1998, des conflits qui font réagir la communauté internationale.</a:t>
            </a:r>
          </a:p>
          <a:p>
            <a:pPr>
              <a:spcBef>
                <a:spcPct val="30000"/>
              </a:spcBef>
              <a:spcAft>
                <a:spcPct val="0"/>
              </a:spcAft>
              <a:buClrTx/>
              <a:buSzTx/>
              <a:buFontTx/>
              <a:buNone/>
            </a:pPr>
            <a:r>
              <a:rPr lang="fr-FR" sz="1200" smtClean="0">
                <a:solidFill>
                  <a:schemeClr val="tx1"/>
                </a:solidFill>
                <a:latin typeface="Arial" charset="0"/>
                <a:cs typeface="Arial" charset="0"/>
                <a:sym typeface="Arial" charset="0"/>
              </a:rPr>
              <a:t>La </a:t>
            </a:r>
            <a:r>
              <a:rPr lang="fr-FR" sz="1200" b="1" smtClean="0">
                <a:solidFill>
                  <a:schemeClr val="tx1"/>
                </a:solidFill>
                <a:latin typeface="Arial" charset="0"/>
                <a:cs typeface="Arial" charset="0"/>
                <a:sym typeface="Arial" charset="0"/>
              </a:rPr>
              <a:t>confrontation indo-pakistanaise de 2001-2002</a:t>
            </a:r>
            <a:r>
              <a:rPr lang="fr-FR" sz="1200" smtClean="0">
                <a:solidFill>
                  <a:schemeClr val="tx1"/>
                </a:solidFill>
                <a:latin typeface="Arial" charset="0"/>
                <a:cs typeface="Arial" charset="0"/>
                <a:sym typeface="Arial" charset="0"/>
              </a:rPr>
              <a:t> fut une confrontation militaire entre l'Inde et le Pakistan qui déboucha sur une accumulation de troupes près de la frontière internationale et à proximité de la Line of Control (LoC) dans la région du Cachemire. Ce face-à-face fut la seconde confrontation majeure, avec le Conflit de Kargil, entre ces deux pays à la suite des essais nucléaires réussis par chacun d'entre eux, en 1998.</a:t>
            </a:r>
          </a:p>
          <a:p>
            <a:pPr>
              <a:spcBef>
                <a:spcPct val="30000"/>
              </a:spcBef>
              <a:spcAft>
                <a:spcPct val="0"/>
              </a:spcAft>
              <a:buClrTx/>
              <a:buSzTx/>
              <a:buFontTx/>
              <a:buNone/>
            </a:pPr>
            <a:endParaRPr lang="fr-FR" sz="1200" smtClean="0">
              <a:solidFill>
                <a:schemeClr val="tx1"/>
              </a:solidFill>
              <a:latin typeface="Arial" charset="0"/>
              <a:cs typeface="Arial" charset="0"/>
              <a:sym typeface="Arial" charset="0"/>
            </a:endParaRPr>
          </a:p>
          <a:p>
            <a:pPr>
              <a:spcBef>
                <a:spcPct val="30000"/>
              </a:spcBef>
              <a:spcAft>
                <a:spcPct val="0"/>
              </a:spcAft>
              <a:buClrTx/>
              <a:buSzTx/>
              <a:buFontTx/>
              <a:buNone/>
            </a:pPr>
            <a:endParaRPr lang="fr-FR" sz="1200" smtClean="0">
              <a:solidFill>
                <a:schemeClr val="tx1"/>
              </a:solidFill>
              <a:latin typeface="Arial" charset="0"/>
              <a:cs typeface="Arial" charset="0"/>
              <a:sym typeface="Arial" charset="0"/>
            </a:endParaRPr>
          </a:p>
          <a:p>
            <a:pPr>
              <a:spcBef>
                <a:spcPct val="30000"/>
              </a:spcBef>
              <a:spcAft>
                <a:spcPct val="0"/>
              </a:spcAft>
              <a:buClrTx/>
              <a:buSzTx/>
              <a:buFontTx/>
              <a:buNone/>
            </a:pPr>
            <a:endParaRPr lang="fr-FR" sz="1200" smtClean="0">
              <a:solidFill>
                <a:schemeClr val="tx1"/>
              </a:solidFill>
              <a:latin typeface="Arial" charset="0"/>
              <a:cs typeface="Arial" charset="0"/>
              <a:sym typeface="Arial" charset="0"/>
            </a:endParaRPr>
          </a:p>
          <a:p>
            <a:pPr>
              <a:spcBef>
                <a:spcPct val="30000"/>
              </a:spcBef>
              <a:spcAft>
                <a:spcPct val="0"/>
              </a:spcAft>
              <a:buClrTx/>
              <a:buSzTx/>
              <a:buFontTx/>
              <a:buNone/>
            </a:pPr>
            <a:endParaRPr lang="fr-FR" sz="1200" smtClean="0">
              <a:solidFill>
                <a:schemeClr val="tx1"/>
              </a:solidFill>
              <a:latin typeface="Arial" charset="0"/>
              <a:cs typeface="Arial" charset="0"/>
              <a:sym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7041" name="Shape 235"/>
          <p:cNvSpPr>
            <a:spLocks noGrp="1" noRot="1" noChangeAspect="1" noTextEdit="1"/>
          </p:cNvSpPr>
          <p:nvPr>
            <p:ph type="sldImg" idx="2"/>
          </p:nvPr>
        </p:nvSpPr>
        <p:spPr>
          <a:ln>
            <a:headEnd/>
            <a:tailEnd/>
          </a:ln>
        </p:spPr>
      </p:sp>
      <p:sp>
        <p:nvSpPr>
          <p:cNvPr id="87042" name="Shape 236"/>
          <p:cNvSpPr txBox="1">
            <a:spLocks noGrp="1"/>
          </p:cNvSpPr>
          <p:nvPr>
            <p:ph type="body" idx="1"/>
          </p:nvPr>
        </p:nvSpPr>
        <p:spPr>
          <a:noFill/>
          <a:ln/>
        </p:spPr>
        <p:txBody>
          <a:bodyPr/>
          <a:lstStyle/>
          <a:p>
            <a:pPr>
              <a:spcBef>
                <a:spcPct val="30000"/>
              </a:spcBef>
              <a:spcAft>
                <a:spcPct val="0"/>
              </a:spcAft>
              <a:buClrTx/>
              <a:buSzTx/>
              <a:buFontTx/>
              <a:buNone/>
            </a:pPr>
            <a:r>
              <a:rPr lang="fr-FR" sz="1200" smtClean="0">
                <a:solidFill>
                  <a:schemeClr val="tx1"/>
                </a:solidFill>
                <a:latin typeface="Arial" charset="0"/>
                <a:cs typeface="Arial" charset="0"/>
                <a:sym typeface="Arial" charset="0"/>
              </a:rPr>
              <a:t>En </a:t>
            </a:r>
            <a:r>
              <a:rPr lang="fr-FR" sz="1200" smtClean="0">
                <a:solidFill>
                  <a:schemeClr val="tx1"/>
                </a:solidFill>
                <a:latin typeface="Arial" charset="0"/>
                <a:cs typeface="Arial" charset="0"/>
                <a:sym typeface="Arial" charset="0"/>
                <a:hlinkClick r:id="rId3" tooltip="Occident"/>
              </a:rPr>
              <a:t>Occident</a:t>
            </a:r>
            <a:r>
              <a:rPr lang="fr-FR" sz="1200" smtClean="0">
                <a:solidFill>
                  <a:schemeClr val="tx1"/>
                </a:solidFill>
                <a:latin typeface="Arial" charset="0"/>
                <a:cs typeface="Arial" charset="0"/>
                <a:sym typeface="Arial" charset="0"/>
              </a:rPr>
              <a:t>, la couverture de cette confrontation entre les deux voisins asiatiques et la possibilité d'une escalade menant à une </a:t>
            </a:r>
            <a:r>
              <a:rPr lang="fr-FR" sz="1200" smtClean="0">
                <a:solidFill>
                  <a:schemeClr val="tx1"/>
                </a:solidFill>
                <a:latin typeface="Arial" charset="0"/>
                <a:cs typeface="Arial" charset="0"/>
                <a:sym typeface="Arial" charset="0"/>
                <a:hlinkClick r:id="rId4" tooltip="Guerre nucléaire"/>
              </a:rPr>
              <a:t>guerre nucléaire</a:t>
            </a:r>
            <a:r>
              <a:rPr lang="fr-FR" sz="1200" smtClean="0">
                <a:solidFill>
                  <a:schemeClr val="tx1"/>
                </a:solidFill>
                <a:latin typeface="Arial" charset="0"/>
                <a:cs typeface="Arial" charset="0"/>
                <a:sym typeface="Arial" charset="0"/>
              </a:rPr>
              <a:t> entre les deux pays ont conduit à s'interroger sur l'éventuelle implication des </a:t>
            </a:r>
            <a:r>
              <a:rPr lang="fr-FR" sz="1200" smtClean="0">
                <a:solidFill>
                  <a:schemeClr val="tx1"/>
                </a:solidFill>
                <a:latin typeface="Arial" charset="0"/>
                <a:cs typeface="Arial" charset="0"/>
                <a:sym typeface="Arial" charset="0"/>
                <a:hlinkClick r:id="rId5" tooltip="États-Unis"/>
              </a:rPr>
              <a:t>États-Unis</a:t>
            </a:r>
            <a:r>
              <a:rPr lang="fr-FR" sz="1200" smtClean="0">
                <a:solidFill>
                  <a:schemeClr val="tx1"/>
                </a:solidFill>
                <a:latin typeface="Arial" charset="0"/>
                <a:cs typeface="Arial" charset="0"/>
                <a:sym typeface="Arial" charset="0"/>
              </a:rPr>
              <a:t> alors qu'ils menaient leur </a:t>
            </a:r>
            <a:r>
              <a:rPr lang="fr-FR" sz="1200" smtClean="0">
                <a:solidFill>
                  <a:schemeClr val="tx1"/>
                </a:solidFill>
                <a:latin typeface="Arial" charset="0"/>
                <a:cs typeface="Arial" charset="0"/>
                <a:sym typeface="Arial" charset="0"/>
                <a:hlinkClick r:id="rId6" tooltip="Guerre contre le terrorisme"/>
              </a:rPr>
              <a:t>guerre contre le terrorisme</a:t>
            </a:r>
            <a:r>
              <a:rPr lang="fr-FR" sz="1200" smtClean="0">
                <a:solidFill>
                  <a:schemeClr val="tx1"/>
                </a:solidFill>
                <a:latin typeface="Arial" charset="0"/>
                <a:cs typeface="Arial" charset="0"/>
                <a:sym typeface="Arial" charset="0"/>
              </a:rPr>
              <a:t> en Afghanistan voisin. Le dangereux face-à-face entre les deux nouvelles puissances nucléaires finiront néanmoins par se décrisper, grâce au retrait des troupes de chaque côté de la frontière et à la médiation internationale.</a:t>
            </a:r>
          </a:p>
          <a:p>
            <a:pPr>
              <a:spcBef>
                <a:spcPct val="30000"/>
              </a:spcBef>
              <a:spcAft>
                <a:spcPct val="0"/>
              </a:spcAft>
              <a:buClrTx/>
              <a:buSzTx/>
              <a:buFontTx/>
              <a:buNone/>
            </a:pPr>
            <a:endParaRPr lang="fr-FR" sz="1200" smtClean="0">
              <a:solidFill>
                <a:schemeClr val="tx1"/>
              </a:solidFill>
              <a:latin typeface="Arial" charset="0"/>
              <a:cs typeface="Arial" charset="0"/>
              <a:sym typeface="Arial" charset="0"/>
            </a:endParaRPr>
          </a:p>
          <a:p>
            <a:pPr>
              <a:spcBef>
                <a:spcPct val="30000"/>
              </a:spcBef>
              <a:spcAft>
                <a:spcPct val="0"/>
              </a:spcAft>
              <a:buClrTx/>
              <a:buSzTx/>
              <a:buFontTx/>
              <a:buNone/>
            </a:pPr>
            <a:r>
              <a:rPr lang="fr-FR" sz="1200" b="1" smtClean="0">
                <a:solidFill>
                  <a:schemeClr val="tx1"/>
                </a:solidFill>
                <a:latin typeface="Arial" charset="0"/>
                <a:cs typeface="Arial" charset="0"/>
                <a:sym typeface="Arial" charset="0"/>
              </a:rPr>
              <a:t>Pervez Musharraf</a:t>
            </a:r>
            <a:r>
              <a:rPr lang="fr-FR" sz="1200" smtClean="0">
                <a:solidFill>
                  <a:schemeClr val="tx1"/>
                </a:solidFill>
                <a:latin typeface="Arial" charset="0"/>
                <a:cs typeface="Arial" charset="0"/>
                <a:sym typeface="Arial" charset="0"/>
              </a:rPr>
              <a:t> ou </a:t>
            </a:r>
            <a:r>
              <a:rPr lang="fr-FR" sz="1200" b="1" smtClean="0">
                <a:solidFill>
                  <a:schemeClr val="tx1"/>
                </a:solidFill>
                <a:latin typeface="Arial" charset="0"/>
                <a:cs typeface="Arial" charset="0"/>
                <a:sym typeface="Arial" charset="0"/>
              </a:rPr>
              <a:t>Pervez Moucharraf</a:t>
            </a:r>
            <a:r>
              <a:rPr lang="fr-FR" sz="1200" smtClean="0">
                <a:solidFill>
                  <a:schemeClr val="tx1"/>
                </a:solidFill>
                <a:latin typeface="Arial" charset="0"/>
                <a:cs typeface="Arial" charset="0"/>
                <a:sym typeface="Arial" charset="0"/>
              </a:rPr>
              <a:t> HOMME </a:t>
            </a:r>
            <a:r>
              <a:rPr lang="fr-FR" sz="1200" smtClean="0">
                <a:solidFill>
                  <a:schemeClr val="tx1"/>
                </a:solidFill>
                <a:latin typeface="Arial" charset="0"/>
                <a:cs typeface="Arial" charset="0"/>
                <a:sym typeface="Arial" charset="0"/>
                <a:hlinkClick r:id="rId7" tooltip="Homme d'État"/>
              </a:rPr>
              <a:t>d'État</a:t>
            </a:r>
            <a:r>
              <a:rPr lang="fr-FR" sz="1200" smtClean="0">
                <a:solidFill>
                  <a:schemeClr val="tx1"/>
                </a:solidFill>
                <a:latin typeface="Arial" charset="0"/>
                <a:cs typeface="Arial" charset="0"/>
                <a:sym typeface="Arial" charset="0"/>
              </a:rPr>
              <a:t> </a:t>
            </a:r>
            <a:r>
              <a:rPr lang="fr-FR" sz="1200" smtClean="0">
                <a:solidFill>
                  <a:schemeClr val="tx1"/>
                </a:solidFill>
                <a:latin typeface="Arial" charset="0"/>
                <a:cs typeface="Arial" charset="0"/>
                <a:sym typeface="Arial" charset="0"/>
                <a:hlinkClick r:id="rId8" tooltip="Pakistan"/>
              </a:rPr>
              <a:t>pakistanais</a:t>
            </a:r>
            <a:r>
              <a:rPr lang="fr-FR" sz="1200" smtClean="0">
                <a:solidFill>
                  <a:schemeClr val="tx1"/>
                </a:solidFill>
                <a:latin typeface="Arial" charset="0"/>
                <a:cs typeface="Arial" charset="0"/>
                <a:sym typeface="Arial" charset="0"/>
              </a:rPr>
              <a:t>, président de la République de </a:t>
            </a:r>
            <a:r>
              <a:rPr lang="fr-FR" sz="1200" smtClean="0">
                <a:solidFill>
                  <a:schemeClr val="tx1"/>
                </a:solidFill>
                <a:latin typeface="Arial" charset="0"/>
                <a:cs typeface="Arial" charset="0"/>
                <a:sym typeface="Arial" charset="0"/>
                <a:hlinkClick r:id="rId9" tooltip="2001"/>
              </a:rPr>
              <a:t>2001</a:t>
            </a:r>
            <a:r>
              <a:rPr lang="fr-FR" sz="1200" smtClean="0">
                <a:solidFill>
                  <a:schemeClr val="tx1"/>
                </a:solidFill>
                <a:latin typeface="Arial" charset="0"/>
                <a:cs typeface="Arial" charset="0"/>
                <a:sym typeface="Arial" charset="0"/>
              </a:rPr>
              <a:t> à </a:t>
            </a:r>
            <a:r>
              <a:rPr lang="fr-FR" sz="1200" smtClean="0">
                <a:solidFill>
                  <a:schemeClr val="tx1"/>
                </a:solidFill>
                <a:latin typeface="Arial" charset="0"/>
                <a:cs typeface="Arial" charset="0"/>
                <a:sym typeface="Arial" charset="0"/>
                <a:hlinkClick r:id="rId10" tooltip="2008"/>
              </a:rPr>
              <a:t>2008</a:t>
            </a:r>
            <a:r>
              <a:rPr lang="fr-FR" sz="1200" smtClean="0">
                <a:solidFill>
                  <a:schemeClr val="tx1"/>
                </a:solidFill>
                <a:latin typeface="Arial" charset="0"/>
                <a:cs typeface="Arial" charset="0"/>
                <a:sym typeface="Arial" charset="0"/>
              </a:rPr>
              <a:t>. </a:t>
            </a:r>
          </a:p>
          <a:p>
            <a:pPr>
              <a:spcBef>
                <a:spcPct val="30000"/>
              </a:spcBef>
              <a:spcAft>
                <a:spcPct val="0"/>
              </a:spcAft>
              <a:buClrTx/>
              <a:buSzTx/>
              <a:buFontTx/>
              <a:buNone/>
            </a:pPr>
            <a:r>
              <a:rPr lang="fr-FR" sz="1200" smtClean="0">
                <a:solidFill>
                  <a:schemeClr val="tx1"/>
                </a:solidFill>
                <a:latin typeface="Arial" charset="0"/>
                <a:cs typeface="Arial" charset="0"/>
                <a:sym typeface="Arial" charset="0"/>
              </a:rPr>
              <a:t>Le </a:t>
            </a:r>
            <a:r>
              <a:rPr lang="fr-FR" sz="1200" smtClean="0">
                <a:solidFill>
                  <a:schemeClr val="tx1"/>
                </a:solidFill>
                <a:latin typeface="Arial" charset="0"/>
                <a:cs typeface="Arial" charset="0"/>
                <a:sym typeface="Arial" charset="0"/>
                <a:hlinkClick r:id="rId11" tooltip="Président de l'Inde"/>
              </a:rPr>
              <a:t>Président de l'Inde</a:t>
            </a:r>
            <a:r>
              <a:rPr lang="fr-FR" sz="1200" smtClean="0">
                <a:solidFill>
                  <a:schemeClr val="tx1"/>
                </a:solidFill>
                <a:latin typeface="Arial" charset="0"/>
                <a:cs typeface="Arial" charset="0"/>
                <a:sym typeface="Arial" charset="0"/>
              </a:rPr>
              <a:t> est le chef de l'État, mais ses pouvoirs sont avant tout symboliques. Avec le </a:t>
            </a:r>
            <a:r>
              <a:rPr lang="fr-FR" sz="1200" smtClean="0">
                <a:solidFill>
                  <a:schemeClr val="tx1"/>
                </a:solidFill>
                <a:latin typeface="Arial" charset="0"/>
                <a:cs typeface="Arial" charset="0"/>
                <a:sym typeface="Arial" charset="0"/>
                <a:hlinkClick r:id="rId12" tooltip="Vice-président de l'Inde"/>
              </a:rPr>
              <a:t>Vice-président</a:t>
            </a:r>
            <a:r>
              <a:rPr lang="fr-FR" sz="1200" smtClean="0">
                <a:solidFill>
                  <a:schemeClr val="tx1"/>
                </a:solidFill>
                <a:latin typeface="Arial" charset="0"/>
                <a:cs typeface="Arial" charset="0"/>
                <a:sym typeface="Arial" charset="0"/>
              </a:rPr>
              <a:t>, il est élu au suffrage indirect pour un mandat de cinq ans. </a:t>
            </a:r>
          </a:p>
          <a:p>
            <a:pPr>
              <a:spcBef>
                <a:spcPct val="30000"/>
              </a:spcBef>
              <a:spcAft>
                <a:spcPct val="0"/>
              </a:spcAft>
              <a:buClrTx/>
              <a:buSzTx/>
              <a:buFontTx/>
              <a:buNone/>
            </a:pPr>
            <a:r>
              <a:rPr lang="fr-FR" sz="1200" smtClean="0">
                <a:solidFill>
                  <a:schemeClr val="tx1"/>
                </a:solidFill>
                <a:latin typeface="Arial" charset="0"/>
                <a:cs typeface="Arial" charset="0"/>
                <a:sym typeface="Arial" charset="0"/>
              </a:rPr>
              <a:t>Vice président = premier ministre = </a:t>
            </a:r>
            <a:r>
              <a:rPr lang="fr-FR" sz="1200" b="1" smtClean="0">
                <a:solidFill>
                  <a:schemeClr val="tx1"/>
                </a:solidFill>
                <a:latin typeface="Arial" charset="0"/>
                <a:cs typeface="Arial" charset="0"/>
                <a:sym typeface="Arial" charset="0"/>
              </a:rPr>
              <a:t>Atal Bihari Vajpayee</a:t>
            </a:r>
            <a:r>
              <a:rPr lang="fr-FR" sz="1200" smtClean="0">
                <a:solidFill>
                  <a:schemeClr val="tx1"/>
                </a:solidFill>
                <a:latin typeface="Arial" charset="0"/>
                <a:cs typeface="Arial" charset="0"/>
                <a:sym typeface="Arial" charset="0"/>
              </a:rPr>
              <a:t>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9089" name="Shape 241"/>
          <p:cNvSpPr>
            <a:spLocks noGrp="1" noRot="1" noChangeAspect="1"/>
          </p:cNvSpPr>
          <p:nvPr>
            <p:ph type="sldImg" idx="2"/>
          </p:nvPr>
        </p:nvSpPr>
        <p:spPr>
          <a:ln>
            <a:headEnd/>
            <a:tailEnd/>
          </a:ln>
        </p:spPr>
      </p:sp>
      <p:sp>
        <p:nvSpPr>
          <p:cNvPr id="89090" name="Shape 242"/>
          <p:cNvSpPr txBox="1">
            <a:spLocks noGrp="1"/>
          </p:cNvSpPr>
          <p:nvPr>
            <p:ph type="body" idx="1"/>
          </p:nvPr>
        </p:nvSpPr>
        <p:spPr>
          <a:noFill/>
          <a:ln/>
        </p:spPr>
        <p:txBody>
          <a:bodyPr/>
          <a:lstStyle/>
          <a:p>
            <a:pPr>
              <a:spcBef>
                <a:spcPct val="30000"/>
              </a:spcBef>
              <a:spcAft>
                <a:spcPct val="0"/>
              </a:spcAft>
              <a:buClrTx/>
              <a:buSzTx/>
              <a:buFontTx/>
              <a:buNone/>
            </a:pPr>
            <a:r>
              <a:rPr lang="fr-FR" sz="1400" smtClean="0">
                <a:solidFill>
                  <a:schemeClr val="tx1"/>
                </a:solidFill>
                <a:latin typeface="Arial" charset="0"/>
                <a:cs typeface="Arial" charset="0"/>
                <a:sym typeface="Arial" charset="0"/>
              </a:rPr>
              <a:t>Le scénario commence par un raid fictif dans le bâtiment du parlement de Srinagar, en Inde, par des hommes armés le 2 juin 2002. Le scénario se poursuit jusqu'au 5 août 2002 avec un certain nombre de mesures prises par le Pakistan, l'Inde et les Etats-Unis et d’autres pays sélectionnés d’intérêt.</a:t>
            </a:r>
            <a:endParaRPr lang="fr-FR" sz="1200" smtClean="0">
              <a:solidFill>
                <a:schemeClr val="tx1"/>
              </a:solidFill>
              <a:latin typeface="Arial" charset="0"/>
              <a:cs typeface="Arial" charset="0"/>
              <a:sym typeface="Arial" charset="0"/>
            </a:endParaRPr>
          </a:p>
          <a:p>
            <a:pPr>
              <a:spcBef>
                <a:spcPct val="30000"/>
              </a:spcBef>
              <a:spcAft>
                <a:spcPct val="0"/>
              </a:spcAft>
              <a:buClrTx/>
              <a:buSzTx/>
              <a:buFontTx/>
              <a:buNone/>
            </a:pPr>
            <a:endParaRPr lang="fr-FR" sz="1200" smtClean="0">
              <a:solidFill>
                <a:schemeClr val="tx1"/>
              </a:solidFill>
              <a:latin typeface="Arial" charset="0"/>
              <a:cs typeface="Arial" charset="0"/>
              <a:sym typeface="Arial" charset="0"/>
            </a:endParaRPr>
          </a:p>
          <a:p>
            <a:pPr>
              <a:spcBef>
                <a:spcPct val="30000"/>
              </a:spcBef>
              <a:spcAft>
                <a:spcPct val="0"/>
              </a:spcAft>
              <a:buClrTx/>
              <a:buSzTx/>
              <a:buFontTx/>
              <a:buNone/>
            </a:pPr>
            <a:r>
              <a:rPr lang="fr-FR" sz="1200" smtClean="0">
                <a:solidFill>
                  <a:schemeClr val="tx1"/>
                </a:solidFill>
                <a:latin typeface="Arial" charset="0"/>
                <a:cs typeface="Arial" charset="0"/>
                <a:sym typeface="Arial" charset="0"/>
              </a:rPr>
              <a:t>3 000 fichiers texte fournis par LexisNexis qui répondaient aux critères de recherche des dates du scénario et des termes «Inde» et «Pakistan». Ces articles de journaux fournissaient des données contextuelles et contextuelles aux données fournies par les scénarios. Nous avons également gratté les sites officiels de l'appareil de sécurité nationale de chaque pays (vers 2010) ainsi que les sites officiels d'US CENTCOM et d'US PACOM. Par appareil de sécurité nationale, nous entendons les équivalents fonctionnels du Conseil de sécurité nationale des États-Unis, du Département de la défense (DoD) et du Département d'État. Après ces ratés, il y avait environ 27 000 fichiers dans notre corpus. Nous avons construit le thésaurus de synonymie et de classification ainsi que la liste de suppression à partir de rien: il n'y avait pas de personnel de planification COCOM à partir duquel nous pourrions emprunter des thésaurus ou supprimer des listes.[26]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1137" name="Shape 241"/>
          <p:cNvSpPr>
            <a:spLocks noGrp="1" noRot="1" noChangeAspect="1" noTextEdit="1"/>
          </p:cNvSpPr>
          <p:nvPr>
            <p:ph type="sldImg" idx="2"/>
          </p:nvPr>
        </p:nvSpPr>
        <p:spPr>
          <a:ln>
            <a:headEnd/>
            <a:tailEnd/>
          </a:ln>
        </p:spPr>
      </p:sp>
      <p:sp>
        <p:nvSpPr>
          <p:cNvPr id="91138" name="Shape 242"/>
          <p:cNvSpPr txBox="1">
            <a:spLocks noGrp="1"/>
          </p:cNvSpPr>
          <p:nvPr>
            <p:ph type="body" idx="1"/>
          </p:nvPr>
        </p:nvSpPr>
        <p:spPr>
          <a:noFill/>
          <a:ln/>
        </p:spPr>
        <p:txBody>
          <a:bodyPr/>
          <a:lstStyle/>
          <a:p>
            <a:pPr>
              <a:spcBef>
                <a:spcPct val="30000"/>
              </a:spcBef>
              <a:spcAft>
                <a:spcPct val="0"/>
              </a:spcAft>
              <a:buClrTx/>
              <a:buSzTx/>
              <a:buFontTx/>
              <a:buNone/>
            </a:pPr>
            <a:r>
              <a:rPr lang="fr-FR" sz="1200" smtClean="0">
                <a:solidFill>
                  <a:schemeClr val="tx1"/>
                </a:solidFill>
                <a:latin typeface="Arial" charset="0"/>
                <a:cs typeface="Arial" charset="0"/>
                <a:sym typeface="Arial" charset="0"/>
              </a:rPr>
              <a:t>L'identification de personnes spécifiques dans le cadre d'un scénario de crise frontalière était un processus itératif consistant à identifier un ou plusieurs termes (p. Ex. «Premier ministre de l'Inde», «Vajpayee») puis à utiliser des recherches sur le Web pour déterminer la nature du terme et résoudre les incertitudes. Cela nous a permis d'éliminer la multitude de joueurs de cricket et d'étoiles de Bollywood dans le corpus. Nous avons utilisé des mesures de réseaux sociaux, comme la centralité des degrés, la centralité entre les intersections et la centralité des vecteurs propres, pour estimer les différents aspects de la criticité d'un nœud dans les réseaux qui en résultent, ainsi que la consultation de nos partenaires multimodèles.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3185" name="Shape 247"/>
          <p:cNvSpPr>
            <a:spLocks noGrp="1" noRot="1" noChangeAspect="1"/>
          </p:cNvSpPr>
          <p:nvPr>
            <p:ph type="sldImg" idx="2"/>
          </p:nvPr>
        </p:nvSpPr>
        <p:spPr>
          <a:ln>
            <a:headEnd/>
            <a:tailEnd/>
          </a:ln>
        </p:spPr>
      </p:sp>
      <p:sp>
        <p:nvSpPr>
          <p:cNvPr id="93186" name="Shape 248"/>
          <p:cNvSpPr txBox="1">
            <a:spLocks noGrp="1"/>
          </p:cNvSpPr>
          <p:nvPr>
            <p:ph type="body" idx="1"/>
          </p:nvPr>
        </p:nvSpPr>
        <p:spPr>
          <a:noFill/>
          <a:ln/>
        </p:spPr>
        <p:txBody>
          <a:bodyPr/>
          <a:lstStyle/>
          <a:p>
            <a:pPr eaLnBrk="1" hangingPunct="1">
              <a:spcBef>
                <a:spcPct val="0"/>
              </a:spcBef>
              <a:spcAft>
                <a:spcPct val="0"/>
              </a:spcAft>
              <a:buClr>
                <a:srgbClr val="000000"/>
              </a:buClr>
              <a:buSzTx/>
              <a:buFontTx/>
              <a:buNone/>
            </a:pPr>
            <a:r>
              <a:rPr lang="fr-FR" sz="1200" smtClean="0">
                <a:solidFill>
                  <a:schemeClr val="tx1"/>
                </a:solidFill>
                <a:latin typeface="Arial" charset="0"/>
                <a:cs typeface="Arial" charset="0"/>
                <a:sym typeface="Arial" charset="0"/>
              </a:rPr>
              <a:t>À la suite de l'ébauche du scénario, nous avons divisé l'ensemble de données en trois vignettes: 1) incident de crise initial plus huit jours; 2) mi-crise lorsque les COCOM utilisaient des analyses et des actions indépendantes; et 3) une dernière période durant laquelle les deux COCOM collaboreraient et fusionneraient leurs modèles respectifs et leurs plans d'action pour les présenter au leadership national des États-Unis.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505" name="Shape 143"/>
          <p:cNvSpPr>
            <a:spLocks noGrp="1" noRot="1" noChangeAspect="1"/>
          </p:cNvSpPr>
          <p:nvPr>
            <p:ph type="sldImg" idx="2"/>
          </p:nvPr>
        </p:nvSpPr>
        <p:spPr>
          <a:ln>
            <a:headEnd/>
            <a:tailEnd/>
          </a:ln>
        </p:spPr>
      </p:sp>
      <p:sp>
        <p:nvSpPr>
          <p:cNvPr id="144" name="Shape 144"/>
          <p:cNvSpPr txBox="1">
            <a:spLocks noGrp="1"/>
          </p:cNvSpPr>
          <p:nvPr>
            <p:ph type="body" idx="1"/>
          </p:nvPr>
        </p:nvSpPr>
        <p:spPr>
          <a:ln/>
        </p:spPr>
        <p:txBody>
          <a:bodyPr/>
          <a:lstStyle/>
          <a:p>
            <a:pPr indent="-76200" eaLnBrk="1" fontAlgn="auto" hangingPunct="1">
              <a:buFont typeface="Arial"/>
              <a:buNone/>
              <a:defRPr/>
            </a:pPr>
            <a:r>
              <a:rPr lang="fr-FR" sz="1200"/>
              <a:t>Cet article présente </a:t>
            </a:r>
            <a:r>
              <a:rPr lang="fr-FR" sz="1200" i="1"/>
              <a:t>une approche de modélisation rapide du métanetwork</a:t>
            </a:r>
            <a:r>
              <a:rPr lang="fr-FR" sz="1200"/>
              <a:t> (multimode, multilink) en utilisant des concepts techniques d'extraction pour développer des modèles pour examiner des scénarios dans un laps de temps utile.</a:t>
            </a:r>
          </a:p>
          <a:p>
            <a:pPr indent="-76200" eaLnBrk="1" fontAlgn="auto" hangingPunct="1">
              <a:spcBef>
                <a:spcPts val="360"/>
              </a:spcBef>
              <a:buFont typeface="Arial"/>
              <a:buNone/>
              <a:defRPr/>
            </a:pPr>
            <a:r>
              <a:rPr lang="fr-FR" sz="1200"/>
              <a:t>--</a:t>
            </a:r>
          </a:p>
          <a:p>
            <a:pPr eaLnBrk="1" fontAlgn="auto" hangingPunct="1">
              <a:buFont typeface="Arial"/>
              <a:buNone/>
              <a:defRPr/>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5233" name="Shape 247"/>
          <p:cNvSpPr>
            <a:spLocks noGrp="1" noRot="1" noChangeAspect="1" noTextEdit="1"/>
          </p:cNvSpPr>
          <p:nvPr>
            <p:ph type="sldImg" idx="2"/>
          </p:nvPr>
        </p:nvSpPr>
        <p:spPr>
          <a:ln>
            <a:headEnd/>
            <a:tailEnd/>
          </a:ln>
        </p:spPr>
      </p:sp>
      <p:sp>
        <p:nvSpPr>
          <p:cNvPr id="95234" name="Shape 248"/>
          <p:cNvSpPr txBox="1">
            <a:spLocks noGrp="1"/>
          </p:cNvSpPr>
          <p:nvPr>
            <p:ph type="body" idx="1"/>
          </p:nvPr>
        </p:nvSpPr>
        <p:spPr>
          <a:noFill/>
          <a:ln/>
        </p:spPr>
        <p:txBody>
          <a:bodyPr/>
          <a:lstStyle/>
          <a:p>
            <a:pPr eaLnBrk="1" hangingPunct="1">
              <a:spcBef>
                <a:spcPct val="0"/>
              </a:spcBef>
              <a:spcAft>
                <a:spcPct val="0"/>
              </a:spcAft>
              <a:buClr>
                <a:srgbClr val="000000"/>
              </a:buClr>
              <a:buSzTx/>
              <a:buFontTx/>
              <a:buNone/>
            </a:pPr>
            <a:r>
              <a:rPr lang="fr-FR" sz="1200" smtClean="0">
                <a:solidFill>
                  <a:schemeClr val="tx1"/>
                </a:solidFill>
                <a:latin typeface="Arial" charset="0"/>
                <a:cs typeface="Arial" charset="0"/>
                <a:sym typeface="Arial" charset="0"/>
              </a:rPr>
              <a:t>Pour chaque vignette, nous avons utilisé logiciel d'analyse de réseau ORA (ORA : organisation risk analyser) [43] pour calculer de nombreux nœuds statiques et des mesures de réseau statiques, et de visualiser les interconnexions des décideurs stratégiques (intitulé « Rapports SNA » dans la figure. 2). Une discussion plus complète des mesures de réseau que nous avons utilisées est disponible au chapitre 14 du rapport technique final de l'effort [44]. ORA comprend plus de 157 mesures de réseau différentes applicables aux réseaux bi-mode et multimode [45].</a:t>
            </a:r>
          </a:p>
          <a:p>
            <a:pPr eaLnBrk="1" hangingPunct="1">
              <a:spcBef>
                <a:spcPct val="0"/>
              </a:spcBef>
              <a:spcAft>
                <a:spcPct val="0"/>
              </a:spcAft>
              <a:buClr>
                <a:srgbClr val="000000"/>
              </a:buClr>
              <a:buSzTx/>
              <a:buFontTx/>
              <a:buNone/>
            </a:pPr>
            <a:r>
              <a:rPr lang="fr-FR" sz="1200" smtClean="0">
                <a:solidFill>
                  <a:schemeClr val="tx1"/>
                </a:solidFill>
                <a:latin typeface="Arial" charset="0"/>
                <a:cs typeface="Arial" charset="0"/>
                <a:sym typeface="Arial" charset="0"/>
              </a:rPr>
              <a:t>Image = état final du modèle de réseaux</a:t>
            </a:r>
          </a:p>
          <a:p>
            <a:pPr eaLnBrk="1" hangingPunct="1">
              <a:spcBef>
                <a:spcPct val="0"/>
              </a:spcBef>
              <a:spcAft>
                <a:spcPct val="0"/>
              </a:spcAft>
              <a:buClr>
                <a:srgbClr val="000000"/>
              </a:buClr>
              <a:buSzTx/>
              <a:buFontTx/>
              <a:buNone/>
            </a:pPr>
            <a:endParaRPr lang="fr-FR" sz="1200" smtClean="0">
              <a:solidFill>
                <a:schemeClr val="tx1"/>
              </a:solidFill>
              <a:latin typeface="Arial" charset="0"/>
              <a:cs typeface="Arial" charset="0"/>
              <a:sym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7281" name="Shape 247"/>
          <p:cNvSpPr>
            <a:spLocks noGrp="1" noRot="1" noChangeAspect="1" noTextEdit="1"/>
          </p:cNvSpPr>
          <p:nvPr>
            <p:ph type="sldImg" idx="2"/>
          </p:nvPr>
        </p:nvSpPr>
        <p:spPr>
          <a:ln>
            <a:headEnd/>
            <a:tailEnd/>
          </a:ln>
        </p:spPr>
      </p:sp>
      <p:sp>
        <p:nvSpPr>
          <p:cNvPr id="97282" name="Shape 248"/>
          <p:cNvSpPr txBox="1">
            <a:spLocks noGrp="1"/>
          </p:cNvSpPr>
          <p:nvPr>
            <p:ph type="body" idx="1"/>
          </p:nvPr>
        </p:nvSpPr>
        <p:spPr>
          <a:noFill/>
          <a:ln/>
        </p:spPr>
        <p:txBody>
          <a:bodyPr/>
          <a:lstStyle/>
          <a:p>
            <a:pPr eaLnBrk="1" hangingPunct="1">
              <a:spcBef>
                <a:spcPct val="0"/>
              </a:spcBef>
              <a:spcAft>
                <a:spcPct val="0"/>
              </a:spcAft>
              <a:buClr>
                <a:srgbClr val="000000"/>
              </a:buClr>
              <a:buSzTx/>
              <a:buFontTx/>
              <a:buNone/>
            </a:pPr>
            <a:r>
              <a:rPr lang="fr-FR" sz="1200" smtClean="0">
                <a:solidFill>
                  <a:schemeClr val="tx1"/>
                </a:solidFill>
                <a:latin typeface="Arial" charset="0"/>
                <a:cs typeface="Arial" charset="0"/>
                <a:sym typeface="Arial" charset="0"/>
              </a:rPr>
              <a:t>En utilisant cette méthodologie, nous avons discerné des changements dans les classements relatifs des dix premiers agents à travers les vignettes. </a:t>
            </a:r>
          </a:p>
          <a:p>
            <a:pPr eaLnBrk="1" hangingPunct="1">
              <a:spcBef>
                <a:spcPct val="0"/>
              </a:spcBef>
              <a:spcAft>
                <a:spcPct val="0"/>
              </a:spcAft>
              <a:buClr>
                <a:srgbClr val="000000"/>
              </a:buClr>
              <a:buSzTx/>
              <a:buFontTx/>
              <a:buNone/>
            </a:pPr>
            <a:r>
              <a:rPr lang="fr-FR" sz="1200" smtClean="0">
                <a:solidFill>
                  <a:schemeClr val="tx1"/>
                </a:solidFill>
                <a:latin typeface="Arial" charset="0"/>
                <a:cs typeface="Arial" charset="0"/>
                <a:sym typeface="Arial" charset="0"/>
              </a:rPr>
              <a:t>exemple de graphique du rapport "Agent clé", qui est un composant du rapport "Entités clés" pour Vignette B du point de vue USCENTCOM. Le graphique identifie les agents qui sont le plus souvent dans le top dix (10)classements à travers 22 mesures d'analyse de réseau social différentes pertinentes aux agents. Dans ce rapport, le président Musharraf figure parmi les dix premiers agents dans 90% des cas, soit 20 des 22 mesures. Les chiffres après le titre des agents dans les flèches reflètent le passage de la vignette A à la vignette B avec trois nouveaux agents apparaissant dans la vignette B. La participation du secrétaire d'État suggère que l'instrument diplomatique de la puissance nationale augmente son niveau d'effort.</a:t>
            </a:r>
          </a:p>
          <a:p>
            <a:pPr eaLnBrk="1" hangingPunct="1">
              <a:spcBef>
                <a:spcPct val="0"/>
              </a:spcBef>
              <a:spcAft>
                <a:spcPct val="0"/>
              </a:spcAft>
              <a:buClr>
                <a:srgbClr val="000000"/>
              </a:buClr>
              <a:buSzTx/>
              <a:buFontTx/>
              <a:buNone/>
            </a:pPr>
            <a:r>
              <a:rPr lang="fr-FR" sz="1200" smtClean="0">
                <a:solidFill>
                  <a:schemeClr val="tx1"/>
                </a:solidFill>
                <a:latin typeface="Arial" charset="0"/>
                <a:cs typeface="Arial" charset="0"/>
                <a:sym typeface="Arial" charset="0"/>
              </a:rPr>
              <a:t>L'apparition d'USPACOM et d'USCENTCOM, quant à elle, est conforme à une interprétation selon laquelle le scénario passe rapidement d'une situation centrée sur la diplomatie à une situation impliquant l'armée américaine. Cette constatation est conforme à la teneur du scénario et aux impressions de nos SME (Subject Matter Experts). Le classement relatif du président des Joint Chiefs (CJCS) est conforme à la présence croissante des deux commandants du COCOM dans des discussions directes et des interactions avec le président. Leur implication directe avec le président est conforme au DoD passant de la planification à l'action avec le CJCS en tant que principal conseiller militaire pour exécuter les actions à travers les COCOM.</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9329" name="Shape 247"/>
          <p:cNvSpPr>
            <a:spLocks noGrp="1" noRot="1" noChangeAspect="1" noTextEdit="1"/>
          </p:cNvSpPr>
          <p:nvPr>
            <p:ph type="sldImg" idx="2"/>
          </p:nvPr>
        </p:nvSpPr>
        <p:spPr>
          <a:ln>
            <a:headEnd/>
            <a:tailEnd/>
          </a:ln>
        </p:spPr>
      </p:sp>
      <p:sp>
        <p:nvSpPr>
          <p:cNvPr id="99330" name="Shape 248"/>
          <p:cNvSpPr txBox="1">
            <a:spLocks noGrp="1"/>
          </p:cNvSpPr>
          <p:nvPr>
            <p:ph type="body" idx="1"/>
          </p:nvPr>
        </p:nvSpPr>
        <p:spPr>
          <a:noFill/>
          <a:ln/>
        </p:spPr>
        <p:txBody>
          <a:bodyPr/>
          <a:lstStyle/>
          <a:p>
            <a:pPr>
              <a:spcBef>
                <a:spcPct val="30000"/>
              </a:spcBef>
              <a:spcAft>
                <a:spcPct val="0"/>
              </a:spcAft>
              <a:buClrTx/>
              <a:buSzTx/>
              <a:buFontTx/>
              <a:buNone/>
            </a:pPr>
            <a:r>
              <a:rPr lang="fr-FR" sz="1200" smtClean="0">
                <a:solidFill>
                  <a:schemeClr val="tx1"/>
                </a:solidFill>
                <a:latin typeface="Arial" charset="0"/>
                <a:cs typeface="Arial" charset="0"/>
                <a:sym typeface="Arial" charset="0"/>
              </a:rPr>
              <a:t>Le méta-réseau extrait par Automap construit par le processus D2M, décrit dans les sections VA et VB, est devenu l'entrée principale de la simulation Construct, comme le montre la figure 2. Pour ce scénario, la mesure de la production primaire d'intérêt était le nombre de décideurs stratégiques possédant une croyance «pro-guerre», calculée en utilisant </a:t>
            </a:r>
            <a:r>
              <a:rPr lang="fr-FR" sz="1200" smtClean="0">
                <a:solidFill>
                  <a:schemeClr val="tx1"/>
                </a:solidFill>
                <a:latin typeface="Arial" charset="0"/>
                <a:cs typeface="Arial" charset="0"/>
                <a:sym typeface="Arial" charset="0"/>
                <a:hlinkClick r:id="rId3"/>
              </a:rPr>
              <a:t>(12)</a:t>
            </a:r>
            <a:r>
              <a:rPr lang="fr-FR" sz="1200" smtClean="0">
                <a:solidFill>
                  <a:schemeClr val="tx1"/>
                </a:solidFill>
                <a:latin typeface="Arial" charset="0"/>
                <a:cs typeface="Arial" charset="0"/>
                <a:sym typeface="Arial" charset="0"/>
              </a:rPr>
              <a:t> . Nous avons récolté les décideurs stratégiques et leurs relations directement à partir des données multimodales text-mined. Le reste des données multimodales, tirées principalement de LexisNexis, n'était pas pertinent pour le scénario et les questions d'intérêt.</a:t>
            </a:r>
          </a:p>
          <a:p>
            <a:pPr>
              <a:spcBef>
                <a:spcPct val="30000"/>
              </a:spcBef>
              <a:spcAft>
                <a:spcPct val="0"/>
              </a:spcAft>
              <a:buClrTx/>
              <a:buSzTx/>
              <a:buFontTx/>
              <a:buNone/>
            </a:pPr>
            <a:r>
              <a:rPr lang="fr-FR" sz="1200" smtClean="0">
                <a:solidFill>
                  <a:schemeClr val="tx1"/>
                </a:solidFill>
                <a:latin typeface="Arial" charset="0"/>
                <a:cs typeface="Arial" charset="0"/>
                <a:sym typeface="Arial" charset="0"/>
              </a:rPr>
              <a:t>Nous avions encore besoin d'une certaine forme de connaissance dans la simulation; donc, nous avons implémenté des représentations stylisées de la connaissance; ces représentations ont été créées pour refléter l'identité nationale, la culture, ainsi que les connaissances pour et contre l'agression. La taille de ces pools et leur distribution aux agents étaient basées sur les sorties text-mined d'AutoMap. Nous avons également lancé la simulation avec la majorité des agents pour avoir plus de connaissances «anti-guerre» que de «pro-guerre» - représentant le statu quo qu'il y a beaucoup plus de gens enclins à la guerre que ceux qui sont enclins à déclencher une guerre. La mémoire transactive propice aux erreurs a été instanciée avec un taux de faux négatifs à l'échelle de la population de 0,5 (c'est-à-dire qu'un ego perçoit à tort qu'un alter n'a pas de connaissance particulière).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1377" name="Shape 247"/>
          <p:cNvSpPr>
            <a:spLocks noGrp="1" noRot="1" noChangeAspect="1" noTextEdit="1"/>
          </p:cNvSpPr>
          <p:nvPr>
            <p:ph type="sldImg" idx="2"/>
          </p:nvPr>
        </p:nvSpPr>
        <p:spPr>
          <a:ln>
            <a:headEnd/>
            <a:tailEnd/>
          </a:ln>
        </p:spPr>
      </p:sp>
      <p:sp>
        <p:nvSpPr>
          <p:cNvPr id="101378" name="Shape 248"/>
          <p:cNvSpPr txBox="1">
            <a:spLocks noGrp="1"/>
          </p:cNvSpPr>
          <p:nvPr>
            <p:ph type="body" idx="1"/>
          </p:nvPr>
        </p:nvSpPr>
        <p:spPr>
          <a:noFill/>
          <a:ln/>
        </p:spPr>
        <p:txBody>
          <a:bodyPr/>
          <a:lstStyle/>
          <a:p>
            <a:pPr eaLnBrk="1" hangingPunct="1">
              <a:spcBef>
                <a:spcPct val="0"/>
              </a:spcBef>
              <a:spcAft>
                <a:spcPct val="0"/>
              </a:spcAft>
              <a:buClr>
                <a:srgbClr val="000000"/>
              </a:buClr>
              <a:buSzTx/>
              <a:buFontTx/>
              <a:buNone/>
            </a:pPr>
            <a:r>
              <a:rPr lang="fr-FR" sz="1200" smtClean="0">
                <a:solidFill>
                  <a:schemeClr val="tx1"/>
                </a:solidFill>
                <a:latin typeface="Arial" charset="0"/>
                <a:cs typeface="Arial" charset="0"/>
                <a:sym typeface="Arial" charset="0"/>
              </a:rPr>
              <a:t>la principale question que nous avons étudiée était de classer les interventions, avec trois sous-questions pertinentes:</a:t>
            </a:r>
          </a:p>
          <a:p>
            <a:pPr eaLnBrk="1" hangingPunct="1">
              <a:spcBef>
                <a:spcPct val="0"/>
              </a:spcBef>
              <a:spcAft>
                <a:spcPct val="0"/>
              </a:spcAft>
              <a:buClr>
                <a:srgbClr val="000000"/>
              </a:buClr>
              <a:buSzTx/>
              <a:buFontTx/>
              <a:buNone/>
            </a:pPr>
            <a:endParaRPr lang="fr-FR" sz="1200" smtClean="0">
              <a:solidFill>
                <a:schemeClr val="tx1"/>
              </a:solidFill>
              <a:latin typeface="Arial" charset="0"/>
              <a:cs typeface="Arial" charset="0"/>
              <a:sym typeface="Arial" charset="0"/>
            </a:endParaRPr>
          </a:p>
          <a:p>
            <a:pPr eaLnBrk="1" hangingPunct="1">
              <a:spcBef>
                <a:spcPct val="0"/>
              </a:spcBef>
              <a:spcAft>
                <a:spcPct val="0"/>
              </a:spcAft>
              <a:buClr>
                <a:srgbClr val="000000"/>
              </a:buClr>
              <a:buSzTx/>
              <a:buFontTx/>
              <a:buNone/>
            </a:pPr>
            <a:r>
              <a:rPr lang="fr-FR" sz="1200" smtClean="0">
                <a:solidFill>
                  <a:schemeClr val="tx1"/>
                </a:solidFill>
                <a:latin typeface="Arial" charset="0"/>
                <a:cs typeface="Arial" charset="0"/>
                <a:sym typeface="Arial" charset="0"/>
              </a:rPr>
              <a:t> 1) combien de décideurs stratégiques posséderaient la croyance en faveur de la guerre si les États-Unis n'interviennent pas Cas); </a:t>
            </a:r>
          </a:p>
          <a:p>
            <a:pPr eaLnBrk="1" hangingPunct="1">
              <a:spcBef>
                <a:spcPct val="0"/>
              </a:spcBef>
              <a:spcAft>
                <a:spcPct val="0"/>
              </a:spcAft>
              <a:buClr>
                <a:srgbClr val="000000"/>
              </a:buClr>
              <a:buSzTx/>
              <a:buFontTx/>
              <a:buNone/>
            </a:pPr>
            <a:r>
              <a:rPr lang="fr-FR" sz="1200" smtClean="0">
                <a:solidFill>
                  <a:schemeClr val="tx1"/>
                </a:solidFill>
                <a:latin typeface="Arial" charset="0"/>
                <a:cs typeface="Arial" charset="0"/>
                <a:sym typeface="Arial" charset="0"/>
              </a:rPr>
              <a:t>2) compte tenu du scénario et de toutes ses mesures de dissuasion et de désescalade, combien de décideurs indiens et pakistanais posséderont des croyances en faveur de la guerre (cas du «scénario»); </a:t>
            </a:r>
          </a:p>
          <a:p>
            <a:pPr eaLnBrk="1" hangingPunct="1">
              <a:spcBef>
                <a:spcPct val="0"/>
              </a:spcBef>
              <a:spcAft>
                <a:spcPct val="0"/>
              </a:spcAft>
              <a:buClr>
                <a:srgbClr val="000000"/>
              </a:buClr>
              <a:buSzTx/>
              <a:buFontTx/>
              <a:buNone/>
            </a:pPr>
            <a:r>
              <a:rPr lang="fr-FR" sz="1200" smtClean="0">
                <a:solidFill>
                  <a:schemeClr val="tx1"/>
                </a:solidFill>
                <a:latin typeface="Arial" charset="0"/>
                <a:cs typeface="Arial" charset="0"/>
                <a:sym typeface="Arial" charset="0"/>
              </a:rPr>
              <a:t>3) compte tenu d'un ensemble stable d'actions de dissuasion, comment le fait de changer le calendrier de cet ensemble d'actions change-t-il le nombre de décideurs ayant une croyance en faveur de la guerre (les cas «précoce», «moyen» et «tardif»)?</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3425" name="Shape 247"/>
          <p:cNvSpPr>
            <a:spLocks noGrp="1" noRot="1" noChangeAspect="1" noTextEdit="1"/>
          </p:cNvSpPr>
          <p:nvPr>
            <p:ph type="sldImg" idx="2"/>
          </p:nvPr>
        </p:nvSpPr>
        <p:spPr>
          <a:ln>
            <a:headEnd/>
            <a:tailEnd/>
          </a:ln>
        </p:spPr>
      </p:sp>
      <p:sp>
        <p:nvSpPr>
          <p:cNvPr id="103426" name="Shape 248"/>
          <p:cNvSpPr txBox="1">
            <a:spLocks noGrp="1"/>
          </p:cNvSpPr>
          <p:nvPr>
            <p:ph type="body" idx="1"/>
          </p:nvPr>
        </p:nvSpPr>
        <p:spPr>
          <a:noFill/>
          <a:ln/>
        </p:spPr>
        <p:txBody>
          <a:bodyPr/>
          <a:lstStyle/>
          <a:p>
            <a:pPr eaLnBrk="1" hangingPunct="1">
              <a:spcBef>
                <a:spcPct val="0"/>
              </a:spcBef>
              <a:spcAft>
                <a:spcPct val="0"/>
              </a:spcAft>
              <a:buClr>
                <a:srgbClr val="000000"/>
              </a:buClr>
              <a:buSzTx/>
              <a:buFontTx/>
              <a:buNone/>
            </a:pPr>
            <a:r>
              <a:rPr lang="fr-FR" sz="1200" smtClean="0">
                <a:solidFill>
                  <a:schemeClr val="tx1"/>
                </a:solidFill>
                <a:latin typeface="Arial" charset="0"/>
                <a:cs typeface="Arial" charset="0"/>
                <a:sym typeface="Arial" charset="0"/>
              </a:rPr>
              <a:t>Ces expériences virtuelles ont montré que, sans le travail des États-Unis ou d'autres pour réduire les tensions, dans plus de 30 jours, plus de 60% des décideurs stratégiques pakistanais et indiens estiment que la guerre est le bon choix. None avg : sans intervention de us + scenario avg = dissuation et actions us</a:t>
            </a:r>
          </a:p>
          <a:p>
            <a:pPr eaLnBrk="1" hangingPunct="1">
              <a:spcBef>
                <a:spcPct val="0"/>
              </a:spcBef>
              <a:spcAft>
                <a:spcPct val="0"/>
              </a:spcAft>
              <a:buClr>
                <a:srgbClr val="000000"/>
              </a:buClr>
              <a:buSzTx/>
              <a:buFontTx/>
              <a:buNone/>
            </a:pPr>
            <a:r>
              <a:rPr lang="fr-FR" sz="1200" smtClean="0">
                <a:solidFill>
                  <a:schemeClr val="tx1"/>
                </a:solidFill>
                <a:latin typeface="Arial" charset="0"/>
                <a:cs typeface="Arial" charset="0"/>
                <a:sym typeface="Arial" charset="0"/>
              </a:rPr>
              <a:t>Cette figure indique également que la réponse américaine diplomatique étudiée conventionnelle établie dans le document de scénario était insuffisante pour éviter la guerre en dépit du fait que les décideurs politiques avaient adopté un mouvement vers des croyances anti-guerre. Les interventions précoces ont produit l'impact le plus significatif (voir aussi Fig. 5 ) - alors que les agents ont choisi de transmettre la connaissance avec une valence négative vers la croyance «pro-guerre».</a:t>
            </a:r>
          </a:p>
          <a:p>
            <a:pPr eaLnBrk="1" hangingPunct="1">
              <a:spcBef>
                <a:spcPct val="0"/>
              </a:spcBef>
              <a:spcAft>
                <a:spcPct val="0"/>
              </a:spcAft>
              <a:buClr>
                <a:srgbClr val="000000"/>
              </a:buClr>
              <a:buSzTx/>
              <a:buFontTx/>
              <a:buNone/>
            </a:pPr>
            <a:r>
              <a:rPr lang="fr-FR" sz="1200" smtClean="0">
                <a:solidFill>
                  <a:schemeClr val="tx1"/>
                </a:solidFill>
                <a:latin typeface="Arial" charset="0"/>
                <a:cs typeface="Arial" charset="0"/>
                <a:sym typeface="Arial" charset="0"/>
              </a:rPr>
              <a:t>Les actions de dissuasion du scénario n'ont qu'un impact minime jusqu'à plus d'un mois après le début de la crise.</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5170" name="Shape 247"/>
          <p:cNvSpPr>
            <a:spLocks noGrp="1" noRot="1" noChangeAspect="1" noTextEdit="1"/>
          </p:cNvSpPr>
          <p:nvPr>
            <p:ph type="sldImg" idx="2"/>
          </p:nvPr>
        </p:nvSpPr>
        <p:spPr>
          <a:ln>
            <a:headEnd/>
            <a:tailEnd/>
          </a:ln>
        </p:spPr>
      </p:sp>
      <p:sp>
        <p:nvSpPr>
          <p:cNvPr id="135171" name="Shape 248"/>
          <p:cNvSpPr txBox="1">
            <a:spLocks noGrp="1"/>
          </p:cNvSpPr>
          <p:nvPr>
            <p:ph type="body" idx="1"/>
          </p:nvPr>
        </p:nvSpPr>
        <p:spPr>
          <a:noFill/>
          <a:ln/>
        </p:spPr>
        <p:txBody>
          <a:bodyPr/>
          <a:lstStyle/>
          <a:p>
            <a:pPr>
              <a:spcBef>
                <a:spcPct val="30000"/>
              </a:spcBef>
              <a:spcAft>
                <a:spcPct val="0"/>
              </a:spcAft>
              <a:buClrTx/>
              <a:buSzTx/>
              <a:buFontTx/>
              <a:buNone/>
            </a:pPr>
            <a:r>
              <a:rPr lang="fr-FR" sz="1200" smtClean="0">
                <a:solidFill>
                  <a:schemeClr val="tx1"/>
                </a:solidFill>
                <a:latin typeface="Arial" charset="0"/>
                <a:sym typeface="Arial" charset="0"/>
              </a:rPr>
              <a:t>compte tenu du scénario et de toutes ses mesures de dissuasion et de désescalade, combien de décideurs indiens et pakistanais posséderont des croyances en faveur de la guerre : le cas du « Scénario »</a:t>
            </a:r>
          </a:p>
          <a:p>
            <a:pPr>
              <a:spcBef>
                <a:spcPct val="30000"/>
              </a:spcBef>
              <a:spcAft>
                <a:spcPct val="0"/>
              </a:spcAft>
              <a:buClrTx/>
              <a:buSzTx/>
              <a:buFontTx/>
              <a:buNone/>
            </a:pPr>
            <a:r>
              <a:rPr lang="fr-FR" sz="1200" smtClean="0">
                <a:solidFill>
                  <a:schemeClr val="tx1"/>
                </a:solidFill>
                <a:latin typeface="Arial" charset="0"/>
                <a:sym typeface="Arial" charset="0"/>
              </a:rPr>
              <a:t>compte tenu d'un ensemble stable d'actions de dissuasion, comment le fait de changer le calendrier de cet ensemble d'actions change-t-il le nombre de décideurs ayant une croyance en faveur de la guerre : les cas « Early », « Middle » et « Late »</a:t>
            </a:r>
          </a:p>
          <a:p>
            <a:pPr eaLnBrk="1" hangingPunct="1">
              <a:spcBef>
                <a:spcPct val="0"/>
              </a:spcBef>
              <a:spcAft>
                <a:spcPct val="0"/>
              </a:spcAft>
              <a:buClr>
                <a:srgbClr val="000000"/>
              </a:buClr>
              <a:buSzTx/>
              <a:buFontTx/>
              <a:buNone/>
            </a:pPr>
            <a:r>
              <a:rPr lang="fr-FR" sz="1200" smtClean="0">
                <a:solidFill>
                  <a:schemeClr val="tx1"/>
                </a:solidFill>
                <a:latin typeface="Arial" charset="0"/>
                <a:sym typeface="Arial" charset="0"/>
              </a:rPr>
              <a:t>Il y a un certain nombre de raisons pour ce résultat. Les agents du modèle souffrent du même effet de «chambre d'écho» que les personnes du monde réel - leurs interactions avec des agents comme eux renforcent leurs croyances et leurs connaissances existantes, formant une boucle de rétroaction qui gagne des portions encore plus importantes de la population [46]  Interrompre tôt cette boucle de rétroaction en exposant les agents à des informations supplémentaires ou alternatives est essentiel. La figure 5 était très sensible aux provocations supplémentaires (par exemple, déploiements de troupes, lancements de missiles, émeutes et couverture médiatique de celles-ci) - renforçant la perception que les actions vont souvent déborder les pourparlers. Les interventions précoces ont produit l'impact le plus significatif (voir aussi Fig. 5 ) - alors que les agents ont choisi de transmettre la connaissance avec une valence négative vers la croyance «pro-guerre».</a:t>
            </a:r>
          </a:p>
          <a:p>
            <a:pPr eaLnBrk="1" hangingPunct="1">
              <a:spcBef>
                <a:spcPct val="0"/>
              </a:spcBef>
              <a:spcAft>
                <a:spcPct val="0"/>
              </a:spcAft>
              <a:buClr>
                <a:srgbClr val="000000"/>
              </a:buClr>
              <a:buSzTx/>
              <a:buFontTx/>
              <a:buNone/>
            </a:pPr>
            <a:endParaRPr lang="fr-FR" sz="1200" smtClean="0">
              <a:solidFill>
                <a:schemeClr val="tx1"/>
              </a:solidFill>
              <a:latin typeface="Arial" charset="0"/>
              <a:sym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5473" name="Shape 247"/>
          <p:cNvSpPr>
            <a:spLocks noGrp="1" noRot="1" noChangeAspect="1" noTextEdit="1"/>
          </p:cNvSpPr>
          <p:nvPr>
            <p:ph type="sldImg" idx="2"/>
          </p:nvPr>
        </p:nvSpPr>
        <p:spPr>
          <a:ln>
            <a:headEnd/>
            <a:tailEnd/>
          </a:ln>
        </p:spPr>
      </p:sp>
      <p:sp>
        <p:nvSpPr>
          <p:cNvPr id="105474" name="Shape 248"/>
          <p:cNvSpPr txBox="1">
            <a:spLocks noGrp="1"/>
          </p:cNvSpPr>
          <p:nvPr>
            <p:ph type="body" idx="1"/>
          </p:nvPr>
        </p:nvSpPr>
        <p:spPr>
          <a:noFill/>
          <a:ln/>
        </p:spPr>
        <p:txBody>
          <a:bodyPr/>
          <a:lstStyle/>
          <a:p>
            <a:pPr eaLnBrk="1" hangingPunct="1">
              <a:spcBef>
                <a:spcPct val="0"/>
              </a:spcBef>
              <a:spcAft>
                <a:spcPct val="0"/>
              </a:spcAft>
              <a:buClr>
                <a:srgbClr val="000000"/>
              </a:buClr>
              <a:buSzTx/>
              <a:buFontTx/>
              <a:buNone/>
            </a:pPr>
            <a:r>
              <a:rPr lang="fr-FR" sz="1200" smtClean="0">
                <a:solidFill>
                  <a:schemeClr val="tx1"/>
                </a:solidFill>
                <a:latin typeface="Arial" charset="0"/>
                <a:cs typeface="Arial" charset="0"/>
                <a:sym typeface="Arial" charset="0"/>
              </a:rPr>
              <a:t>Ces résultats suggèrent que les États-Unis et d'autres doivent utiliser rapidement des leviers de dissuasion; les leviers de dissuasion peuvent avoir besoin d'un usage répété pour avoir un effet; les provocations continuelles vont rapidement submerger les instruments américains du pouvoir national; une action rapide et rapide ne peut pas, à elle seule, mener à la désescalade, même si elle peut prendre le temps d'apporter des ressources supplémentaires.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7521" name="Shape 253"/>
          <p:cNvSpPr>
            <a:spLocks noGrp="1" noRot="1" noChangeAspect="1"/>
          </p:cNvSpPr>
          <p:nvPr>
            <p:ph type="sldImg" idx="2"/>
          </p:nvPr>
        </p:nvSpPr>
        <p:spPr>
          <a:ln>
            <a:headEnd/>
            <a:tailEnd/>
          </a:ln>
        </p:spPr>
      </p:sp>
      <p:sp>
        <p:nvSpPr>
          <p:cNvPr id="107522" name="Shape 254"/>
          <p:cNvSpPr txBox="1">
            <a:spLocks noGrp="1"/>
          </p:cNvSpPr>
          <p:nvPr>
            <p:ph type="body" idx="1"/>
          </p:nvPr>
        </p:nvSpPr>
        <p:spPr>
          <a:noFill/>
          <a:ln/>
        </p:spPr>
        <p:txBody>
          <a:bodyPr/>
          <a:lstStyle/>
          <a:p>
            <a:pPr>
              <a:spcBef>
                <a:spcPct val="30000"/>
              </a:spcBef>
              <a:spcAft>
                <a:spcPct val="0"/>
              </a:spcAft>
              <a:buClrTx/>
              <a:buSzTx/>
              <a:buFontTx/>
              <a:buNone/>
            </a:pPr>
            <a:r>
              <a:rPr lang="fr-FR" sz="1200" smtClean="0">
                <a:solidFill>
                  <a:schemeClr val="tx1"/>
                </a:solidFill>
                <a:latin typeface="Arial" charset="0"/>
                <a:cs typeface="Arial" charset="0"/>
                <a:sym typeface="Arial" charset="0"/>
              </a:rPr>
              <a:t>Puisque la base du modèle est un scénario fictif, il n'existe aucun mécanisme disponible pour effectuer une validation empirique ou historique de ce modèle spécifique. En tant que tel, nous nous tournons vers d'autres formes de confirmation de la validité du visage, de la plausibilité et de l'utilité du modèle. De plus, les conclusions de ce modèle étaient cohérentes à travers trois ensembles différents d'hypothèses, de paradigmes, de langages de modélisation et d'outils : Construct, CAESAR III [47], [48], et Pythia. CAESAR III est un outil de Petri net pour évaluer les organisations décisionnelles largement omises de cette discussion. La congruence dans les résultats, en dépit des hypothèses opérationnelles et des paradigmes distinctement différents de chaque outil, augmente la confiance dans la vraisemblance des modèles construits, les techniques pour les construire et les évaluations dérivées de la liste d'événements du scénario principal. L'effort multimodèle plus large soutiendrait également l'incorporation d'autres modèles qui incluent d'autres motivations pour les interactions (par exemple, le capital social, la théorie des échanges et la théorie de l'équilibre).</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9569" name="Shape 253"/>
          <p:cNvSpPr>
            <a:spLocks noGrp="1" noRot="1" noChangeAspect="1" noTextEdit="1"/>
          </p:cNvSpPr>
          <p:nvPr>
            <p:ph type="sldImg" idx="2"/>
          </p:nvPr>
        </p:nvSpPr>
        <p:spPr>
          <a:ln>
            <a:headEnd/>
            <a:tailEnd/>
          </a:ln>
        </p:spPr>
      </p:sp>
      <p:sp>
        <p:nvSpPr>
          <p:cNvPr id="109570" name="Shape 254"/>
          <p:cNvSpPr txBox="1">
            <a:spLocks noGrp="1"/>
          </p:cNvSpPr>
          <p:nvPr>
            <p:ph type="body" idx="1"/>
          </p:nvPr>
        </p:nvSpPr>
        <p:spPr>
          <a:noFill/>
          <a:ln/>
        </p:spPr>
        <p:txBody>
          <a:bodyPr/>
          <a:lstStyle/>
          <a:p>
            <a:pPr>
              <a:spcBef>
                <a:spcPct val="30000"/>
              </a:spcBef>
              <a:spcAft>
                <a:spcPct val="0"/>
              </a:spcAft>
              <a:buClrTx/>
              <a:buSzTx/>
              <a:buFontTx/>
              <a:buNone/>
            </a:pPr>
            <a:r>
              <a:rPr lang="fr-FR" sz="1200" smtClean="0">
                <a:solidFill>
                  <a:schemeClr val="tx1"/>
                </a:solidFill>
                <a:latin typeface="Arial" charset="0"/>
                <a:cs typeface="Arial" charset="0"/>
                <a:sym typeface="Arial" charset="0"/>
              </a:rPr>
              <a:t>Plus important que la validation particulière de cet exemple spécifique est la confirmation que cette approche semiautomatable et reproductible de passer de grandes quantités de texte non structuré à un métanetwork bien développé vaut la peine. L'analyse statique à l'aide d'outils et de techniques d'analyse de réseaux sociaux a généré des résultats raisonnables dans le contexte du scénario. L'approche a en outre montré qu'elle était efficace pour générer la base d'un modèle de simulation basé sur un agent qui aurait pu prendre beaucoup plus de temps à construire. Ensemble, l'approche présentée illustrée à la Fig. 2 fournit des techniques permettant aux décideurs d'évaluer une grande variété de COA dans des environnements sûrs et contrôlés.</a:t>
            </a:r>
          </a:p>
          <a:p>
            <a:pPr>
              <a:spcBef>
                <a:spcPct val="30000"/>
              </a:spcBef>
              <a:spcAft>
                <a:spcPct val="0"/>
              </a:spcAft>
              <a:buClrTx/>
              <a:buSzTx/>
              <a:buFontTx/>
              <a:buNone/>
            </a:pPr>
            <a:r>
              <a:rPr lang="fr-FR" sz="1200" smtClean="0">
                <a:solidFill>
                  <a:schemeClr val="tx1"/>
                </a:solidFill>
                <a:latin typeface="Arial" charset="0"/>
                <a:cs typeface="Arial" charset="0"/>
                <a:sym typeface="Arial" charset="0"/>
              </a:rPr>
              <a:t>En ce qui concerne le scénario lui-même, l'effort indique aux décideurs qu'il y a peu de marge de manœuvre au sein de laquelle ils peuvent manœuvrer, non pas un résultat révolutionnaire, mais basé sur plus que l'intuition et l'expérience personnelle des individus. Ce résultat a également été accepté par les PME du promoteur du projet lors de l'examen de l'effort.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1617" name="Shape 259"/>
          <p:cNvSpPr>
            <a:spLocks noGrp="1" noRot="1" noChangeAspect="1"/>
          </p:cNvSpPr>
          <p:nvPr>
            <p:ph type="sldImg" idx="2"/>
          </p:nvPr>
        </p:nvSpPr>
        <p:spPr>
          <a:ln>
            <a:headEnd/>
            <a:tailEnd/>
          </a:ln>
        </p:spPr>
      </p:sp>
      <p:sp>
        <p:nvSpPr>
          <p:cNvPr id="111618" name="Shape 260"/>
          <p:cNvSpPr txBox="1">
            <a:spLocks noGrp="1"/>
          </p:cNvSpPr>
          <p:nvPr>
            <p:ph type="body" idx="1"/>
          </p:nvPr>
        </p:nvSpPr>
        <p:spPr>
          <a:noFill/>
          <a:ln/>
        </p:spPr>
        <p:txBody>
          <a:bodyPr/>
          <a:lstStyle/>
          <a:p>
            <a:pPr>
              <a:spcBef>
                <a:spcPct val="30000"/>
              </a:spcBef>
              <a:spcAft>
                <a:spcPct val="0"/>
              </a:spcAft>
              <a:buClrTx/>
              <a:buSzTx/>
              <a:buFontTx/>
              <a:buNone/>
            </a:pPr>
            <a:r>
              <a:rPr lang="fr-FR" sz="1200" smtClean="0">
                <a:solidFill>
                  <a:schemeClr val="tx1"/>
                </a:solidFill>
                <a:latin typeface="Arial" charset="0"/>
                <a:cs typeface="Arial" charset="0"/>
                <a:sym typeface="Arial" charset="0"/>
              </a:rPr>
              <a:t>Nous avons démontré une approche de développement de modèle rapide qui permet l'intégration de plusieurs sources de données pour produire un méta-réseau qui forme la base de la simulation. Nous avons montré la faisabilité de la façon dont de multiples organisations peuvent prendre ces métaconcerts et examiner les futurs possibles - lors de la planification et de l'exécution délibérées à long terme ainsi que dans des environnements sensibles aux crises et au temps. Enfin, nous avons établi la capacité des simulations de diffusion et de la science du réseau à fournir des estimations des cycles d'action-réaction dans des situations nécessitant l'utilisation coordonnée de multiples instruments de changement, en l'occurrence les éléments du pouvoir national. Ces estimations étaient valables aux yeux des PME et les résultats étaient conformes à la production de modèles issus de milieux très différents.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3553" name="Shape 150"/>
          <p:cNvSpPr>
            <a:spLocks noGrp="1" noRot="1" noChangeAspect="1"/>
          </p:cNvSpPr>
          <p:nvPr>
            <p:ph type="sldImg" idx="2"/>
          </p:nvPr>
        </p:nvSpPr>
        <p:spPr>
          <a:ln>
            <a:headEnd/>
            <a:tailEnd/>
          </a:ln>
        </p:spPr>
      </p:sp>
      <p:sp>
        <p:nvSpPr>
          <p:cNvPr id="151" name="Shape 151"/>
          <p:cNvSpPr txBox="1">
            <a:spLocks noGrp="1"/>
          </p:cNvSpPr>
          <p:nvPr>
            <p:ph type="body" idx="1"/>
          </p:nvPr>
        </p:nvSpPr>
        <p:spPr>
          <a:ln/>
        </p:spPr>
        <p:txBody>
          <a:bodyPr/>
          <a:lstStyle/>
          <a:p>
            <a:pPr indent="-76200" eaLnBrk="1" fontAlgn="auto" hangingPunct="1">
              <a:buFont typeface="Arial"/>
              <a:buNone/>
              <a:defRPr/>
            </a:pPr>
            <a:r>
              <a:rPr lang="fr-FR" sz="1200"/>
              <a:t>Nous présentons et discutons notre processus pour développer rapidement des modèles utiles de diffusion de métadonnées et de diffusion de l'information via des analyses semi-automatisées de corpus textuels </a:t>
            </a:r>
            <a:r>
              <a:rPr lang="fr-FR" sz="1200" i="1"/>
              <a:t>; comment nous avons appliqué l'approche aux scénarios de dissuasion et de désescalade de crise, et nos conclusions tirées</a:t>
            </a:r>
            <a:r>
              <a:rPr lang="fr-FR" sz="1200"/>
              <a:t>. Nous discutons de la façon dont les résultats de notre méthode ont été triangulés en utilisant une approche multi-modèle et offrent des mises en garde et des travaux futurs potentiels.</a:t>
            </a:r>
          </a:p>
          <a:p>
            <a:pPr indent="-76200" eaLnBrk="1" fontAlgn="auto" hangingPunct="1">
              <a:spcBef>
                <a:spcPts val="360"/>
              </a:spcBef>
              <a:buFont typeface="Arial"/>
              <a:buNone/>
              <a:defRPr/>
            </a:pPr>
            <a:endParaRPr sz="1200"/>
          </a:p>
          <a:p>
            <a:pPr indent="-76200" eaLnBrk="1" fontAlgn="auto" hangingPunct="1">
              <a:spcBef>
                <a:spcPts val="360"/>
              </a:spcBef>
              <a:buFont typeface="Arial"/>
              <a:buNone/>
              <a:defRPr/>
            </a:pPr>
            <a:r>
              <a:rPr lang="fr-FR" sz="1200"/>
              <a:t>--</a:t>
            </a:r>
          </a:p>
          <a:p>
            <a:pPr eaLnBrk="1" fontAlgn="auto" hangingPunct="1">
              <a:buFont typeface="Arial"/>
              <a:buNone/>
              <a:defRPr/>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3665" name="Shape 259"/>
          <p:cNvSpPr>
            <a:spLocks noGrp="1" noRot="1" noChangeAspect="1" noTextEdit="1"/>
          </p:cNvSpPr>
          <p:nvPr>
            <p:ph type="sldImg" idx="2"/>
          </p:nvPr>
        </p:nvSpPr>
        <p:spPr>
          <a:ln>
            <a:headEnd/>
            <a:tailEnd/>
          </a:ln>
        </p:spPr>
      </p:sp>
      <p:sp>
        <p:nvSpPr>
          <p:cNvPr id="113666" name="Shape 260"/>
          <p:cNvSpPr txBox="1">
            <a:spLocks noGrp="1"/>
          </p:cNvSpPr>
          <p:nvPr>
            <p:ph type="body" idx="1"/>
          </p:nvPr>
        </p:nvSpPr>
        <p:spPr>
          <a:noFill/>
          <a:ln/>
        </p:spPr>
        <p:txBody>
          <a:bodyPr/>
          <a:lstStyle/>
          <a:p>
            <a:pPr>
              <a:spcBef>
                <a:spcPct val="30000"/>
              </a:spcBef>
              <a:spcAft>
                <a:spcPct val="0"/>
              </a:spcAft>
              <a:buClrTx/>
              <a:buSzTx/>
              <a:buFontTx/>
              <a:buNone/>
            </a:pPr>
            <a:r>
              <a:rPr lang="fr-FR" sz="1200" smtClean="0">
                <a:solidFill>
                  <a:schemeClr val="tx1"/>
                </a:solidFill>
                <a:latin typeface="Arial" charset="0"/>
                <a:cs typeface="Arial" charset="0"/>
                <a:sym typeface="Arial" charset="0"/>
              </a:rPr>
              <a:t>La première itération de cette approche et son application à la dissuasion ont été une démonstration utile; cependant, il y a des défis. Les données tirées de LexisNexis ne reflètent pas fidèlement les informations que chaque membre du personnel de COCOM pourrait ou devrait conserver. Nous croyons que, à mesure que les données s'amélioreront en termes de qualité et d'actualité, l'utilité et le pouvoir explicatif de ces modèles s'amélioreront. De plus, les actifs d'information de chaque COCOM sont susceptibles d'avoir des différences distinctes et importantes que nous n'avons pas reflétées - et ces différences peuvent conduire à des résultats finaux divers mais plus utiles. Les efforts de suivi devront incorporer une collecte plus soutenue de texte et d'autres données non structurées. Les scénarios fictifs nécessiteront des données synthétiques supplémentaires.</a:t>
            </a:r>
          </a:p>
          <a:p>
            <a:pPr>
              <a:spcBef>
                <a:spcPct val="30000"/>
              </a:spcBef>
              <a:spcAft>
                <a:spcPct val="0"/>
              </a:spcAft>
              <a:buClrTx/>
              <a:buSzTx/>
              <a:buFontTx/>
              <a:buNone/>
            </a:pPr>
            <a:endParaRPr lang="fr-FR" sz="1200" smtClean="0">
              <a:solidFill>
                <a:schemeClr val="tx1"/>
              </a:solidFill>
              <a:latin typeface="Arial" charset="0"/>
              <a:cs typeface="Arial" charset="0"/>
              <a:sym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5713" name="Shape 259"/>
          <p:cNvSpPr>
            <a:spLocks noGrp="1" noRot="1" noChangeAspect="1" noTextEdit="1"/>
          </p:cNvSpPr>
          <p:nvPr>
            <p:ph type="sldImg" idx="2"/>
          </p:nvPr>
        </p:nvSpPr>
        <p:spPr>
          <a:ln>
            <a:headEnd/>
            <a:tailEnd/>
          </a:ln>
        </p:spPr>
      </p:sp>
      <p:sp>
        <p:nvSpPr>
          <p:cNvPr id="115714" name="Shape 260"/>
          <p:cNvSpPr txBox="1">
            <a:spLocks noGrp="1"/>
          </p:cNvSpPr>
          <p:nvPr>
            <p:ph type="body" idx="1"/>
          </p:nvPr>
        </p:nvSpPr>
        <p:spPr>
          <a:noFill/>
          <a:ln/>
        </p:spPr>
        <p:txBody>
          <a:bodyPr/>
          <a:lstStyle/>
          <a:p>
            <a:pPr>
              <a:spcBef>
                <a:spcPct val="30000"/>
              </a:spcBef>
              <a:spcAft>
                <a:spcPct val="0"/>
              </a:spcAft>
              <a:buClrTx/>
              <a:buSzTx/>
              <a:buFontTx/>
              <a:buNone/>
            </a:pPr>
            <a:r>
              <a:rPr lang="fr-FR" sz="1200" smtClean="0">
                <a:solidFill>
                  <a:schemeClr val="tx1"/>
                </a:solidFill>
                <a:latin typeface="Arial" charset="0"/>
                <a:cs typeface="Arial" charset="0"/>
                <a:sym typeface="Arial" charset="0"/>
              </a:rPr>
              <a:t> Une autre hypothèse simplificatrice a été l'exclusion délibérée de la doctrine du départ à froid de l'Inde [49] - [50] [51], leur politique «pas de premier recours contre les États non nucléaires» [52] , ainsi que les réponses publiées par le Pakistan à la doctrine indienne. Nous n'avons pas incorporé le raisonnement de la métacognition dans les agents de simulation en sachant que d'autres tentent de les influencer. </a:t>
            </a:r>
          </a:p>
          <a:p>
            <a:pPr>
              <a:spcBef>
                <a:spcPct val="30000"/>
              </a:spcBef>
              <a:spcAft>
                <a:spcPct val="0"/>
              </a:spcAft>
              <a:buClrTx/>
              <a:buSzTx/>
              <a:buFontTx/>
              <a:buNone/>
            </a:pPr>
            <a:r>
              <a:rPr lang="fr-FR" sz="1200" smtClean="0">
                <a:solidFill>
                  <a:schemeClr val="tx1"/>
                </a:solidFill>
                <a:latin typeface="Arial" charset="0"/>
                <a:cs typeface="Arial" charset="0"/>
                <a:sym typeface="Arial" charset="0"/>
              </a:rPr>
              <a:t>Construct est très robuste aux tendances et à l'analyse au niveau de la population / groupe. Il ne prédit pas les actions précises des individus à des moments précis et les décideurs ne devraient pas utiliser Construct pour l'analyse ou les prédictions par agent.</a:t>
            </a:r>
          </a:p>
          <a:p>
            <a:pPr>
              <a:spcBef>
                <a:spcPct val="30000"/>
              </a:spcBef>
              <a:spcAft>
                <a:spcPct val="0"/>
              </a:spcAft>
              <a:buClrTx/>
              <a:buSzTx/>
              <a:buFontTx/>
              <a:buNone/>
            </a:pPr>
            <a:endParaRPr lang="fr-FR" sz="1200" smtClean="0">
              <a:solidFill>
                <a:schemeClr val="tx1"/>
              </a:solidFill>
              <a:latin typeface="Arial" charset="0"/>
              <a:cs typeface="Arial" charset="0"/>
              <a:sym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7761" name="Shape 265"/>
          <p:cNvSpPr>
            <a:spLocks noGrp="1" noRot="1" noChangeAspect="1"/>
          </p:cNvSpPr>
          <p:nvPr>
            <p:ph type="sldImg" idx="2"/>
          </p:nvPr>
        </p:nvSpPr>
        <p:spPr>
          <a:ln>
            <a:headEnd/>
            <a:tailEnd/>
          </a:ln>
        </p:spPr>
      </p:sp>
      <p:sp>
        <p:nvSpPr>
          <p:cNvPr id="117762" name="Shape 266"/>
          <p:cNvSpPr txBox="1">
            <a:spLocks noGrp="1"/>
          </p:cNvSpPr>
          <p:nvPr>
            <p:ph type="body" idx="1"/>
          </p:nvPr>
        </p:nvSpPr>
        <p:spPr>
          <a:noFill/>
          <a:ln/>
        </p:spPr>
        <p:txBody>
          <a:bodyPr/>
          <a:lstStyle/>
          <a:p>
            <a:pPr eaLnBrk="1" hangingPunct="1">
              <a:lnSpc>
                <a:spcPct val="115000"/>
              </a:lnSpc>
              <a:spcBef>
                <a:spcPct val="30000"/>
              </a:spcBef>
              <a:spcAft>
                <a:spcPct val="0"/>
              </a:spcAft>
              <a:buClr>
                <a:srgbClr val="233A44"/>
              </a:buClr>
              <a:buSzPct val="200000"/>
              <a:buFont typeface="Calibri" pitchFamily="34" charset="0"/>
              <a:buNone/>
            </a:pPr>
            <a:r>
              <a:rPr lang="fr-FR" sz="1200" smtClean="0">
                <a:solidFill>
                  <a:srgbClr val="233A44"/>
                </a:solidFill>
                <a:latin typeface="Times New Roman" pitchFamily="18" charset="0"/>
                <a:ea typeface="Arial" charset="0"/>
                <a:cs typeface="Times New Roman" pitchFamily="18" charset="0"/>
                <a:sym typeface="Times New Roman" pitchFamily="18" charset="0"/>
              </a:rPr>
              <a:t>Assez flou sur l’initialisation du système : peut être à cause de l’armée. Corpus de textes qui peut être disponible sur demande par mail auprès d’une des personnes de l’article</a:t>
            </a:r>
          </a:p>
          <a:p>
            <a:pPr eaLnBrk="1" hangingPunct="1">
              <a:lnSpc>
                <a:spcPct val="115000"/>
              </a:lnSpc>
              <a:spcBef>
                <a:spcPct val="30000"/>
              </a:spcBef>
              <a:spcAft>
                <a:spcPct val="0"/>
              </a:spcAft>
              <a:buClr>
                <a:srgbClr val="233A44"/>
              </a:buClr>
              <a:buSzPct val="200000"/>
              <a:buFont typeface="Calibri" pitchFamily="34" charset="0"/>
              <a:buNone/>
            </a:pPr>
            <a:endParaRPr lang="fr-FR" sz="1200" smtClean="0">
              <a:solidFill>
                <a:srgbClr val="233A44"/>
              </a:solidFill>
              <a:latin typeface="Times New Roman" pitchFamily="18" charset="0"/>
              <a:ea typeface="Arial" charset="0"/>
              <a:cs typeface="Times New Roman" pitchFamily="18" charset="0"/>
              <a:sym typeface="Times New Roman" pitchFamily="18" charset="0"/>
            </a:endParaRPr>
          </a:p>
          <a:p>
            <a:pPr eaLnBrk="1" hangingPunct="1">
              <a:lnSpc>
                <a:spcPct val="115000"/>
              </a:lnSpc>
              <a:spcBef>
                <a:spcPct val="30000"/>
              </a:spcBef>
              <a:spcAft>
                <a:spcPct val="0"/>
              </a:spcAft>
              <a:buClr>
                <a:srgbClr val="233A44"/>
              </a:buClr>
              <a:buSzPct val="200000"/>
              <a:buFont typeface="Calibri" pitchFamily="34" charset="0"/>
              <a:buNone/>
            </a:pPr>
            <a:r>
              <a:rPr lang="fr-FR" sz="1200" smtClean="0">
                <a:solidFill>
                  <a:srgbClr val="233A44"/>
                </a:solidFill>
                <a:latin typeface="Times New Roman" pitchFamily="18" charset="0"/>
                <a:ea typeface="Arial" charset="0"/>
                <a:cs typeface="Times New Roman" pitchFamily="18" charset="0"/>
                <a:sym typeface="Times New Roman" pitchFamily="18" charset="0"/>
              </a:rPr>
              <a:t>Problème de cohérence dans les formules mathématiques, des valeurs non pondérées ce qui donne des résultas parfois difficilement compréhensible</a:t>
            </a:r>
          </a:p>
          <a:p>
            <a:pPr eaLnBrk="1" hangingPunct="1">
              <a:lnSpc>
                <a:spcPct val="115000"/>
              </a:lnSpc>
              <a:spcBef>
                <a:spcPct val="30000"/>
              </a:spcBef>
              <a:spcAft>
                <a:spcPct val="0"/>
              </a:spcAft>
              <a:buClr>
                <a:srgbClr val="233A44"/>
              </a:buClr>
              <a:buSzPct val="200000"/>
              <a:buFont typeface="Calibri" pitchFamily="34" charset="0"/>
              <a:buNone/>
            </a:pPr>
            <a:endParaRPr lang="fr-FR" sz="1200" smtClean="0">
              <a:solidFill>
                <a:srgbClr val="233A44"/>
              </a:solidFill>
              <a:latin typeface="Times New Roman" pitchFamily="18" charset="0"/>
              <a:ea typeface="Arial" charset="0"/>
              <a:cs typeface="Times New Roman" pitchFamily="18" charset="0"/>
              <a:sym typeface="Times New Roman" pitchFamily="18" charset="0"/>
            </a:endParaRPr>
          </a:p>
          <a:p>
            <a:pPr eaLnBrk="1" hangingPunct="1">
              <a:lnSpc>
                <a:spcPct val="115000"/>
              </a:lnSpc>
              <a:spcBef>
                <a:spcPct val="30000"/>
              </a:spcBef>
              <a:spcAft>
                <a:spcPct val="0"/>
              </a:spcAft>
              <a:buClr>
                <a:srgbClr val="233A44"/>
              </a:buClr>
              <a:buSzPct val="200000"/>
              <a:buFont typeface="Calibri" pitchFamily="34" charset="0"/>
              <a:buNone/>
            </a:pPr>
            <a:r>
              <a:rPr lang="fr-FR" sz="1200" smtClean="0">
                <a:solidFill>
                  <a:srgbClr val="233A44"/>
                </a:solidFill>
                <a:latin typeface="Times New Roman" pitchFamily="18" charset="0"/>
                <a:ea typeface="Arial" charset="0"/>
                <a:cs typeface="Times New Roman" pitchFamily="18" charset="0"/>
                <a:sym typeface="Times New Roman" pitchFamily="18" charset="0"/>
              </a:rPr>
              <a:t>Pas d’exemple simple pour montrer l’allure des matrices ou de démonstration des formules. On revient a calculer la matrice btm en fonction du temps et des croyances mais pas forcément clair que c’est uniquement l objectif : pourquoi cette prédominance des croyances sur la connaissances ?</a:t>
            </a:r>
          </a:p>
          <a:p>
            <a:pPr eaLnBrk="1" hangingPunct="1">
              <a:lnSpc>
                <a:spcPct val="115000"/>
              </a:lnSpc>
              <a:spcBef>
                <a:spcPct val="30000"/>
              </a:spcBef>
              <a:spcAft>
                <a:spcPct val="0"/>
              </a:spcAft>
              <a:buClr>
                <a:srgbClr val="233A44"/>
              </a:buClr>
              <a:buSzPct val="200000"/>
              <a:buFont typeface="Calibri" pitchFamily="34" charset="0"/>
              <a:buNone/>
            </a:pPr>
            <a:endParaRPr lang="fr-FR" sz="1200" smtClean="0">
              <a:solidFill>
                <a:srgbClr val="233A44"/>
              </a:solidFill>
              <a:latin typeface="Times New Roman" pitchFamily="18" charset="0"/>
              <a:ea typeface="Arial" charset="0"/>
              <a:cs typeface="Times New Roman" pitchFamily="18" charset="0"/>
              <a:sym typeface="Times New Roman" pitchFamily="18" charset="0"/>
            </a:endParaRPr>
          </a:p>
          <a:p>
            <a:pPr eaLnBrk="1" hangingPunct="1">
              <a:lnSpc>
                <a:spcPct val="115000"/>
              </a:lnSpc>
              <a:spcBef>
                <a:spcPct val="30000"/>
              </a:spcBef>
              <a:spcAft>
                <a:spcPct val="0"/>
              </a:spcAft>
              <a:buClr>
                <a:srgbClr val="233A44"/>
              </a:buClr>
              <a:buSzPct val="200000"/>
              <a:buFont typeface="Calibri" pitchFamily="34" charset="0"/>
              <a:buNone/>
            </a:pPr>
            <a:r>
              <a:rPr lang="fr-FR" sz="1200" smtClean="0">
                <a:solidFill>
                  <a:srgbClr val="233A44"/>
                </a:solidFill>
                <a:latin typeface="Times New Roman" pitchFamily="18" charset="0"/>
                <a:ea typeface="Arial" charset="0"/>
                <a:cs typeface="Times New Roman" pitchFamily="18" charset="0"/>
                <a:sym typeface="Times New Roman" pitchFamily="18" charset="0"/>
              </a:rPr>
              <a:t>Une image d’un réseau mais pourquoi une répartition avec des tasks (taches) alors que le mot n’est pas rementionné dans l’article.</a:t>
            </a:r>
          </a:p>
          <a:p>
            <a:pPr eaLnBrk="1" hangingPunct="1">
              <a:lnSpc>
                <a:spcPct val="80000"/>
              </a:lnSpc>
              <a:spcBef>
                <a:spcPct val="0"/>
              </a:spcBef>
              <a:spcAft>
                <a:spcPct val="0"/>
              </a:spcAft>
              <a:buClr>
                <a:srgbClr val="000000"/>
              </a:buClr>
              <a:buSzTx/>
              <a:buFontTx/>
              <a:buNone/>
            </a:pPr>
            <a:endParaRPr lang="fr-FR" sz="1000" smtClean="0">
              <a:solidFill>
                <a:srgbClr val="000000"/>
              </a:solidFill>
              <a:latin typeface="Arial" charset="0"/>
              <a:ea typeface="Arial" charset="0"/>
              <a:cs typeface="Times New Roman" pitchFamily="18" charset="0"/>
              <a:sym typeface="Arial" charset="0"/>
            </a:endParaRPr>
          </a:p>
          <a:p>
            <a:pPr eaLnBrk="1" hangingPunct="1">
              <a:lnSpc>
                <a:spcPct val="80000"/>
              </a:lnSpc>
              <a:spcBef>
                <a:spcPct val="0"/>
              </a:spcBef>
              <a:spcAft>
                <a:spcPct val="0"/>
              </a:spcAft>
              <a:buClr>
                <a:srgbClr val="000000"/>
              </a:buClr>
              <a:buSzTx/>
              <a:buFontTx/>
              <a:buNone/>
            </a:pPr>
            <a:r>
              <a:rPr lang="fr-FR" sz="1000" smtClean="0">
                <a:solidFill>
                  <a:srgbClr val="000000"/>
                </a:solidFill>
                <a:latin typeface="Arial" charset="0"/>
                <a:ea typeface="Arial" charset="0"/>
                <a:cs typeface="Times New Roman" pitchFamily="18" charset="0"/>
                <a:sym typeface="Arial" charset="0"/>
              </a:rPr>
              <a:t>Mention des agents qui ne peuvent intérragir que s’il se connaissent mais pourtant aucune mention des liens entre les agens. Alors que d autres articles ont des matrices de liens </a:t>
            </a:r>
          </a:p>
          <a:p>
            <a:pPr eaLnBrk="1" hangingPunct="1">
              <a:lnSpc>
                <a:spcPct val="80000"/>
              </a:lnSpc>
              <a:spcBef>
                <a:spcPct val="0"/>
              </a:spcBef>
              <a:spcAft>
                <a:spcPct val="0"/>
              </a:spcAft>
              <a:buClr>
                <a:srgbClr val="000000"/>
              </a:buClr>
              <a:buSzTx/>
              <a:buFontTx/>
              <a:buNone/>
            </a:pPr>
            <a:r>
              <a:rPr lang="fr-FR" sz="1000" smtClean="0">
                <a:solidFill>
                  <a:srgbClr val="000000"/>
                </a:solidFill>
                <a:latin typeface="Arial" charset="0"/>
                <a:ea typeface="Arial" charset="0"/>
                <a:cs typeface="Times New Roman" pitchFamily="18" charset="0"/>
                <a:sym typeface="Arial" charset="0"/>
              </a:rPr>
              <a:t>De taille nombre d agents par nombres de d agents pour indiquer si les agents se connaissent ou non</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9809" name="Shape 271"/>
          <p:cNvSpPr>
            <a:spLocks noGrp="1" noRot="1" noChangeAspect="1"/>
          </p:cNvSpPr>
          <p:nvPr>
            <p:ph type="sldImg" idx="2"/>
          </p:nvPr>
        </p:nvSpPr>
        <p:spPr>
          <a:ln>
            <a:headEnd/>
            <a:tailEnd/>
          </a:ln>
        </p:spPr>
      </p:sp>
      <p:sp>
        <p:nvSpPr>
          <p:cNvPr id="119810" name="Shape 272"/>
          <p:cNvSpPr txBox="1">
            <a:spLocks noGrp="1"/>
          </p:cNvSpPr>
          <p:nvPr>
            <p:ph type="body" idx="1"/>
          </p:nvPr>
        </p:nvSpPr>
        <p:spPr>
          <a:noFill/>
          <a:ln/>
        </p:spPr>
        <p:txBody>
          <a:bodyPr/>
          <a:lstStyle/>
          <a:p>
            <a:pPr eaLnBrk="1" hangingPunct="1">
              <a:spcBef>
                <a:spcPct val="0"/>
              </a:spcBef>
              <a:spcAft>
                <a:spcPct val="0"/>
              </a:spcAft>
              <a:buClr>
                <a:srgbClr val="000000"/>
              </a:buClr>
              <a:buSzTx/>
              <a:buFontTx/>
              <a:buNone/>
            </a:pPr>
            <a:r>
              <a:rPr lang="fr-FR" sz="1200" smtClean="0">
                <a:solidFill>
                  <a:schemeClr val="tx1"/>
                </a:solidFill>
                <a:latin typeface="Arial" charset="0"/>
                <a:cs typeface="Arial" charset="0"/>
                <a:sym typeface="Arial" charset="0"/>
              </a:rPr>
              <a:t>Cette étude démontre que l'approche D2M permet un développement rapide de modèles et prend en charge la réutilisation, la fusion et l'extension de modèles lorsqu'une approche analytique de réseau est prise. Cette approche répond aux besoins des décideurs pour modéliser, simuler et évaluer rapidement les conséquences des actions et des réactions dans les environnements de désescalade de crise.</a:t>
            </a:r>
          </a:p>
          <a:p>
            <a:pPr eaLnBrk="1" hangingPunct="1">
              <a:spcBef>
                <a:spcPct val="0"/>
              </a:spcBef>
              <a:spcAft>
                <a:spcPct val="0"/>
              </a:spcAft>
              <a:buClr>
                <a:srgbClr val="000000"/>
              </a:buClr>
              <a:buSzTx/>
              <a:buFontTx/>
              <a:buNone/>
            </a:pPr>
            <a:r>
              <a:rPr lang="fr-FR" sz="1200" smtClean="0">
                <a:solidFill>
                  <a:schemeClr val="tx1"/>
                </a:solidFill>
                <a:latin typeface="Arial" charset="0"/>
                <a:cs typeface="Arial" charset="0"/>
                <a:sym typeface="Arial" charset="0"/>
              </a:rPr>
              <a:t> CASOS :</a:t>
            </a:r>
            <a:r>
              <a:rPr lang="fr-FR" sz="1200" b="1" smtClean="0">
                <a:solidFill>
                  <a:schemeClr val="tx1"/>
                </a:solidFill>
                <a:latin typeface="Arial" charset="0"/>
                <a:cs typeface="Arial" charset="0"/>
                <a:sym typeface="Arial" charset="0"/>
              </a:rPr>
              <a:t>Center for Computational Analysis of Social and Organizational Systems</a:t>
            </a:r>
          </a:p>
          <a:p>
            <a:pPr eaLnBrk="1" hangingPunct="1">
              <a:spcBef>
                <a:spcPct val="0"/>
              </a:spcBef>
              <a:spcAft>
                <a:spcPct val="0"/>
              </a:spcAft>
              <a:buClr>
                <a:srgbClr val="000000"/>
              </a:buClr>
              <a:buSzTx/>
              <a:buFontTx/>
              <a:buNone/>
            </a:pPr>
            <a:r>
              <a:rPr lang="fr-FR" sz="1200" smtClean="0">
                <a:solidFill>
                  <a:schemeClr val="tx1"/>
                </a:solidFill>
                <a:latin typeface="Arial" charset="0"/>
                <a:cs typeface="Arial" charset="0"/>
                <a:sym typeface="Arial" charset="0"/>
              </a:rPr>
              <a:t> </a:t>
            </a:r>
            <a:r>
              <a:rPr lang="fr-FR" sz="1200" b="1" smtClean="0">
                <a:solidFill>
                  <a:schemeClr val="tx1"/>
                </a:solidFill>
                <a:latin typeface="Arial" charset="0"/>
                <a:cs typeface="Arial" charset="0"/>
                <a:sym typeface="Arial" charset="0"/>
              </a:rPr>
              <a:t>University Center housed in the academic department Institute for Software Research in the School of Computer Science at Carnegie Mellon University. Pittsburg</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1857" name="Shape 125"/>
          <p:cNvSpPr>
            <a:spLocks noGrp="1" noRot="1" noChangeAspect="1" noTextEdit="1"/>
          </p:cNvSpPr>
          <p:nvPr>
            <p:ph type="sldImg" idx="2"/>
          </p:nvPr>
        </p:nvSpPr>
        <p:spPr>
          <a:ln>
            <a:noFill/>
          </a:ln>
        </p:spPr>
      </p:sp>
      <p:sp>
        <p:nvSpPr>
          <p:cNvPr id="121858" name="Shape 126"/>
          <p:cNvSpPr txBox="1">
            <a:spLocks noGrp="1"/>
          </p:cNvSpPr>
          <p:nvPr>
            <p:ph type="body" idx="1"/>
          </p:nvPr>
        </p:nvSpPr>
        <p:spPr>
          <a:noFill/>
          <a:ln/>
        </p:spPr>
        <p:txBody>
          <a:bodyPr/>
          <a:lstStyle/>
          <a:p>
            <a:pPr indent="-69850" eaLnBrk="1" hangingPunct="1">
              <a:spcBef>
                <a:spcPct val="0"/>
              </a:spcBef>
              <a:spcAft>
                <a:spcPct val="0"/>
              </a:spcAft>
              <a:buClr>
                <a:srgbClr val="000000"/>
              </a:buClr>
              <a:buSzTx/>
              <a:buFontTx/>
              <a:buNone/>
            </a:pPr>
            <a:endParaRPr lang="fr-FR" smtClean="0">
              <a:solidFill>
                <a:srgbClr val="000000"/>
              </a:solidFill>
              <a:latin typeface="Arial" charset="0"/>
              <a:cs typeface="Arial" charset="0"/>
              <a:sym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5601" name="Shape 125"/>
          <p:cNvSpPr>
            <a:spLocks noGrp="1" noRot="1" noChangeAspect="1" noTextEdit="1"/>
          </p:cNvSpPr>
          <p:nvPr>
            <p:ph type="sldImg" idx="2"/>
          </p:nvPr>
        </p:nvSpPr>
        <p:spPr>
          <a:ln>
            <a:noFill/>
          </a:ln>
        </p:spPr>
      </p:sp>
      <p:sp>
        <p:nvSpPr>
          <p:cNvPr id="25602" name="Shape 126"/>
          <p:cNvSpPr txBox="1">
            <a:spLocks noGrp="1"/>
          </p:cNvSpPr>
          <p:nvPr>
            <p:ph type="body" idx="1"/>
          </p:nvPr>
        </p:nvSpPr>
        <p:spPr>
          <a:noFill/>
          <a:ln/>
        </p:spPr>
        <p:txBody>
          <a:bodyPr/>
          <a:lstStyle/>
          <a:p>
            <a:pPr indent="-69850" eaLnBrk="1" hangingPunct="1">
              <a:spcBef>
                <a:spcPct val="0"/>
              </a:spcBef>
              <a:spcAft>
                <a:spcPct val="0"/>
              </a:spcAft>
              <a:buClr>
                <a:srgbClr val="000000"/>
              </a:buClr>
              <a:buSzTx/>
              <a:buFontTx/>
              <a:buNone/>
            </a:pPr>
            <a:endParaRPr lang="fr-FR" smtClean="0">
              <a:solidFill>
                <a:srgbClr val="000000"/>
              </a:solidFill>
              <a:latin typeface="Arial" charset="0"/>
              <a:cs typeface="Arial" charset="0"/>
              <a:sym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7649" name="Shape 156"/>
          <p:cNvSpPr>
            <a:spLocks noGrp="1" noRot="1" noChangeAspect="1"/>
          </p:cNvSpPr>
          <p:nvPr>
            <p:ph type="sldImg" idx="2"/>
          </p:nvPr>
        </p:nvSpPr>
        <p:spPr>
          <a:ln>
            <a:headEnd/>
            <a:tailEnd/>
          </a:ln>
        </p:spPr>
      </p:sp>
      <p:sp>
        <p:nvSpPr>
          <p:cNvPr id="157" name="Shape 157"/>
          <p:cNvSpPr txBox="1">
            <a:spLocks noGrp="1"/>
          </p:cNvSpPr>
          <p:nvPr>
            <p:ph type="body" idx="1"/>
          </p:nvPr>
        </p:nvSpPr>
        <p:spPr>
          <a:ln/>
        </p:spPr>
        <p:txBody>
          <a:bodyPr/>
          <a:lstStyle/>
          <a:p>
            <a:pPr indent="-88900" eaLnBrk="1" fontAlgn="auto" hangingPunct="1">
              <a:lnSpc>
                <a:spcPct val="115000"/>
              </a:lnSpc>
              <a:buClr>
                <a:schemeClr val="dk2"/>
              </a:buClr>
              <a:buFont typeface="Calibri"/>
              <a:buNone/>
              <a:defRPr/>
            </a:pPr>
            <a:r>
              <a:rPr lang="fr-FR" dirty="0" smtClean="0"/>
              <a:t>La réduction des conflits est un domaine souvent étudié de la connaissance humaine. En effet, il existe des revues entières consacrées à l'étude des conflits internationaux : </a:t>
            </a:r>
            <a:r>
              <a:rPr lang="fr-FR" i="1" dirty="0" smtClean="0"/>
              <a:t>The Journal of </a:t>
            </a:r>
            <a:r>
              <a:rPr lang="fr-FR" i="1" dirty="0" err="1" smtClean="0"/>
              <a:t>Conflict</a:t>
            </a:r>
            <a:r>
              <a:rPr lang="fr-FR" i="1" dirty="0" smtClean="0"/>
              <a:t> </a:t>
            </a:r>
            <a:r>
              <a:rPr lang="fr-FR" i="1" dirty="0" err="1" smtClean="0"/>
              <a:t>Resolution</a:t>
            </a:r>
            <a:r>
              <a:rPr lang="fr-FR" i="1" dirty="0" smtClean="0"/>
              <a:t>,  Le Journal of </a:t>
            </a:r>
            <a:r>
              <a:rPr lang="fr-FR" i="1" dirty="0" err="1" smtClean="0"/>
              <a:t>Conflict</a:t>
            </a:r>
            <a:r>
              <a:rPr lang="fr-FR" i="1" dirty="0" smtClean="0"/>
              <a:t> &amp; Security Law, </a:t>
            </a:r>
            <a:r>
              <a:rPr lang="fr-FR" i="1" dirty="0" err="1" smtClean="0"/>
              <a:t>Peace</a:t>
            </a:r>
            <a:r>
              <a:rPr lang="fr-FR" i="1" dirty="0" smtClean="0"/>
              <a:t> : </a:t>
            </a:r>
            <a:r>
              <a:rPr lang="fr-FR" i="1" dirty="0" err="1" smtClean="0"/>
              <a:t>conflicts</a:t>
            </a:r>
            <a:r>
              <a:rPr lang="fr-FR" i="1" dirty="0" smtClean="0"/>
              <a:t> et développement, The International Journal of </a:t>
            </a:r>
            <a:r>
              <a:rPr lang="fr-FR" i="1" dirty="0" err="1" smtClean="0"/>
              <a:t>Conflict</a:t>
            </a:r>
            <a:r>
              <a:rPr lang="fr-FR" i="1" dirty="0" smtClean="0"/>
              <a:t> Management, </a:t>
            </a:r>
            <a:r>
              <a:rPr lang="fr-FR" dirty="0" smtClean="0"/>
              <a:t>entre autres. </a:t>
            </a:r>
          </a:p>
          <a:p>
            <a:pPr indent="-88900" eaLnBrk="1" fontAlgn="auto" hangingPunct="1">
              <a:lnSpc>
                <a:spcPct val="115000"/>
              </a:lnSpc>
              <a:buClr>
                <a:schemeClr val="dk2"/>
              </a:buClr>
              <a:buFont typeface="Calibri"/>
              <a:buNone/>
              <a:defRPr/>
            </a:pPr>
            <a:r>
              <a:rPr lang="fr-FR" dirty="0" smtClean="0"/>
              <a:t>L'utilisation de la M &amp; S assistée par ordinateur va des expériences basées sur l'homme [1] aux efforts visant à inclure l'encadrement environnemental et culturel pour contextualiser l'information [2], ainsi que des modèles de corrélation [3].</a:t>
            </a:r>
          </a:p>
          <a:p>
            <a:pPr indent="-88900" eaLnBrk="1" fontAlgn="auto" hangingPunct="1">
              <a:lnSpc>
                <a:spcPct val="115000"/>
              </a:lnSpc>
              <a:buClr>
                <a:schemeClr val="dk2"/>
              </a:buClr>
              <a:buFont typeface="Calibri"/>
              <a:buNone/>
              <a:defRPr/>
            </a:pPr>
            <a:endParaRPr lang="fr-FR" dirty="0" smtClean="0"/>
          </a:p>
          <a:p>
            <a:pPr indent="-88900" eaLnBrk="1" fontAlgn="auto" hangingPunct="1">
              <a:lnSpc>
                <a:spcPct val="115000"/>
              </a:lnSpc>
              <a:buClr>
                <a:schemeClr val="dk2"/>
              </a:buClr>
              <a:buFont typeface="Calibri"/>
              <a:buNone/>
              <a:defRPr/>
            </a:pPr>
            <a:r>
              <a:rPr lang="fr-FR" dirty="0" smtClean="0"/>
              <a:t>Richardson a introduit un ensemble de modèles purement mathématiques dans [4],  il analysa ses données à l'aide d'équations différentielles et des probabilités en considérant l’armement de deux nations et la longueur de leur frontière commune. Il mit en hypothèse que ces deux variables étaient directement proportionnelles et menaient aux frictions entre nations. Les solutions à son système d'équations est utilisable pour analyser le potentiel de conflits armés.</a:t>
            </a:r>
          </a:p>
          <a:p>
            <a:pPr indent="-88900" eaLnBrk="1" fontAlgn="auto" hangingPunct="1">
              <a:lnSpc>
                <a:spcPct val="115000"/>
              </a:lnSpc>
              <a:buClr>
                <a:schemeClr val="dk2"/>
              </a:buClr>
              <a:buFont typeface="Calibri"/>
              <a:buNone/>
              <a:defRPr/>
            </a:pPr>
            <a:r>
              <a:rPr lang="fr-FR" sz="1400" dirty="0" smtClean="0"/>
              <a:t>Le modèle de Richardson a été employé fréquemment dans l'étude des courses à l’armement, mais rarement avec des résultats empiriquement satisfaisants. </a:t>
            </a:r>
          </a:p>
          <a:p>
            <a:pPr indent="0" eaLnBrk="1" hangingPunct="1">
              <a:buFont typeface="Arial"/>
              <a:buNone/>
              <a:defRPr/>
            </a:pPr>
            <a:r>
              <a:rPr lang="fr-FR" sz="1400" dirty="0" smtClean="0"/>
              <a:t>-&gt; </a:t>
            </a:r>
            <a:r>
              <a:rPr lang="en-US" dirty="0" smtClean="0"/>
              <a:t>L. F. Richardson, </a:t>
            </a:r>
            <a:r>
              <a:rPr lang="en-US" i="1" dirty="0" smtClean="0"/>
              <a:t>Arms and Insecurity: A Mathematical Study of the Causes and Origins of War</a:t>
            </a:r>
            <a:r>
              <a:rPr lang="en-US" dirty="0" smtClean="0"/>
              <a:t>. Pittsburgh, PA: Boxwood Press, 1960.</a:t>
            </a:r>
            <a:endParaRPr lang="fr-FR" sz="1400" dirty="0" smtClean="0">
              <a:solidFill>
                <a:srgbClr val="000000"/>
              </a:solidFill>
            </a:endParaRPr>
          </a:p>
          <a:p>
            <a:pPr indent="-88900" eaLnBrk="1" fontAlgn="auto" hangingPunct="1">
              <a:lnSpc>
                <a:spcPct val="115000"/>
              </a:lnSpc>
              <a:buClr>
                <a:schemeClr val="dk2"/>
              </a:buClr>
              <a:buFont typeface="Calibri"/>
              <a:buNone/>
              <a:defRPr/>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9697" name="Shape 156"/>
          <p:cNvSpPr>
            <a:spLocks noGrp="1" noRot="1" noChangeAspect="1"/>
          </p:cNvSpPr>
          <p:nvPr>
            <p:ph type="sldImg" idx="2"/>
          </p:nvPr>
        </p:nvSpPr>
        <p:spPr>
          <a:ln>
            <a:headEnd/>
            <a:tailEnd/>
          </a:ln>
        </p:spPr>
      </p:sp>
      <p:sp>
        <p:nvSpPr>
          <p:cNvPr id="29698" name="Shape 157"/>
          <p:cNvSpPr txBox="1">
            <a:spLocks noGrp="1"/>
          </p:cNvSpPr>
          <p:nvPr>
            <p:ph type="body" idx="1"/>
          </p:nvPr>
        </p:nvSpPr>
        <p:spPr>
          <a:noFill/>
          <a:ln/>
        </p:spPr>
        <p:txBody>
          <a:bodyPr/>
          <a:lstStyle/>
          <a:p>
            <a:pPr indent="-88900" eaLnBrk="1" hangingPunct="1">
              <a:lnSpc>
                <a:spcPct val="115000"/>
              </a:lnSpc>
              <a:spcBef>
                <a:spcPct val="0"/>
              </a:spcBef>
              <a:spcAft>
                <a:spcPct val="0"/>
              </a:spcAft>
              <a:buClr>
                <a:srgbClr val="158158"/>
              </a:buClr>
              <a:buSzTx/>
              <a:buFont typeface="Calibri" pitchFamily="34" charset="0"/>
              <a:buNone/>
            </a:pPr>
            <a:r>
              <a:rPr lang="fr-FR" sz="1400" smtClean="0">
                <a:solidFill>
                  <a:srgbClr val="000000"/>
                </a:solidFill>
                <a:latin typeface="Arial" charset="0"/>
                <a:cs typeface="Arial" charset="0"/>
                <a:sym typeface="Arial" charset="0"/>
              </a:rPr>
              <a:t>tandis que Ruloff a utilisé la dynamique du système pour modéliser les scénarios de relations internationales dans [5].</a:t>
            </a:r>
          </a:p>
          <a:p>
            <a:pPr indent="-88900" eaLnBrk="1" hangingPunct="1">
              <a:spcBef>
                <a:spcPct val="0"/>
              </a:spcBef>
              <a:spcAft>
                <a:spcPct val="0"/>
              </a:spcAft>
              <a:buClr>
                <a:srgbClr val="000000"/>
              </a:buClr>
              <a:buSzTx/>
              <a:buFontTx/>
              <a:buNone/>
            </a:pPr>
            <a:r>
              <a:rPr lang="fr-FR" sz="1400" smtClean="0">
                <a:solidFill>
                  <a:srgbClr val="000000"/>
                </a:solidFill>
                <a:latin typeface="Arial" charset="0"/>
                <a:cs typeface="Arial" charset="0"/>
                <a:sym typeface="Arial" charset="0"/>
              </a:rPr>
              <a:t>-&gt; </a:t>
            </a:r>
            <a:r>
              <a:rPr lang="en-US" smtClean="0">
                <a:solidFill>
                  <a:srgbClr val="000000"/>
                </a:solidFill>
                <a:latin typeface="Arial" charset="0"/>
                <a:cs typeface="Arial" charset="0"/>
                <a:sym typeface="Arial" charset="0"/>
              </a:rPr>
              <a:t>D. Ruloff, “The dynamics of conflict and cooperation between nations. A computer simulation and some results,” </a:t>
            </a:r>
            <a:r>
              <a:rPr lang="en-US" i="1" smtClean="0">
                <a:solidFill>
                  <a:srgbClr val="000000"/>
                </a:solidFill>
                <a:latin typeface="Arial" charset="0"/>
                <a:cs typeface="Arial" charset="0"/>
                <a:sym typeface="Arial" charset="0"/>
              </a:rPr>
              <a:t>J. Peace Res.</a:t>
            </a:r>
            <a:r>
              <a:rPr lang="en-US" smtClean="0">
                <a:solidFill>
                  <a:srgbClr val="000000"/>
                </a:solidFill>
                <a:latin typeface="Arial" charset="0"/>
                <a:cs typeface="Arial" charset="0"/>
                <a:sym typeface="Arial" charset="0"/>
              </a:rPr>
              <a:t>, vol. 12, pp. 109–</a:t>
            </a:r>
          </a:p>
          <a:p>
            <a:pPr indent="-88900" eaLnBrk="1" hangingPunct="1">
              <a:spcBef>
                <a:spcPct val="0"/>
              </a:spcBef>
              <a:spcAft>
                <a:spcPct val="0"/>
              </a:spcAft>
              <a:buClr>
                <a:srgbClr val="000000"/>
              </a:buClr>
              <a:buSzTx/>
              <a:buFontTx/>
              <a:buNone/>
            </a:pPr>
            <a:r>
              <a:rPr lang="fr-FR" smtClean="0">
                <a:solidFill>
                  <a:srgbClr val="000000"/>
                </a:solidFill>
                <a:latin typeface="Arial" charset="0"/>
                <a:cs typeface="Arial" charset="0"/>
                <a:sym typeface="Arial" charset="0"/>
              </a:rPr>
              <a:t>121, 1975.</a:t>
            </a:r>
          </a:p>
          <a:p>
            <a:pPr indent="-88900" eaLnBrk="1" hangingPunct="1">
              <a:spcBef>
                <a:spcPct val="0"/>
              </a:spcBef>
              <a:spcAft>
                <a:spcPct val="0"/>
              </a:spcAft>
              <a:buClr>
                <a:srgbClr val="000000"/>
              </a:buClr>
              <a:buSzTx/>
              <a:buFontTx/>
              <a:buNone/>
            </a:pPr>
            <a:endParaRPr lang="fr-FR" sz="1400" smtClean="0">
              <a:solidFill>
                <a:srgbClr val="000000"/>
              </a:solidFill>
              <a:latin typeface="Arial" charset="0"/>
              <a:cs typeface="Arial" charset="0"/>
              <a:sym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1745" name="Shape 156"/>
          <p:cNvSpPr>
            <a:spLocks noGrp="1" noRot="1" noChangeAspect="1" noTextEdit="1"/>
          </p:cNvSpPr>
          <p:nvPr>
            <p:ph type="sldImg" idx="2"/>
          </p:nvPr>
        </p:nvSpPr>
        <p:spPr>
          <a:ln>
            <a:headEnd/>
            <a:tailEnd/>
          </a:ln>
        </p:spPr>
      </p:sp>
      <p:sp>
        <p:nvSpPr>
          <p:cNvPr id="31746" name="Shape 157"/>
          <p:cNvSpPr txBox="1">
            <a:spLocks noGrp="1"/>
          </p:cNvSpPr>
          <p:nvPr>
            <p:ph type="body" idx="1"/>
          </p:nvPr>
        </p:nvSpPr>
        <p:spPr>
          <a:noFill/>
          <a:ln/>
        </p:spPr>
        <p:txBody>
          <a:bodyPr/>
          <a:lstStyle/>
          <a:p>
            <a:pPr indent="-88900" eaLnBrk="1" hangingPunct="1">
              <a:spcBef>
                <a:spcPct val="0"/>
              </a:spcBef>
              <a:spcAft>
                <a:spcPct val="0"/>
              </a:spcAft>
              <a:buClr>
                <a:srgbClr val="000000"/>
              </a:buClr>
              <a:buSzTx/>
              <a:buFontTx/>
              <a:buNone/>
            </a:pPr>
            <a:r>
              <a:rPr lang="fr-FR" sz="1400" smtClean="0">
                <a:solidFill>
                  <a:srgbClr val="000000"/>
                </a:solidFill>
                <a:latin typeface="Arial" charset="0"/>
                <a:cs typeface="Arial" charset="0"/>
                <a:sym typeface="Arial" charset="0"/>
              </a:rPr>
              <a:t>La construction de réseaux sociaux à partir de sources Web a été réalisée à partir du milieu des années 90 jusqu'à aujourd'hui grâce aux interfaces de programmation d'applications des outils de recherche sur le Web [11], [12]. Nous différons de ces méthodes parce que les réseaux construits sont à la fois analysés et servent d’entrés (inputs) dans les environnements performants de M &amp; S. Comme les travaux de recherche de [13] and [14], nous avons besoin de construire rapidement des modèles capables de M &amp; S, mais nous utilisons la théorie de la sociolinguistique et la modélisation des sujets basée sur l'apprentissage automatique (machine learning), introduite dans [15], pour fournir un mécanisme de construction modèle.</a:t>
            </a:r>
          </a:p>
          <a:p>
            <a:pPr indent="-88900" eaLnBrk="1" hangingPunct="1">
              <a:spcBef>
                <a:spcPct val="0"/>
              </a:spcBef>
              <a:spcAft>
                <a:spcPct val="0"/>
              </a:spcAft>
              <a:buClr>
                <a:srgbClr val="000000"/>
              </a:buClr>
              <a:buSzTx/>
              <a:buFontTx/>
              <a:buNone/>
            </a:pPr>
            <a:endParaRPr lang="fr-FR" smtClean="0">
              <a:solidFill>
                <a:srgbClr val="000000"/>
              </a:solidFill>
              <a:latin typeface="Arial" charset="0"/>
              <a:cs typeface="Arial" charset="0"/>
              <a:sym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chemeClr val="accent6"/>
        </a:solidFill>
        <a:effectLst/>
      </p:bgPr>
    </p:bg>
    <p:spTree>
      <p:nvGrpSpPr>
        <p:cNvPr id="1" name="Shape 9"/>
        <p:cNvGrpSpPr/>
        <p:nvPr/>
      </p:nvGrpSpPr>
      <p:grpSpPr>
        <a:xfrm>
          <a:off x="0" y="0"/>
          <a:ext cx="0" cy="0"/>
          <a:chOff x="0" y="0"/>
          <a:chExt cx="0" cy="0"/>
        </a:xfrm>
      </p:grpSpPr>
      <p:sp>
        <p:nvSpPr>
          <p:cNvPr id="4" name="Shape 10"/>
          <p:cNvSpPr>
            <a:spLocks noChangeArrowheads="1"/>
          </p:cNvSpPr>
          <p:nvPr/>
        </p:nvSpPr>
        <p:spPr bwMode="auto">
          <a:xfrm>
            <a:off x="0" y="2824163"/>
            <a:ext cx="7370763" cy="2319337"/>
          </a:xfrm>
          <a:prstGeom prst="rtTriangle">
            <a:avLst/>
          </a:prstGeom>
          <a:solidFill>
            <a:schemeClr val="accent1"/>
          </a:solidFill>
          <a:ln w="9525">
            <a:noFill/>
            <a:miter lim="800000"/>
            <a:headEnd/>
            <a:tailEnd/>
          </a:ln>
        </p:spPr>
        <p:txBody>
          <a:bodyPr lIns="91425" tIns="91425" rIns="91425" bIns="91425" anchor="ctr"/>
          <a:lstStyle/>
          <a:p>
            <a:pPr>
              <a:defRPr/>
            </a:pPr>
            <a:endParaRPr lang="fr-FR"/>
          </a:p>
        </p:txBody>
      </p:sp>
      <p:sp>
        <p:nvSpPr>
          <p:cNvPr id="5" name="Shape 11"/>
          <p:cNvSpPr/>
          <p:nvPr/>
        </p:nvSpPr>
        <p:spPr>
          <a:xfrm flipH="1">
            <a:off x="3582988" y="1550988"/>
            <a:ext cx="5561012" cy="3592512"/>
          </a:xfrm>
          <a:prstGeom prst="rtTriangle">
            <a:avLst/>
          </a:prstGeom>
          <a:solidFill>
            <a:schemeClr val="accent3"/>
          </a:solidFill>
          <a:ln>
            <a:noFill/>
          </a:ln>
        </p:spPr>
        <p:txBody>
          <a:bodyPr lIns="91425" tIns="91425" rIns="91425" bIns="91425" anchor="ctr"/>
          <a:lstStyle/>
          <a:p>
            <a:pPr fontAlgn="auto">
              <a:spcBef>
                <a:spcPts val="0"/>
              </a:spcBef>
              <a:spcAft>
                <a:spcPts val="0"/>
              </a:spcAft>
              <a:defRPr/>
            </a:pPr>
            <a:endParaRPr kern="0">
              <a:latin typeface="Arial"/>
              <a:ea typeface="Arial"/>
              <a:cs typeface="Arial"/>
              <a:sym typeface="Arial"/>
            </a:endParaRPr>
          </a:p>
        </p:txBody>
      </p:sp>
      <p:sp>
        <p:nvSpPr>
          <p:cNvPr id="6" name="Shape 12"/>
          <p:cNvSpPr>
            <a:spLocks noChangeArrowheads="1"/>
          </p:cNvSpPr>
          <p:nvPr/>
        </p:nvSpPr>
        <p:spPr bwMode="auto">
          <a:xfrm rot="10800000">
            <a:off x="5059363" y="0"/>
            <a:ext cx="4084637" cy="2052638"/>
          </a:xfrm>
          <a:prstGeom prst="rtTriangle">
            <a:avLst/>
          </a:prstGeom>
          <a:solidFill>
            <a:schemeClr val="bg2"/>
          </a:solidFill>
          <a:ln w="9525">
            <a:noFill/>
            <a:miter lim="800000"/>
            <a:headEnd/>
            <a:tailEnd/>
          </a:ln>
        </p:spPr>
        <p:txBody>
          <a:bodyPr lIns="91425" tIns="91425" rIns="91425" bIns="91425" anchor="ctr"/>
          <a:lstStyle/>
          <a:p>
            <a:pPr>
              <a:defRPr/>
            </a:pPr>
            <a:endParaRPr lang="fr-FR"/>
          </a:p>
        </p:txBody>
      </p:sp>
      <p:sp>
        <p:nvSpPr>
          <p:cNvPr id="7" name="Shape 13"/>
          <p:cNvSpPr/>
          <p:nvPr/>
        </p:nvSpPr>
        <p:spPr>
          <a:xfrm>
            <a:off x="203200" y="206375"/>
            <a:ext cx="8737600" cy="4730750"/>
          </a:xfrm>
          <a:prstGeom prst="rect">
            <a:avLst/>
          </a:prstGeom>
          <a:solidFill>
            <a:schemeClr val="dk1"/>
          </a:solidFill>
          <a:ln>
            <a:noFill/>
          </a:ln>
          <a:effectLst>
            <a:outerShdw blurRad="228600" sx="101000" sy="101000" algn="ctr" rotWithShape="0">
              <a:srgbClr val="000000">
                <a:alpha val="40000"/>
              </a:srgbClr>
            </a:outerShdw>
          </a:effectLst>
        </p:spPr>
        <p:txBody>
          <a:bodyPr lIns="91425" tIns="91425" rIns="91425" bIns="91425" anchor="ctr"/>
          <a:lstStyle/>
          <a:p>
            <a:pPr fontAlgn="auto">
              <a:spcBef>
                <a:spcPts val="0"/>
              </a:spcBef>
              <a:spcAft>
                <a:spcPts val="0"/>
              </a:spcAft>
              <a:defRPr/>
            </a:pPr>
            <a:endParaRPr kern="0">
              <a:latin typeface="Arial"/>
              <a:ea typeface="Arial"/>
              <a:cs typeface="Arial"/>
              <a:sym typeface="Arial"/>
            </a:endParaRPr>
          </a:p>
        </p:txBody>
      </p:sp>
      <p:grpSp>
        <p:nvGrpSpPr>
          <p:cNvPr id="8" name="Shape 14"/>
          <p:cNvGrpSpPr>
            <a:grpSpLocks/>
          </p:cNvGrpSpPr>
          <p:nvPr/>
        </p:nvGrpSpPr>
        <p:grpSpPr bwMode="auto">
          <a:xfrm>
            <a:off x="255588" y="0"/>
            <a:ext cx="2249487" cy="1044575"/>
            <a:chOff x="255200" y="592"/>
            <a:chExt cx="2250363" cy="1044300"/>
          </a:xfrm>
        </p:grpSpPr>
        <p:sp>
          <p:nvSpPr>
            <p:cNvPr id="9" name="Shape 15"/>
            <p:cNvSpPr>
              <a:spLocks noChangeArrowheads="1"/>
            </p:cNvSpPr>
            <p:nvPr/>
          </p:nvSpPr>
          <p:spPr bwMode="auto">
            <a:xfrm>
              <a:off x="763398" y="592"/>
              <a:ext cx="1742165" cy="1044300"/>
            </a:xfrm>
            <a:prstGeom prst="parallelogram">
              <a:avLst>
                <a:gd name="adj" fmla="val 153187"/>
              </a:avLst>
            </a:prstGeom>
            <a:solidFill>
              <a:schemeClr val="tx1"/>
            </a:solidFill>
            <a:ln w="9525">
              <a:noFill/>
              <a:miter lim="800000"/>
              <a:headEnd/>
              <a:tailEnd/>
            </a:ln>
          </p:spPr>
          <p:txBody>
            <a:bodyPr lIns="91425" tIns="91425" rIns="91425" bIns="91425" anchor="ctr"/>
            <a:lstStyle/>
            <a:p>
              <a:pPr>
                <a:defRPr/>
              </a:pPr>
              <a:endParaRPr lang="fr-FR"/>
            </a:p>
          </p:txBody>
        </p:sp>
        <p:sp>
          <p:nvSpPr>
            <p:cNvPr id="10" name="Shape 16"/>
            <p:cNvSpPr>
              <a:spLocks noChangeArrowheads="1"/>
            </p:cNvSpPr>
            <p:nvPr/>
          </p:nvSpPr>
          <p:spPr bwMode="auto">
            <a:xfrm>
              <a:off x="509299" y="592"/>
              <a:ext cx="1742165" cy="1044300"/>
            </a:xfrm>
            <a:prstGeom prst="parallelogram">
              <a:avLst>
                <a:gd name="adj" fmla="val 153187"/>
              </a:avLst>
            </a:prstGeom>
            <a:solidFill>
              <a:schemeClr val="tx1"/>
            </a:solidFill>
            <a:ln w="9525">
              <a:noFill/>
              <a:miter lim="800000"/>
              <a:headEnd/>
              <a:tailEnd/>
            </a:ln>
          </p:spPr>
          <p:txBody>
            <a:bodyPr lIns="91425" tIns="91425" rIns="91425" bIns="91425" anchor="ctr"/>
            <a:lstStyle/>
            <a:p>
              <a:pPr>
                <a:defRPr/>
              </a:pPr>
              <a:endParaRPr lang="fr-FR"/>
            </a:p>
          </p:txBody>
        </p:sp>
        <p:sp>
          <p:nvSpPr>
            <p:cNvPr id="11" name="Shape 17"/>
            <p:cNvSpPr>
              <a:spLocks noChangeArrowheads="1"/>
            </p:cNvSpPr>
            <p:nvPr/>
          </p:nvSpPr>
          <p:spPr bwMode="auto">
            <a:xfrm>
              <a:off x="255200" y="592"/>
              <a:ext cx="1742165" cy="1044300"/>
            </a:xfrm>
            <a:prstGeom prst="parallelogram">
              <a:avLst>
                <a:gd name="adj" fmla="val 153187"/>
              </a:avLst>
            </a:prstGeom>
            <a:solidFill>
              <a:schemeClr val="tx1"/>
            </a:solidFill>
            <a:ln w="9525">
              <a:noFill/>
              <a:miter lim="800000"/>
              <a:headEnd/>
              <a:tailEnd/>
            </a:ln>
          </p:spPr>
          <p:txBody>
            <a:bodyPr lIns="91425" tIns="91425" rIns="91425" bIns="91425" anchor="ctr"/>
            <a:lstStyle/>
            <a:p>
              <a:pPr>
                <a:defRPr/>
              </a:pPr>
              <a:endParaRPr lang="fr-FR"/>
            </a:p>
          </p:txBody>
        </p:sp>
      </p:grpSp>
      <p:grpSp>
        <p:nvGrpSpPr>
          <p:cNvPr id="12" name="Shape 18"/>
          <p:cNvGrpSpPr>
            <a:grpSpLocks/>
          </p:cNvGrpSpPr>
          <p:nvPr/>
        </p:nvGrpSpPr>
        <p:grpSpPr bwMode="auto">
          <a:xfrm>
            <a:off x="904875" y="0"/>
            <a:ext cx="2251075" cy="1044575"/>
            <a:chOff x="905395" y="592"/>
            <a:chExt cx="2250363" cy="1044300"/>
          </a:xfrm>
        </p:grpSpPr>
        <p:sp>
          <p:nvSpPr>
            <p:cNvPr id="13" name="Shape 19"/>
            <p:cNvSpPr/>
            <p:nvPr/>
          </p:nvSpPr>
          <p:spPr>
            <a:xfrm>
              <a:off x="1414822" y="592"/>
              <a:ext cx="1740936" cy="1044300"/>
            </a:xfrm>
            <a:prstGeom prst="parallelogram">
              <a:avLst>
                <a:gd name="adj" fmla="val 153193"/>
              </a:avLst>
            </a:prstGeom>
            <a:solidFill>
              <a:schemeClr val="accent6"/>
            </a:solidFill>
            <a:ln>
              <a:noFill/>
            </a:ln>
          </p:spPr>
          <p:txBody>
            <a:bodyPr lIns="91425" tIns="91425" rIns="91425" bIns="91425" anchor="ctr"/>
            <a:lstStyle/>
            <a:p>
              <a:pPr fontAlgn="auto">
                <a:spcBef>
                  <a:spcPts val="0"/>
                </a:spcBef>
                <a:spcAft>
                  <a:spcPts val="0"/>
                </a:spcAft>
                <a:defRPr/>
              </a:pPr>
              <a:endParaRPr kern="0">
                <a:latin typeface="Arial"/>
                <a:ea typeface="Arial"/>
                <a:cs typeface="Arial"/>
                <a:sym typeface="Arial"/>
              </a:endParaRPr>
            </a:p>
          </p:txBody>
        </p:sp>
        <p:sp>
          <p:nvSpPr>
            <p:cNvPr id="14" name="Shape 20"/>
            <p:cNvSpPr/>
            <p:nvPr/>
          </p:nvSpPr>
          <p:spPr>
            <a:xfrm>
              <a:off x="1159315" y="592"/>
              <a:ext cx="1742524" cy="1044300"/>
            </a:xfrm>
            <a:prstGeom prst="parallelogram">
              <a:avLst>
                <a:gd name="adj" fmla="val 153193"/>
              </a:avLst>
            </a:prstGeom>
            <a:solidFill>
              <a:schemeClr val="accent6"/>
            </a:solidFill>
            <a:ln>
              <a:noFill/>
            </a:ln>
          </p:spPr>
          <p:txBody>
            <a:bodyPr lIns="91425" tIns="91425" rIns="91425" bIns="91425" anchor="ctr"/>
            <a:lstStyle/>
            <a:p>
              <a:pPr fontAlgn="auto">
                <a:spcBef>
                  <a:spcPts val="0"/>
                </a:spcBef>
                <a:spcAft>
                  <a:spcPts val="0"/>
                </a:spcAft>
                <a:defRPr/>
              </a:pPr>
              <a:endParaRPr kern="0">
                <a:latin typeface="Arial"/>
                <a:ea typeface="Arial"/>
                <a:cs typeface="Arial"/>
                <a:sym typeface="Arial"/>
              </a:endParaRPr>
            </a:p>
          </p:txBody>
        </p:sp>
        <p:sp>
          <p:nvSpPr>
            <p:cNvPr id="15" name="Shape 21"/>
            <p:cNvSpPr/>
            <p:nvPr/>
          </p:nvSpPr>
          <p:spPr>
            <a:xfrm>
              <a:off x="905395" y="592"/>
              <a:ext cx="1740937" cy="1044300"/>
            </a:xfrm>
            <a:prstGeom prst="parallelogram">
              <a:avLst>
                <a:gd name="adj" fmla="val 153193"/>
              </a:avLst>
            </a:prstGeom>
            <a:solidFill>
              <a:schemeClr val="accent6"/>
            </a:solidFill>
            <a:ln>
              <a:noFill/>
            </a:ln>
          </p:spPr>
          <p:txBody>
            <a:bodyPr lIns="91425" tIns="91425" rIns="91425" bIns="91425" anchor="ctr"/>
            <a:lstStyle/>
            <a:p>
              <a:pPr fontAlgn="auto">
                <a:spcBef>
                  <a:spcPts val="0"/>
                </a:spcBef>
                <a:spcAft>
                  <a:spcPts val="0"/>
                </a:spcAft>
                <a:defRPr/>
              </a:pPr>
              <a:endParaRPr kern="0">
                <a:latin typeface="Arial"/>
                <a:ea typeface="Arial"/>
                <a:cs typeface="Arial"/>
                <a:sym typeface="Arial"/>
              </a:endParaRPr>
            </a:p>
          </p:txBody>
        </p:sp>
      </p:grpSp>
      <p:grpSp>
        <p:nvGrpSpPr>
          <p:cNvPr id="16" name="Shape 22"/>
          <p:cNvGrpSpPr>
            <a:grpSpLocks/>
          </p:cNvGrpSpPr>
          <p:nvPr/>
        </p:nvGrpSpPr>
        <p:grpSpPr bwMode="auto">
          <a:xfrm>
            <a:off x="7058025" y="4763"/>
            <a:ext cx="1851025" cy="752475"/>
            <a:chOff x="6917201" y="0"/>
            <a:chExt cx="2227777" cy="863400"/>
          </a:xfrm>
        </p:grpSpPr>
        <p:sp>
          <p:nvSpPr>
            <p:cNvPr id="17" name="Shape 23"/>
            <p:cNvSpPr>
              <a:spLocks noChangeArrowheads="1"/>
            </p:cNvSpPr>
            <p:nvPr/>
          </p:nvSpPr>
          <p:spPr bwMode="auto">
            <a:xfrm>
              <a:off x="7641325" y="0"/>
              <a:ext cx="1503653" cy="863400"/>
            </a:xfrm>
            <a:prstGeom prst="parallelogram">
              <a:avLst>
                <a:gd name="adj" fmla="val 158021"/>
              </a:avLst>
            </a:prstGeom>
            <a:solidFill>
              <a:schemeClr val="bg2"/>
            </a:solidFill>
            <a:ln w="9525">
              <a:noFill/>
              <a:miter lim="800000"/>
              <a:headEnd/>
              <a:tailEnd/>
            </a:ln>
          </p:spPr>
          <p:txBody>
            <a:bodyPr lIns="91425" tIns="91425" rIns="91425" bIns="91425" anchor="ctr"/>
            <a:lstStyle/>
            <a:p>
              <a:pPr>
                <a:defRPr/>
              </a:pPr>
              <a:endParaRPr lang="fr-FR"/>
            </a:p>
          </p:txBody>
        </p:sp>
        <p:sp>
          <p:nvSpPr>
            <p:cNvPr id="18" name="Shape 24"/>
            <p:cNvSpPr>
              <a:spLocks noChangeArrowheads="1"/>
            </p:cNvSpPr>
            <p:nvPr/>
          </p:nvSpPr>
          <p:spPr bwMode="auto">
            <a:xfrm>
              <a:off x="7280218" y="0"/>
              <a:ext cx="1501743" cy="863400"/>
            </a:xfrm>
            <a:prstGeom prst="parallelogram">
              <a:avLst>
                <a:gd name="adj" fmla="val 158022"/>
              </a:avLst>
            </a:prstGeom>
            <a:solidFill>
              <a:schemeClr val="bg2"/>
            </a:solidFill>
            <a:ln w="9525">
              <a:noFill/>
              <a:miter lim="800000"/>
              <a:headEnd/>
              <a:tailEnd/>
            </a:ln>
          </p:spPr>
          <p:txBody>
            <a:bodyPr lIns="91425" tIns="91425" rIns="91425" bIns="91425" anchor="ctr"/>
            <a:lstStyle/>
            <a:p>
              <a:pPr>
                <a:defRPr/>
              </a:pPr>
              <a:endParaRPr lang="fr-FR"/>
            </a:p>
          </p:txBody>
        </p:sp>
        <p:sp>
          <p:nvSpPr>
            <p:cNvPr id="19" name="Shape 25"/>
            <p:cNvSpPr>
              <a:spLocks noChangeArrowheads="1"/>
            </p:cNvSpPr>
            <p:nvPr/>
          </p:nvSpPr>
          <p:spPr bwMode="auto">
            <a:xfrm>
              <a:off x="6917201" y="0"/>
              <a:ext cx="1503655" cy="863400"/>
            </a:xfrm>
            <a:prstGeom prst="parallelogram">
              <a:avLst>
                <a:gd name="adj" fmla="val 158022"/>
              </a:avLst>
            </a:prstGeom>
            <a:solidFill>
              <a:schemeClr val="bg2"/>
            </a:solidFill>
            <a:ln w="9525">
              <a:noFill/>
              <a:miter lim="800000"/>
              <a:headEnd/>
              <a:tailEnd/>
            </a:ln>
          </p:spPr>
          <p:txBody>
            <a:bodyPr lIns="91425" tIns="91425" rIns="91425" bIns="91425" anchor="ctr"/>
            <a:lstStyle/>
            <a:p>
              <a:pPr>
                <a:defRPr/>
              </a:pPr>
              <a:endParaRPr lang="fr-FR"/>
            </a:p>
          </p:txBody>
        </p:sp>
      </p:grpSp>
      <p:grpSp>
        <p:nvGrpSpPr>
          <p:cNvPr id="20" name="Shape 26"/>
          <p:cNvGrpSpPr>
            <a:grpSpLocks/>
          </p:cNvGrpSpPr>
          <p:nvPr/>
        </p:nvGrpSpPr>
        <p:grpSpPr bwMode="auto">
          <a:xfrm>
            <a:off x="6553200" y="4217988"/>
            <a:ext cx="2389188" cy="925512"/>
            <a:chOff x="6917201" y="0"/>
            <a:chExt cx="2227777" cy="863400"/>
          </a:xfrm>
        </p:grpSpPr>
        <p:sp>
          <p:nvSpPr>
            <p:cNvPr id="21" name="Shape 27"/>
            <p:cNvSpPr>
              <a:spLocks noChangeArrowheads="1"/>
            </p:cNvSpPr>
            <p:nvPr/>
          </p:nvSpPr>
          <p:spPr bwMode="auto">
            <a:xfrm>
              <a:off x="7641044" y="0"/>
              <a:ext cx="1503934" cy="863400"/>
            </a:xfrm>
            <a:prstGeom prst="parallelogram">
              <a:avLst>
                <a:gd name="adj" fmla="val 158027"/>
              </a:avLst>
            </a:prstGeom>
            <a:solidFill>
              <a:schemeClr val="tx1"/>
            </a:solidFill>
            <a:ln w="9525">
              <a:noFill/>
              <a:miter lim="800000"/>
              <a:headEnd/>
              <a:tailEnd/>
            </a:ln>
          </p:spPr>
          <p:txBody>
            <a:bodyPr lIns="91425" tIns="91425" rIns="91425" bIns="91425" anchor="ctr"/>
            <a:lstStyle/>
            <a:p>
              <a:pPr>
                <a:defRPr/>
              </a:pPr>
              <a:endParaRPr lang="fr-FR"/>
            </a:p>
          </p:txBody>
        </p:sp>
        <p:sp>
          <p:nvSpPr>
            <p:cNvPr id="22" name="Shape 28"/>
            <p:cNvSpPr>
              <a:spLocks noChangeArrowheads="1"/>
            </p:cNvSpPr>
            <p:nvPr/>
          </p:nvSpPr>
          <p:spPr bwMode="auto">
            <a:xfrm>
              <a:off x="7279863" y="0"/>
              <a:ext cx="1502453" cy="863400"/>
            </a:xfrm>
            <a:prstGeom prst="parallelogram">
              <a:avLst>
                <a:gd name="adj" fmla="val 158024"/>
              </a:avLst>
            </a:prstGeom>
            <a:solidFill>
              <a:schemeClr val="tx1"/>
            </a:solidFill>
            <a:ln w="9525">
              <a:noFill/>
              <a:miter lim="800000"/>
              <a:headEnd/>
              <a:tailEnd/>
            </a:ln>
          </p:spPr>
          <p:txBody>
            <a:bodyPr lIns="91425" tIns="91425" rIns="91425" bIns="91425" anchor="ctr"/>
            <a:lstStyle/>
            <a:p>
              <a:pPr>
                <a:defRPr/>
              </a:pPr>
              <a:endParaRPr lang="fr-FR"/>
            </a:p>
          </p:txBody>
        </p:sp>
        <p:sp>
          <p:nvSpPr>
            <p:cNvPr id="23" name="Shape 29"/>
            <p:cNvSpPr>
              <a:spLocks noChangeArrowheads="1"/>
            </p:cNvSpPr>
            <p:nvPr/>
          </p:nvSpPr>
          <p:spPr bwMode="auto">
            <a:xfrm>
              <a:off x="6917201" y="0"/>
              <a:ext cx="1503934" cy="863400"/>
            </a:xfrm>
            <a:prstGeom prst="parallelogram">
              <a:avLst>
                <a:gd name="adj" fmla="val 158027"/>
              </a:avLst>
            </a:prstGeom>
            <a:solidFill>
              <a:schemeClr val="tx1"/>
            </a:solidFill>
            <a:ln w="9525">
              <a:noFill/>
              <a:miter lim="800000"/>
              <a:headEnd/>
              <a:tailEnd/>
            </a:ln>
          </p:spPr>
          <p:txBody>
            <a:bodyPr lIns="91425" tIns="91425" rIns="91425" bIns="91425" anchor="ctr"/>
            <a:lstStyle/>
            <a:p>
              <a:pPr>
                <a:defRPr/>
              </a:pPr>
              <a:endParaRPr lang="fr-FR"/>
            </a:p>
          </p:txBody>
        </p:sp>
      </p:grpSp>
      <p:grpSp>
        <p:nvGrpSpPr>
          <p:cNvPr id="24" name="Shape 30"/>
          <p:cNvGrpSpPr>
            <a:grpSpLocks/>
          </p:cNvGrpSpPr>
          <p:nvPr/>
        </p:nvGrpSpPr>
        <p:grpSpPr bwMode="auto">
          <a:xfrm>
            <a:off x="198438" y="4056063"/>
            <a:ext cx="2795587" cy="1082675"/>
            <a:chOff x="6917201" y="0"/>
            <a:chExt cx="2227777" cy="863400"/>
          </a:xfrm>
        </p:grpSpPr>
        <p:sp>
          <p:nvSpPr>
            <p:cNvPr id="25" name="Shape 31"/>
            <p:cNvSpPr>
              <a:spLocks noChangeArrowheads="1"/>
            </p:cNvSpPr>
            <p:nvPr/>
          </p:nvSpPr>
          <p:spPr bwMode="auto">
            <a:xfrm>
              <a:off x="7642082" y="0"/>
              <a:ext cx="1502896" cy="863400"/>
            </a:xfrm>
            <a:prstGeom prst="parallelogram">
              <a:avLst>
                <a:gd name="adj" fmla="val 158022"/>
              </a:avLst>
            </a:prstGeom>
            <a:solidFill>
              <a:schemeClr val="accent1"/>
            </a:solidFill>
            <a:ln w="9525">
              <a:noFill/>
              <a:miter lim="800000"/>
              <a:headEnd/>
              <a:tailEnd/>
            </a:ln>
          </p:spPr>
          <p:txBody>
            <a:bodyPr lIns="91425" tIns="91425" rIns="91425" bIns="91425" anchor="ctr"/>
            <a:lstStyle/>
            <a:p>
              <a:pPr>
                <a:defRPr/>
              </a:pPr>
              <a:endParaRPr lang="fr-FR"/>
            </a:p>
          </p:txBody>
        </p:sp>
        <p:sp>
          <p:nvSpPr>
            <p:cNvPr id="26" name="Shape 32"/>
            <p:cNvSpPr>
              <a:spLocks noChangeArrowheads="1"/>
            </p:cNvSpPr>
            <p:nvPr/>
          </p:nvSpPr>
          <p:spPr bwMode="auto">
            <a:xfrm>
              <a:off x="7279009" y="0"/>
              <a:ext cx="1504160" cy="863400"/>
            </a:xfrm>
            <a:prstGeom prst="parallelogram">
              <a:avLst>
                <a:gd name="adj" fmla="val 158026"/>
              </a:avLst>
            </a:prstGeom>
            <a:solidFill>
              <a:schemeClr val="accent1"/>
            </a:solidFill>
            <a:ln w="9525">
              <a:noFill/>
              <a:miter lim="800000"/>
              <a:headEnd/>
              <a:tailEnd/>
            </a:ln>
          </p:spPr>
          <p:txBody>
            <a:bodyPr lIns="91425" tIns="91425" rIns="91425" bIns="91425" anchor="ctr"/>
            <a:lstStyle/>
            <a:p>
              <a:pPr>
                <a:defRPr/>
              </a:pPr>
              <a:endParaRPr lang="fr-FR"/>
            </a:p>
          </p:txBody>
        </p:sp>
        <p:sp>
          <p:nvSpPr>
            <p:cNvPr id="27" name="Shape 33"/>
            <p:cNvSpPr>
              <a:spLocks noChangeArrowheads="1"/>
            </p:cNvSpPr>
            <p:nvPr/>
          </p:nvSpPr>
          <p:spPr bwMode="auto">
            <a:xfrm>
              <a:off x="6917201" y="0"/>
              <a:ext cx="1502896" cy="863400"/>
            </a:xfrm>
            <a:prstGeom prst="parallelogram">
              <a:avLst>
                <a:gd name="adj" fmla="val 158022"/>
              </a:avLst>
            </a:prstGeom>
            <a:solidFill>
              <a:schemeClr val="accent1"/>
            </a:solidFill>
            <a:ln w="9525">
              <a:noFill/>
              <a:miter lim="800000"/>
              <a:headEnd/>
              <a:tailEnd/>
            </a:ln>
          </p:spPr>
          <p:txBody>
            <a:bodyPr lIns="91425" tIns="91425" rIns="91425" bIns="91425" anchor="ctr"/>
            <a:lstStyle/>
            <a:p>
              <a:pPr>
                <a:defRPr/>
              </a:pPr>
              <a:endParaRPr lang="fr-FR"/>
            </a:p>
          </p:txBody>
        </p:sp>
      </p:grpSp>
      <p:sp>
        <p:nvSpPr>
          <p:cNvPr id="34" name="Shape 34"/>
          <p:cNvSpPr txBox="1">
            <a:spLocks noGrp="1"/>
          </p:cNvSpPr>
          <p:nvPr>
            <p:ph type="ctrTitle"/>
          </p:nvPr>
        </p:nvSpPr>
        <p:spPr>
          <a:xfrm>
            <a:off x="1858703" y="1822833"/>
            <a:ext cx="5361300" cy="1448100"/>
          </a:xfrm>
          <a:prstGeom prst="rect">
            <a:avLst/>
          </a:prstGeom>
          <a:noFill/>
          <a:ln>
            <a:noFill/>
          </a:ln>
        </p:spPr>
        <p:txBody>
          <a:bodyPr anchor="ctr"/>
          <a:lstStyle>
            <a:lvl1pPr marL="0" marR="0" lvl="0" indent="0" algn="ctr" rtl="0">
              <a:spcBef>
                <a:spcPts val="0"/>
              </a:spcBef>
              <a:spcAft>
                <a:spcPts val="0"/>
              </a:spcAft>
              <a:buNone/>
              <a:defRPr sz="3800" b="0" i="0" u="none" strike="noStrike" cap="none">
                <a:solidFill>
                  <a:srgbClr val="000000"/>
                </a:solidFill>
                <a:latin typeface="Arial"/>
                <a:ea typeface="Arial"/>
                <a:cs typeface="Arial"/>
                <a:sym typeface="Arial"/>
              </a:defRPr>
            </a:lvl1pPr>
            <a:lvl2pPr marL="0" marR="0" lvl="1" indent="0" algn="ctr" rtl="0">
              <a:spcBef>
                <a:spcPts val="0"/>
              </a:spcBef>
              <a:spcAft>
                <a:spcPts val="0"/>
              </a:spcAft>
              <a:buNone/>
              <a:defRPr sz="38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3800" b="0" i="0" u="none" strike="noStrike" cap="none">
                <a:solidFill>
                  <a:srgbClr val="000000"/>
                </a:solidFill>
                <a:latin typeface="Arial"/>
                <a:ea typeface="Arial"/>
                <a:cs typeface="Arial"/>
                <a:sym typeface="Arial"/>
              </a:defRPr>
            </a:lvl3pPr>
            <a:lvl4pPr marL="0" marR="0" lvl="3" indent="0" algn="ctr" rtl="0">
              <a:spcBef>
                <a:spcPts val="0"/>
              </a:spcBef>
              <a:spcAft>
                <a:spcPts val="0"/>
              </a:spcAft>
              <a:buNone/>
              <a:defRPr sz="3800" b="0" i="0" u="none" strike="noStrike" cap="none">
                <a:solidFill>
                  <a:srgbClr val="000000"/>
                </a:solidFill>
                <a:latin typeface="Arial"/>
                <a:ea typeface="Arial"/>
                <a:cs typeface="Arial"/>
                <a:sym typeface="Arial"/>
              </a:defRPr>
            </a:lvl4pPr>
            <a:lvl5pPr marL="0" marR="0" lvl="4" indent="0" algn="ctr" rtl="0">
              <a:spcBef>
                <a:spcPts val="0"/>
              </a:spcBef>
              <a:spcAft>
                <a:spcPts val="0"/>
              </a:spcAft>
              <a:buNone/>
              <a:defRPr sz="3800" b="0" i="0" u="none" strike="noStrike" cap="none">
                <a:solidFill>
                  <a:srgbClr val="000000"/>
                </a:solidFill>
                <a:latin typeface="Arial"/>
                <a:ea typeface="Arial"/>
                <a:cs typeface="Arial"/>
                <a:sym typeface="Arial"/>
              </a:defRPr>
            </a:lvl5pPr>
            <a:lvl6pPr marL="457200" marR="0" lvl="5" indent="0" algn="ctr" rtl="0">
              <a:spcBef>
                <a:spcPts val="0"/>
              </a:spcBef>
              <a:spcAft>
                <a:spcPts val="0"/>
              </a:spcAft>
              <a:buNone/>
              <a:defRPr sz="3800" b="0" i="0" u="none" strike="noStrike" cap="none">
                <a:solidFill>
                  <a:srgbClr val="000000"/>
                </a:solidFill>
                <a:latin typeface="Arial"/>
                <a:ea typeface="Arial"/>
                <a:cs typeface="Arial"/>
                <a:sym typeface="Arial"/>
              </a:defRPr>
            </a:lvl6pPr>
            <a:lvl7pPr marL="914400" marR="0" lvl="6" indent="0" algn="ctr" rtl="0">
              <a:spcBef>
                <a:spcPts val="0"/>
              </a:spcBef>
              <a:spcAft>
                <a:spcPts val="0"/>
              </a:spcAft>
              <a:buNone/>
              <a:defRPr sz="3800" b="0" i="0" u="none" strike="noStrike" cap="none">
                <a:solidFill>
                  <a:srgbClr val="000000"/>
                </a:solidFill>
                <a:latin typeface="Arial"/>
                <a:ea typeface="Arial"/>
                <a:cs typeface="Arial"/>
                <a:sym typeface="Arial"/>
              </a:defRPr>
            </a:lvl7pPr>
            <a:lvl8pPr marL="1371600" marR="0" lvl="7" indent="0" algn="ctr" rtl="0">
              <a:spcBef>
                <a:spcPts val="0"/>
              </a:spcBef>
              <a:spcAft>
                <a:spcPts val="0"/>
              </a:spcAft>
              <a:buNone/>
              <a:defRPr sz="3800" b="0" i="0" u="none" strike="noStrike" cap="none">
                <a:solidFill>
                  <a:srgbClr val="000000"/>
                </a:solidFill>
                <a:latin typeface="Arial"/>
                <a:ea typeface="Arial"/>
                <a:cs typeface="Arial"/>
                <a:sym typeface="Arial"/>
              </a:defRPr>
            </a:lvl8pPr>
            <a:lvl9pPr marL="1828800" marR="0" lvl="8" indent="0" algn="ctr" rtl="0">
              <a:spcBef>
                <a:spcPts val="0"/>
              </a:spcBef>
              <a:spcAft>
                <a:spcPts val="0"/>
              </a:spcAft>
              <a:buNone/>
              <a:defRPr sz="3800" b="0" i="0" u="none" strike="noStrike" cap="none">
                <a:solidFill>
                  <a:srgbClr val="000000"/>
                </a:solidFill>
                <a:latin typeface="Arial"/>
                <a:ea typeface="Arial"/>
                <a:cs typeface="Arial"/>
                <a:sym typeface="Arial"/>
              </a:defRPr>
            </a:lvl9pPr>
          </a:lstStyle>
          <a:p>
            <a:endParaRPr/>
          </a:p>
        </p:txBody>
      </p:sp>
      <p:sp>
        <p:nvSpPr>
          <p:cNvPr id="35" name="Shape 35"/>
          <p:cNvSpPr txBox="1">
            <a:spLocks noGrp="1"/>
          </p:cNvSpPr>
          <p:nvPr>
            <p:ph type="subTitle" idx="1"/>
          </p:nvPr>
        </p:nvSpPr>
        <p:spPr>
          <a:xfrm>
            <a:off x="1858700" y="3413158"/>
            <a:ext cx="5361300" cy="522600"/>
          </a:xfrm>
          <a:prstGeom prst="rect">
            <a:avLst/>
          </a:prstGeom>
          <a:noFill/>
          <a:ln>
            <a:noFill/>
          </a:ln>
        </p:spPr>
        <p:txBody>
          <a:bodyPr/>
          <a:lstStyle>
            <a:lvl1pPr marL="0" marR="0" lvl="0" indent="0" algn="ctr" rtl="0">
              <a:lnSpc>
                <a:spcPct val="100000"/>
              </a:lnSpc>
              <a:spcBef>
                <a:spcPts val="0"/>
              </a:spcBef>
              <a:spcAft>
                <a:spcPts val="0"/>
              </a:spcAft>
              <a:buClr>
                <a:schemeClr val="lt1"/>
              </a:buClr>
              <a:buSzPct val="100000"/>
              <a:buFont typeface="Arial"/>
              <a:buNone/>
              <a:defRPr sz="16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chemeClr val="lt1"/>
              </a:buClr>
              <a:buSzPct val="100000"/>
              <a:buFont typeface="Arial"/>
              <a:buNone/>
              <a:defRPr sz="16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chemeClr val="lt1"/>
              </a:buClr>
              <a:buSzPct val="100000"/>
              <a:buFont typeface="Arial"/>
              <a:buNone/>
              <a:defRPr sz="16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chemeClr val="lt1"/>
              </a:buClr>
              <a:buSzPct val="100000"/>
              <a:buFont typeface="Arial"/>
              <a:buNone/>
              <a:defRPr sz="16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chemeClr val="lt1"/>
              </a:buClr>
              <a:buSzPct val="100000"/>
              <a:buFont typeface="Arial"/>
              <a:buNone/>
              <a:defRPr sz="16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chemeClr val="lt1"/>
              </a:buClr>
              <a:buSzPct val="100000"/>
              <a:buFont typeface="Arial"/>
              <a:buNone/>
              <a:defRPr sz="16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chemeClr val="lt1"/>
              </a:buClr>
              <a:buSzPct val="100000"/>
              <a:buFont typeface="Arial"/>
              <a:buNone/>
              <a:defRPr sz="16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chemeClr val="lt1"/>
              </a:buClr>
              <a:buSzPct val="100000"/>
              <a:buFont typeface="Arial"/>
              <a:buNone/>
              <a:defRPr sz="16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chemeClr val="lt1"/>
              </a:buClr>
              <a:buSzPct val="100000"/>
              <a:buFont typeface="Arial"/>
              <a:buNone/>
              <a:defRPr sz="1600" b="0" i="0" u="none" strike="noStrike" cap="none">
                <a:solidFill>
                  <a:schemeClr val="lt1"/>
                </a:solidFill>
                <a:latin typeface="Arial"/>
                <a:ea typeface="Arial"/>
                <a:cs typeface="Arial"/>
                <a:sym typeface="Arial"/>
              </a:defRPr>
            </a:lvl9pPr>
          </a:lstStyle>
          <a:p>
            <a:endParaRPr/>
          </a:p>
        </p:txBody>
      </p:sp>
      <p:sp>
        <p:nvSpPr>
          <p:cNvPr id="28" name="Shape 36"/>
          <p:cNvSpPr txBox="1">
            <a:spLocks noGrp="1"/>
          </p:cNvSpPr>
          <p:nvPr>
            <p:ph type="sldNum" idx="10"/>
          </p:nvPr>
        </p:nvSpPr>
        <p:spPr bwMode="auto">
          <a:xfrm>
            <a:off x="8391525" y="4543425"/>
            <a:ext cx="547688" cy="393700"/>
          </a:xfrm>
          <a:prstGeom prst="rect">
            <a:avLst/>
          </a:prstGeom>
          <a:ln>
            <a:miter lim="800000"/>
            <a:headEnd/>
            <a:tailEnd/>
          </a:ln>
        </p:spPr>
        <p:txBody>
          <a:bodyPr vert="horz" wrap="square" lIns="91425" tIns="91425" rIns="91425" bIns="91425" numCol="1" anchor="ctr" anchorCtr="0" compatLnSpc="1">
            <a:prstTxWarp prst="textNoShape">
              <a:avLst/>
            </a:prstTxWarp>
          </a:bodyPr>
          <a:lstStyle>
            <a:lvl1pPr>
              <a:buSzPct val="25000"/>
              <a:defRPr/>
            </a:lvl1pPr>
          </a:lstStyle>
          <a:p>
            <a:pPr>
              <a:defRPr/>
            </a:pPr>
            <a:fld id="{F0D78A53-B258-44B1-BC21-8D5FD743A06C}"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Big number">
    <p:bg>
      <p:bgPr>
        <a:solidFill>
          <a:schemeClr val="accent3"/>
        </a:solidFill>
        <a:effectLst/>
      </p:bgPr>
    </p:bg>
    <p:spTree>
      <p:nvGrpSpPr>
        <p:cNvPr id="1" name="Shape 109"/>
        <p:cNvGrpSpPr/>
        <p:nvPr/>
      </p:nvGrpSpPr>
      <p:grpSpPr>
        <a:xfrm>
          <a:off x="0" y="0"/>
          <a:ext cx="0" cy="0"/>
          <a:chOff x="0" y="0"/>
          <a:chExt cx="0" cy="0"/>
        </a:xfrm>
      </p:grpSpPr>
      <p:sp>
        <p:nvSpPr>
          <p:cNvPr id="4" name="Shape 110"/>
          <p:cNvSpPr>
            <a:spLocks noChangeArrowheads="1"/>
          </p:cNvSpPr>
          <p:nvPr/>
        </p:nvSpPr>
        <p:spPr bwMode="auto">
          <a:xfrm flipH="1">
            <a:off x="5568950" y="2833688"/>
            <a:ext cx="3575050" cy="2309812"/>
          </a:xfrm>
          <a:prstGeom prst="rtTriangle">
            <a:avLst/>
          </a:prstGeom>
          <a:solidFill>
            <a:schemeClr val="tx1"/>
          </a:solidFill>
          <a:ln w="9525">
            <a:noFill/>
            <a:miter lim="800000"/>
            <a:headEnd/>
            <a:tailEnd/>
          </a:ln>
        </p:spPr>
        <p:txBody>
          <a:bodyPr lIns="91425" tIns="91425" rIns="91425" bIns="91425" anchor="ctr"/>
          <a:lstStyle/>
          <a:p>
            <a:pPr>
              <a:defRPr/>
            </a:pPr>
            <a:endParaRPr lang="fr-FR"/>
          </a:p>
        </p:txBody>
      </p:sp>
      <p:grpSp>
        <p:nvGrpSpPr>
          <p:cNvPr id="5" name="Shape 111"/>
          <p:cNvGrpSpPr>
            <a:grpSpLocks/>
          </p:cNvGrpSpPr>
          <p:nvPr/>
        </p:nvGrpSpPr>
        <p:grpSpPr bwMode="auto">
          <a:xfrm>
            <a:off x="5959475" y="4119563"/>
            <a:ext cx="2520950" cy="1023937"/>
            <a:chOff x="6917201" y="0"/>
            <a:chExt cx="2227777" cy="863400"/>
          </a:xfrm>
        </p:grpSpPr>
        <p:sp>
          <p:nvSpPr>
            <p:cNvPr id="6" name="Shape 112"/>
            <p:cNvSpPr/>
            <p:nvPr/>
          </p:nvSpPr>
          <p:spPr>
            <a:xfrm>
              <a:off x="7641088" y="0"/>
              <a:ext cx="1503890" cy="863400"/>
            </a:xfrm>
            <a:prstGeom prst="parallelogram">
              <a:avLst>
                <a:gd name="adj" fmla="val 158024"/>
              </a:avLst>
            </a:prstGeom>
            <a:solidFill>
              <a:schemeClr val="accent3"/>
            </a:solidFill>
            <a:ln>
              <a:noFill/>
            </a:ln>
          </p:spPr>
          <p:txBody>
            <a:bodyPr lIns="91425" tIns="91425" rIns="91425" bIns="91425" anchor="ctr"/>
            <a:lstStyle/>
            <a:p>
              <a:pPr fontAlgn="auto">
                <a:spcBef>
                  <a:spcPts val="0"/>
                </a:spcBef>
                <a:spcAft>
                  <a:spcPts val="0"/>
                </a:spcAft>
                <a:defRPr/>
              </a:pPr>
              <a:endParaRPr kern="0">
                <a:latin typeface="Arial"/>
                <a:ea typeface="Arial"/>
                <a:cs typeface="Arial"/>
                <a:sym typeface="Arial"/>
              </a:endParaRPr>
            </a:p>
          </p:txBody>
        </p:sp>
        <p:sp>
          <p:nvSpPr>
            <p:cNvPr id="7" name="Shape 113"/>
            <p:cNvSpPr/>
            <p:nvPr/>
          </p:nvSpPr>
          <p:spPr>
            <a:xfrm>
              <a:off x="7279145" y="0"/>
              <a:ext cx="1503890" cy="863400"/>
            </a:xfrm>
            <a:prstGeom prst="parallelogram">
              <a:avLst>
                <a:gd name="adj" fmla="val 158024"/>
              </a:avLst>
            </a:prstGeom>
            <a:solidFill>
              <a:schemeClr val="accent3"/>
            </a:solidFill>
            <a:ln>
              <a:noFill/>
            </a:ln>
          </p:spPr>
          <p:txBody>
            <a:bodyPr lIns="91425" tIns="91425" rIns="91425" bIns="91425" anchor="ctr"/>
            <a:lstStyle/>
            <a:p>
              <a:pPr fontAlgn="auto">
                <a:spcBef>
                  <a:spcPts val="0"/>
                </a:spcBef>
                <a:spcAft>
                  <a:spcPts val="0"/>
                </a:spcAft>
                <a:defRPr/>
              </a:pPr>
              <a:endParaRPr kern="0">
                <a:latin typeface="Arial"/>
                <a:ea typeface="Arial"/>
                <a:cs typeface="Arial"/>
                <a:sym typeface="Arial"/>
              </a:endParaRPr>
            </a:p>
          </p:txBody>
        </p:sp>
        <p:sp>
          <p:nvSpPr>
            <p:cNvPr id="8" name="Shape 114"/>
            <p:cNvSpPr/>
            <p:nvPr/>
          </p:nvSpPr>
          <p:spPr>
            <a:xfrm>
              <a:off x="6917201" y="0"/>
              <a:ext cx="1503890" cy="863400"/>
            </a:xfrm>
            <a:prstGeom prst="parallelogram">
              <a:avLst>
                <a:gd name="adj" fmla="val 158024"/>
              </a:avLst>
            </a:prstGeom>
            <a:solidFill>
              <a:schemeClr val="accent3"/>
            </a:solidFill>
            <a:ln>
              <a:noFill/>
            </a:ln>
          </p:spPr>
          <p:txBody>
            <a:bodyPr lIns="91425" tIns="91425" rIns="91425" bIns="91425" anchor="ctr"/>
            <a:lstStyle/>
            <a:p>
              <a:pPr fontAlgn="auto">
                <a:spcBef>
                  <a:spcPts val="0"/>
                </a:spcBef>
                <a:spcAft>
                  <a:spcPts val="0"/>
                </a:spcAft>
                <a:defRPr/>
              </a:pPr>
              <a:endParaRPr kern="0">
                <a:latin typeface="Arial"/>
                <a:ea typeface="Arial"/>
                <a:cs typeface="Arial"/>
                <a:sym typeface="Arial"/>
              </a:endParaRPr>
            </a:p>
          </p:txBody>
        </p:sp>
      </p:grpSp>
      <p:grpSp>
        <p:nvGrpSpPr>
          <p:cNvPr id="9" name="Shape 115"/>
          <p:cNvGrpSpPr>
            <a:grpSpLocks/>
          </p:cNvGrpSpPr>
          <p:nvPr/>
        </p:nvGrpSpPr>
        <p:grpSpPr bwMode="auto">
          <a:xfrm>
            <a:off x="198438" y="0"/>
            <a:ext cx="2795587" cy="1082675"/>
            <a:chOff x="6917201" y="0"/>
            <a:chExt cx="2227777" cy="863400"/>
          </a:xfrm>
        </p:grpSpPr>
        <p:sp>
          <p:nvSpPr>
            <p:cNvPr id="10" name="Shape 116"/>
            <p:cNvSpPr>
              <a:spLocks noChangeArrowheads="1"/>
            </p:cNvSpPr>
            <p:nvPr/>
          </p:nvSpPr>
          <p:spPr bwMode="auto">
            <a:xfrm>
              <a:off x="7642082" y="0"/>
              <a:ext cx="1502896" cy="863400"/>
            </a:xfrm>
            <a:prstGeom prst="parallelogram">
              <a:avLst>
                <a:gd name="adj" fmla="val 158022"/>
              </a:avLst>
            </a:prstGeom>
            <a:solidFill>
              <a:schemeClr val="bg2"/>
            </a:solidFill>
            <a:ln w="9525">
              <a:noFill/>
              <a:miter lim="800000"/>
              <a:headEnd/>
              <a:tailEnd/>
            </a:ln>
          </p:spPr>
          <p:txBody>
            <a:bodyPr lIns="91425" tIns="91425" rIns="91425" bIns="91425" anchor="ctr"/>
            <a:lstStyle/>
            <a:p>
              <a:pPr>
                <a:defRPr/>
              </a:pPr>
              <a:endParaRPr lang="fr-FR"/>
            </a:p>
          </p:txBody>
        </p:sp>
        <p:sp>
          <p:nvSpPr>
            <p:cNvPr id="11" name="Shape 117"/>
            <p:cNvSpPr>
              <a:spLocks noChangeArrowheads="1"/>
            </p:cNvSpPr>
            <p:nvPr/>
          </p:nvSpPr>
          <p:spPr bwMode="auto">
            <a:xfrm>
              <a:off x="7279009" y="0"/>
              <a:ext cx="1504160" cy="863400"/>
            </a:xfrm>
            <a:prstGeom prst="parallelogram">
              <a:avLst>
                <a:gd name="adj" fmla="val 158026"/>
              </a:avLst>
            </a:prstGeom>
            <a:solidFill>
              <a:schemeClr val="bg2"/>
            </a:solidFill>
            <a:ln w="9525">
              <a:noFill/>
              <a:miter lim="800000"/>
              <a:headEnd/>
              <a:tailEnd/>
            </a:ln>
          </p:spPr>
          <p:txBody>
            <a:bodyPr lIns="91425" tIns="91425" rIns="91425" bIns="91425" anchor="ctr"/>
            <a:lstStyle/>
            <a:p>
              <a:pPr>
                <a:defRPr/>
              </a:pPr>
              <a:endParaRPr lang="fr-FR"/>
            </a:p>
          </p:txBody>
        </p:sp>
        <p:sp>
          <p:nvSpPr>
            <p:cNvPr id="12" name="Shape 118"/>
            <p:cNvSpPr>
              <a:spLocks noChangeArrowheads="1"/>
            </p:cNvSpPr>
            <p:nvPr/>
          </p:nvSpPr>
          <p:spPr bwMode="auto">
            <a:xfrm>
              <a:off x="6917201" y="0"/>
              <a:ext cx="1502896" cy="863400"/>
            </a:xfrm>
            <a:prstGeom prst="parallelogram">
              <a:avLst>
                <a:gd name="adj" fmla="val 158022"/>
              </a:avLst>
            </a:prstGeom>
            <a:solidFill>
              <a:schemeClr val="bg2"/>
            </a:solidFill>
            <a:ln w="9525">
              <a:noFill/>
              <a:miter lim="800000"/>
              <a:headEnd/>
              <a:tailEnd/>
            </a:ln>
          </p:spPr>
          <p:txBody>
            <a:bodyPr lIns="91425" tIns="91425" rIns="91425" bIns="91425" anchor="ctr"/>
            <a:lstStyle/>
            <a:p>
              <a:pPr>
                <a:defRPr/>
              </a:pPr>
              <a:endParaRPr lang="fr-FR"/>
            </a:p>
          </p:txBody>
        </p:sp>
      </p:grpSp>
      <p:sp>
        <p:nvSpPr>
          <p:cNvPr id="119" name="Shape 119"/>
          <p:cNvSpPr txBox="1">
            <a:spLocks noGrp="1"/>
          </p:cNvSpPr>
          <p:nvPr>
            <p:ph type="title"/>
          </p:nvPr>
        </p:nvSpPr>
        <p:spPr>
          <a:xfrm>
            <a:off x="1385850" y="1383850"/>
            <a:ext cx="6372300" cy="1379700"/>
          </a:xfrm>
          <a:prstGeom prst="rect">
            <a:avLst/>
          </a:prstGeom>
          <a:noFill/>
          <a:ln>
            <a:noFill/>
          </a:ln>
        </p:spPr>
        <p:txBody>
          <a:bodyPr anchor="ctr"/>
          <a:lstStyle>
            <a:lvl1pPr marL="0" marR="0" lvl="0" indent="0" algn="ctr" rtl="0">
              <a:spcBef>
                <a:spcPts val="0"/>
              </a:spcBef>
              <a:spcAft>
                <a:spcPts val="0"/>
              </a:spcAft>
              <a:buNone/>
              <a:defRPr sz="86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86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86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86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86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86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86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86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8600" b="0" i="0" u="none" strike="noStrike" cap="none">
                <a:solidFill>
                  <a:schemeClr val="dk2"/>
                </a:solidFill>
                <a:latin typeface="Arial"/>
                <a:ea typeface="Arial"/>
                <a:cs typeface="Arial"/>
                <a:sym typeface="Arial"/>
              </a:defRPr>
            </a:lvl9pPr>
          </a:lstStyle>
          <a:p>
            <a:endParaRPr/>
          </a:p>
        </p:txBody>
      </p:sp>
      <p:sp>
        <p:nvSpPr>
          <p:cNvPr id="120" name="Shape 120"/>
          <p:cNvSpPr txBox="1">
            <a:spLocks noGrp="1"/>
          </p:cNvSpPr>
          <p:nvPr>
            <p:ph type="body" idx="1"/>
          </p:nvPr>
        </p:nvSpPr>
        <p:spPr>
          <a:xfrm>
            <a:off x="1385850" y="2863850"/>
            <a:ext cx="6372300" cy="641100"/>
          </a:xfrm>
          <a:prstGeom prst="rect">
            <a:avLst/>
          </a:prstGeom>
          <a:noFill/>
          <a:ln>
            <a:noFill/>
          </a:ln>
        </p:spPr>
        <p:txBody>
          <a:bodyPr/>
          <a:lstStyle>
            <a:lvl1pPr marL="0" marR="0" lvl="0" indent="0" algn="ctr" rtl="0">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ctr"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ctr"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ctr" rtl="0">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 name="Shape 121"/>
          <p:cNvSpPr txBox="1">
            <a:spLocks noGrp="1"/>
          </p:cNvSpPr>
          <p:nvPr>
            <p:ph type="sldNum" idx="10"/>
          </p:nvPr>
        </p:nvSpPr>
        <p:spPr bwMode="auto">
          <a:xfrm>
            <a:off x="8391525" y="4543425"/>
            <a:ext cx="547688" cy="393700"/>
          </a:xfrm>
          <a:prstGeom prst="rect">
            <a:avLst/>
          </a:prstGeom>
          <a:ln>
            <a:miter lim="800000"/>
            <a:headEnd/>
            <a:tailEnd/>
          </a:ln>
        </p:spPr>
        <p:txBody>
          <a:bodyPr vert="horz" wrap="square" lIns="91425" tIns="91425" rIns="91425" bIns="91425" numCol="1" anchor="ctr" anchorCtr="0" compatLnSpc="1">
            <a:prstTxWarp prst="textNoShape">
              <a:avLst/>
            </a:prstTxWarp>
          </a:bodyPr>
          <a:lstStyle>
            <a:lvl1pPr>
              <a:buSzPct val="25000"/>
              <a:defRPr/>
            </a:lvl1pPr>
          </a:lstStyle>
          <a:p>
            <a:pPr>
              <a:defRPr/>
            </a:pPr>
            <a:fld id="{C9D6BC7C-0F86-479A-B160-49ACC53B2928}"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Shape 122"/>
        <p:cNvGrpSpPr/>
        <p:nvPr/>
      </p:nvGrpSpPr>
      <p:grpSpPr>
        <a:xfrm>
          <a:off x="0" y="0"/>
          <a:ext cx="0" cy="0"/>
          <a:chOff x="0" y="0"/>
          <a:chExt cx="0" cy="0"/>
        </a:xfrm>
      </p:grpSpPr>
      <p:sp>
        <p:nvSpPr>
          <p:cNvPr id="2" name="Shape 123"/>
          <p:cNvSpPr txBox="1">
            <a:spLocks noGrp="1"/>
          </p:cNvSpPr>
          <p:nvPr>
            <p:ph type="sldNum" idx="10"/>
          </p:nvPr>
        </p:nvSpPr>
        <p:spPr bwMode="auto">
          <a:xfrm>
            <a:off x="8391525" y="4543425"/>
            <a:ext cx="547688" cy="393700"/>
          </a:xfrm>
          <a:prstGeom prst="rect">
            <a:avLst/>
          </a:prstGeom>
          <a:ln>
            <a:miter lim="800000"/>
            <a:headEnd/>
            <a:tailEnd/>
          </a:ln>
        </p:spPr>
        <p:txBody>
          <a:bodyPr vert="horz" wrap="square" lIns="91425" tIns="91425" rIns="91425" bIns="91425" numCol="1" anchor="ctr" anchorCtr="0" compatLnSpc="1">
            <a:prstTxWarp prst="textNoShape">
              <a:avLst/>
            </a:prstTxWarp>
          </a:bodyPr>
          <a:lstStyle>
            <a:lvl1pPr>
              <a:buSzPct val="25000"/>
              <a:defRPr/>
            </a:lvl1pPr>
          </a:lstStyle>
          <a:p>
            <a:pPr>
              <a:defRPr/>
            </a:pPr>
            <a:fld id="{56EA74D8-736F-423E-8EF9-63032659B8AC}"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body">
    <p:bg>
      <p:bgPr>
        <a:solidFill>
          <a:schemeClr val="bg2"/>
        </a:solidFill>
        <a:effectLst/>
      </p:bgPr>
    </p:bg>
    <p:spTree>
      <p:nvGrpSpPr>
        <p:cNvPr id="1" name="Shape 37"/>
        <p:cNvGrpSpPr/>
        <p:nvPr/>
      </p:nvGrpSpPr>
      <p:grpSpPr>
        <a:xfrm>
          <a:off x="0" y="0"/>
          <a:ext cx="0" cy="0"/>
          <a:chOff x="0" y="0"/>
          <a:chExt cx="0" cy="0"/>
        </a:xfrm>
      </p:grpSpPr>
      <p:sp>
        <p:nvSpPr>
          <p:cNvPr id="4" name="Shape 38"/>
          <p:cNvSpPr>
            <a:spLocks noChangeArrowheads="1"/>
          </p:cNvSpPr>
          <p:nvPr/>
        </p:nvSpPr>
        <p:spPr bwMode="auto">
          <a:xfrm flipH="1">
            <a:off x="3582988" y="1550988"/>
            <a:ext cx="5561012" cy="3592512"/>
          </a:xfrm>
          <a:prstGeom prst="rtTriangle">
            <a:avLst/>
          </a:prstGeom>
          <a:solidFill>
            <a:schemeClr val="tx2"/>
          </a:solidFill>
          <a:ln w="9525">
            <a:noFill/>
            <a:miter lim="800000"/>
            <a:headEnd/>
            <a:tailEnd/>
          </a:ln>
        </p:spPr>
        <p:txBody>
          <a:bodyPr lIns="91425" tIns="91425" rIns="91425" bIns="91425" anchor="ctr"/>
          <a:lstStyle/>
          <a:p>
            <a:pPr>
              <a:defRPr/>
            </a:pPr>
            <a:endParaRPr lang="fr-FR"/>
          </a:p>
        </p:txBody>
      </p:sp>
      <p:sp>
        <p:nvSpPr>
          <p:cNvPr id="5" name="Shape 39"/>
          <p:cNvSpPr/>
          <p:nvPr/>
        </p:nvSpPr>
        <p:spPr>
          <a:xfrm>
            <a:off x="0" y="2824163"/>
            <a:ext cx="7370763" cy="2319337"/>
          </a:xfrm>
          <a:prstGeom prst="rtTriangle">
            <a:avLst/>
          </a:prstGeom>
          <a:solidFill>
            <a:schemeClr val="accent3"/>
          </a:solidFill>
          <a:ln>
            <a:noFill/>
          </a:ln>
        </p:spPr>
        <p:txBody>
          <a:bodyPr lIns="91425" tIns="91425" rIns="91425" bIns="91425" anchor="ctr"/>
          <a:lstStyle/>
          <a:p>
            <a:pPr fontAlgn="auto">
              <a:spcBef>
                <a:spcPts val="0"/>
              </a:spcBef>
              <a:spcAft>
                <a:spcPts val="0"/>
              </a:spcAft>
              <a:defRPr/>
            </a:pPr>
            <a:endParaRPr kern="0">
              <a:latin typeface="Arial"/>
              <a:ea typeface="Arial"/>
              <a:cs typeface="Arial"/>
              <a:sym typeface="Arial"/>
            </a:endParaRPr>
          </a:p>
        </p:txBody>
      </p:sp>
      <p:sp>
        <p:nvSpPr>
          <p:cNvPr id="6" name="Shape 40"/>
          <p:cNvSpPr/>
          <p:nvPr/>
        </p:nvSpPr>
        <p:spPr>
          <a:xfrm>
            <a:off x="203200" y="206375"/>
            <a:ext cx="8737600" cy="4730750"/>
          </a:xfrm>
          <a:prstGeom prst="rect">
            <a:avLst/>
          </a:prstGeom>
          <a:solidFill>
            <a:schemeClr val="dk1"/>
          </a:solidFill>
          <a:ln>
            <a:noFill/>
          </a:ln>
          <a:effectLst>
            <a:outerShdw blurRad="228600" sx="101000" sy="101000" algn="ctr" rotWithShape="0">
              <a:srgbClr val="000000">
                <a:alpha val="40000"/>
              </a:srgbClr>
            </a:outerShdw>
          </a:effectLst>
        </p:spPr>
        <p:txBody>
          <a:bodyPr lIns="91425" tIns="91425" rIns="91425" bIns="91425" anchor="ctr"/>
          <a:lstStyle/>
          <a:p>
            <a:pPr fontAlgn="auto">
              <a:spcBef>
                <a:spcPts val="0"/>
              </a:spcBef>
              <a:spcAft>
                <a:spcPts val="0"/>
              </a:spcAft>
              <a:defRPr/>
            </a:pPr>
            <a:endParaRPr kern="0">
              <a:latin typeface="Arial"/>
              <a:ea typeface="Arial"/>
              <a:cs typeface="Arial"/>
              <a:sym typeface="Arial"/>
            </a:endParaRPr>
          </a:p>
        </p:txBody>
      </p:sp>
      <p:sp>
        <p:nvSpPr>
          <p:cNvPr id="41" name="Shape 41"/>
          <p:cNvSpPr txBox="1">
            <a:spLocks noGrp="1"/>
          </p:cNvSpPr>
          <p:nvPr>
            <p:ph type="title"/>
          </p:nvPr>
        </p:nvSpPr>
        <p:spPr>
          <a:xfrm>
            <a:off x="334325" y="366800"/>
            <a:ext cx="8413200" cy="954000"/>
          </a:xfrm>
          <a:prstGeom prst="rect">
            <a:avLst/>
          </a:prstGeom>
          <a:noFill/>
          <a:ln>
            <a:noFill/>
          </a:ln>
        </p:spPr>
        <p:txBody>
          <a:bodyPr/>
          <a:lstStyle>
            <a:lvl1pPr marL="0" lvl="0" indent="0" rtl="0">
              <a:spcBef>
                <a:spcPts val="0"/>
              </a:spcBef>
              <a:buNone/>
              <a:defRPr sz="3200" b="1">
                <a:solidFill>
                  <a:srgbClr val="AF7B51"/>
                </a:solidFill>
                <a:latin typeface="Times New Roman"/>
                <a:ea typeface="Times New Roman"/>
                <a:cs typeface="Times New Roman"/>
                <a:sym typeface="Times New Roman"/>
              </a:defRPr>
            </a:lvl1pPr>
            <a:lvl2pPr marL="0" marR="0" lvl="1" indent="0" algn="l" rtl="0">
              <a:spcBef>
                <a:spcPts val="0"/>
              </a:spcBef>
              <a:spcAft>
                <a:spcPts val="0"/>
              </a:spcAft>
              <a:buNone/>
              <a:defRPr sz="30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30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30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3000" b="0" i="0" u="none" strike="noStrike" cap="none">
                <a:solidFill>
                  <a:srgbClr val="000000"/>
                </a:solidFill>
                <a:latin typeface="Arial"/>
                <a:ea typeface="Arial"/>
                <a:cs typeface="Arial"/>
                <a:sym typeface="Arial"/>
              </a:defRPr>
            </a:lvl5pPr>
            <a:lvl6pPr marL="457200" marR="0" lvl="5" indent="0" algn="l" rtl="0">
              <a:spcBef>
                <a:spcPts val="0"/>
              </a:spcBef>
              <a:spcAft>
                <a:spcPts val="0"/>
              </a:spcAft>
              <a:buNone/>
              <a:defRPr sz="3000" b="0" i="0" u="none" strike="noStrike" cap="none">
                <a:solidFill>
                  <a:srgbClr val="000000"/>
                </a:solidFill>
                <a:latin typeface="Arial"/>
                <a:ea typeface="Arial"/>
                <a:cs typeface="Arial"/>
                <a:sym typeface="Arial"/>
              </a:defRPr>
            </a:lvl6pPr>
            <a:lvl7pPr marL="914400" marR="0" lvl="6" indent="0" algn="l" rtl="0">
              <a:spcBef>
                <a:spcPts val="0"/>
              </a:spcBef>
              <a:spcAft>
                <a:spcPts val="0"/>
              </a:spcAft>
              <a:buNone/>
              <a:defRPr sz="3000" b="0" i="0" u="none" strike="noStrike" cap="none">
                <a:solidFill>
                  <a:srgbClr val="000000"/>
                </a:solidFill>
                <a:latin typeface="Arial"/>
                <a:ea typeface="Arial"/>
                <a:cs typeface="Arial"/>
                <a:sym typeface="Arial"/>
              </a:defRPr>
            </a:lvl7pPr>
            <a:lvl8pPr marL="1371600" marR="0" lvl="7" indent="0" algn="l" rtl="0">
              <a:spcBef>
                <a:spcPts val="0"/>
              </a:spcBef>
              <a:spcAft>
                <a:spcPts val="0"/>
              </a:spcAft>
              <a:buNone/>
              <a:defRPr sz="3000" b="0" i="0" u="none" strike="noStrike" cap="none">
                <a:solidFill>
                  <a:srgbClr val="000000"/>
                </a:solidFill>
                <a:latin typeface="Arial"/>
                <a:ea typeface="Arial"/>
                <a:cs typeface="Arial"/>
                <a:sym typeface="Arial"/>
              </a:defRPr>
            </a:lvl8pPr>
            <a:lvl9pPr marL="1828800" marR="0" lvl="8" indent="0" algn="l" rtl="0">
              <a:spcBef>
                <a:spcPts val="0"/>
              </a:spcBef>
              <a:spcAft>
                <a:spcPts val="0"/>
              </a:spcAft>
              <a:buNone/>
              <a:defRPr sz="3000" b="0" i="0" u="none" strike="noStrike" cap="none">
                <a:solidFill>
                  <a:srgbClr val="000000"/>
                </a:solidFill>
                <a:latin typeface="Arial"/>
                <a:ea typeface="Arial"/>
                <a:cs typeface="Arial"/>
                <a:sym typeface="Arial"/>
              </a:defRPr>
            </a:lvl9pPr>
          </a:lstStyle>
          <a:p>
            <a:endParaRPr/>
          </a:p>
        </p:txBody>
      </p:sp>
      <p:sp>
        <p:nvSpPr>
          <p:cNvPr id="42" name="Shape 42"/>
          <p:cNvSpPr txBox="1">
            <a:spLocks noGrp="1"/>
          </p:cNvSpPr>
          <p:nvPr>
            <p:ph type="body" idx="1"/>
          </p:nvPr>
        </p:nvSpPr>
        <p:spPr>
          <a:xfrm>
            <a:off x="334325" y="1178000"/>
            <a:ext cx="8413200" cy="3650700"/>
          </a:xfrm>
          <a:prstGeom prst="rect">
            <a:avLst/>
          </a:prstGeom>
          <a:noFill/>
          <a:ln>
            <a:noFill/>
          </a:ln>
        </p:spPr>
        <p:txBody>
          <a:bodyPr/>
          <a:lstStyle>
            <a:lvl1pPr marL="0" lvl="0" indent="0" rtl="0">
              <a:lnSpc>
                <a:spcPct val="115000"/>
              </a:lnSpc>
              <a:spcBef>
                <a:spcPts val="0"/>
              </a:spcBef>
              <a:buClr>
                <a:srgbClr val="233A44"/>
              </a:buClr>
              <a:buSzPct val="200000"/>
              <a:buFont typeface="Calibri"/>
              <a:buChar char="•"/>
              <a:defRPr sz="1800" b="0">
                <a:solidFill>
                  <a:srgbClr val="233A44"/>
                </a:solidFill>
                <a:latin typeface="Times New Roman"/>
                <a:ea typeface="Times New Roman"/>
                <a:cs typeface="Times New Roman"/>
                <a:sym typeface="Times New Roman"/>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Shape 43"/>
          <p:cNvSpPr txBox="1">
            <a:spLocks noGrp="1"/>
          </p:cNvSpPr>
          <p:nvPr>
            <p:ph type="sldNum" idx="10"/>
          </p:nvPr>
        </p:nvSpPr>
        <p:spPr bwMode="auto">
          <a:xfrm>
            <a:off x="8391525" y="4543425"/>
            <a:ext cx="547688" cy="393700"/>
          </a:xfrm>
          <a:prstGeom prst="rect">
            <a:avLst/>
          </a:prstGeom>
          <a:ln>
            <a:miter lim="800000"/>
            <a:headEnd/>
            <a:tailEnd/>
          </a:ln>
        </p:spPr>
        <p:txBody>
          <a:bodyPr vert="horz" wrap="square" lIns="91425" tIns="91425" rIns="91425" bIns="91425" numCol="1" anchor="ctr" anchorCtr="0" compatLnSpc="1">
            <a:prstTxWarp prst="textNoShape">
              <a:avLst/>
            </a:prstTxWarp>
          </a:bodyPr>
          <a:lstStyle>
            <a:lvl1pPr>
              <a:buSzPct val="25000"/>
              <a:defRPr/>
            </a:lvl1pPr>
          </a:lstStyle>
          <a:p>
            <a:pPr>
              <a:defRPr/>
            </a:pPr>
            <a:fld id="{394B41B6-B398-4248-B41B-54FB6EEDDADA}"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cSld name="Section header">
    <p:bg>
      <p:bgPr>
        <a:solidFill>
          <a:schemeClr val="accent3"/>
        </a:solidFill>
        <a:effectLst/>
      </p:bgPr>
    </p:bg>
    <p:spTree>
      <p:nvGrpSpPr>
        <p:cNvPr id="1" name="Shape 44"/>
        <p:cNvGrpSpPr/>
        <p:nvPr/>
      </p:nvGrpSpPr>
      <p:grpSpPr>
        <a:xfrm>
          <a:off x="0" y="0"/>
          <a:ext cx="0" cy="0"/>
          <a:chOff x="0" y="0"/>
          <a:chExt cx="0" cy="0"/>
        </a:xfrm>
      </p:grpSpPr>
      <p:sp>
        <p:nvSpPr>
          <p:cNvPr id="3" name="Shape 45"/>
          <p:cNvSpPr>
            <a:spLocks noChangeArrowheads="1"/>
          </p:cNvSpPr>
          <p:nvPr/>
        </p:nvSpPr>
        <p:spPr bwMode="auto">
          <a:xfrm flipH="1">
            <a:off x="4757738" y="2309813"/>
            <a:ext cx="4386262" cy="2833687"/>
          </a:xfrm>
          <a:prstGeom prst="rtTriangle">
            <a:avLst/>
          </a:prstGeom>
          <a:solidFill>
            <a:schemeClr val="tx1"/>
          </a:solidFill>
          <a:ln w="9525">
            <a:noFill/>
            <a:miter lim="800000"/>
            <a:headEnd/>
            <a:tailEnd/>
          </a:ln>
        </p:spPr>
        <p:txBody>
          <a:bodyPr lIns="91425" tIns="91425" rIns="91425" bIns="91425" anchor="ctr"/>
          <a:lstStyle/>
          <a:p>
            <a:pPr>
              <a:defRPr/>
            </a:pPr>
            <a:endParaRPr lang="fr-FR"/>
          </a:p>
        </p:txBody>
      </p:sp>
      <p:grpSp>
        <p:nvGrpSpPr>
          <p:cNvPr id="4" name="Shape 46"/>
          <p:cNvGrpSpPr>
            <a:grpSpLocks/>
          </p:cNvGrpSpPr>
          <p:nvPr/>
        </p:nvGrpSpPr>
        <p:grpSpPr bwMode="auto">
          <a:xfrm>
            <a:off x="5594350" y="3960813"/>
            <a:ext cx="2909888" cy="1182687"/>
            <a:chOff x="6917201" y="0"/>
            <a:chExt cx="2227777" cy="863400"/>
          </a:xfrm>
        </p:grpSpPr>
        <p:sp>
          <p:nvSpPr>
            <p:cNvPr id="5" name="Shape 47"/>
            <p:cNvSpPr/>
            <p:nvPr/>
          </p:nvSpPr>
          <p:spPr>
            <a:xfrm>
              <a:off x="7641563" y="0"/>
              <a:ext cx="1503415" cy="863400"/>
            </a:xfrm>
            <a:prstGeom prst="parallelogram">
              <a:avLst>
                <a:gd name="adj" fmla="val 158024"/>
              </a:avLst>
            </a:prstGeom>
            <a:solidFill>
              <a:schemeClr val="accent3"/>
            </a:solidFill>
            <a:ln>
              <a:noFill/>
            </a:ln>
          </p:spPr>
          <p:txBody>
            <a:bodyPr lIns="91425" tIns="91425" rIns="91425" bIns="91425" anchor="ctr"/>
            <a:lstStyle/>
            <a:p>
              <a:pPr fontAlgn="auto">
                <a:spcBef>
                  <a:spcPts val="0"/>
                </a:spcBef>
                <a:spcAft>
                  <a:spcPts val="0"/>
                </a:spcAft>
                <a:defRPr/>
              </a:pPr>
              <a:endParaRPr kern="0">
                <a:latin typeface="Arial"/>
                <a:ea typeface="Arial"/>
                <a:cs typeface="Arial"/>
                <a:sym typeface="Arial"/>
              </a:endParaRPr>
            </a:p>
          </p:txBody>
        </p:sp>
        <p:sp>
          <p:nvSpPr>
            <p:cNvPr id="6" name="Shape 48"/>
            <p:cNvSpPr/>
            <p:nvPr/>
          </p:nvSpPr>
          <p:spPr>
            <a:xfrm>
              <a:off x="7279382" y="0"/>
              <a:ext cx="1503415" cy="863400"/>
            </a:xfrm>
            <a:prstGeom prst="parallelogram">
              <a:avLst>
                <a:gd name="adj" fmla="val 158024"/>
              </a:avLst>
            </a:prstGeom>
            <a:solidFill>
              <a:schemeClr val="accent3"/>
            </a:solidFill>
            <a:ln>
              <a:noFill/>
            </a:ln>
          </p:spPr>
          <p:txBody>
            <a:bodyPr lIns="91425" tIns="91425" rIns="91425" bIns="91425" anchor="ctr"/>
            <a:lstStyle/>
            <a:p>
              <a:pPr fontAlgn="auto">
                <a:spcBef>
                  <a:spcPts val="0"/>
                </a:spcBef>
                <a:spcAft>
                  <a:spcPts val="0"/>
                </a:spcAft>
                <a:defRPr/>
              </a:pPr>
              <a:endParaRPr kern="0">
                <a:latin typeface="Arial"/>
                <a:ea typeface="Arial"/>
                <a:cs typeface="Arial"/>
                <a:sym typeface="Arial"/>
              </a:endParaRPr>
            </a:p>
          </p:txBody>
        </p:sp>
        <p:sp>
          <p:nvSpPr>
            <p:cNvPr id="7" name="Shape 49"/>
            <p:cNvSpPr/>
            <p:nvPr/>
          </p:nvSpPr>
          <p:spPr>
            <a:xfrm>
              <a:off x="6917201" y="0"/>
              <a:ext cx="1503415" cy="863400"/>
            </a:xfrm>
            <a:prstGeom prst="parallelogram">
              <a:avLst>
                <a:gd name="adj" fmla="val 158024"/>
              </a:avLst>
            </a:prstGeom>
            <a:solidFill>
              <a:schemeClr val="accent3"/>
            </a:solidFill>
            <a:ln>
              <a:noFill/>
            </a:ln>
          </p:spPr>
          <p:txBody>
            <a:bodyPr lIns="91425" tIns="91425" rIns="91425" bIns="91425" anchor="ctr"/>
            <a:lstStyle/>
            <a:p>
              <a:pPr fontAlgn="auto">
                <a:spcBef>
                  <a:spcPts val="0"/>
                </a:spcBef>
                <a:spcAft>
                  <a:spcPts val="0"/>
                </a:spcAft>
                <a:defRPr/>
              </a:pPr>
              <a:endParaRPr kern="0">
                <a:latin typeface="Arial"/>
                <a:ea typeface="Arial"/>
                <a:cs typeface="Arial"/>
                <a:sym typeface="Arial"/>
              </a:endParaRPr>
            </a:p>
          </p:txBody>
        </p:sp>
      </p:grpSp>
      <p:grpSp>
        <p:nvGrpSpPr>
          <p:cNvPr id="8" name="Shape 50"/>
          <p:cNvGrpSpPr>
            <a:grpSpLocks/>
          </p:cNvGrpSpPr>
          <p:nvPr/>
        </p:nvGrpSpPr>
        <p:grpSpPr bwMode="auto">
          <a:xfrm>
            <a:off x="198438" y="0"/>
            <a:ext cx="2795587" cy="1082675"/>
            <a:chOff x="6917201" y="0"/>
            <a:chExt cx="2227777" cy="863400"/>
          </a:xfrm>
        </p:grpSpPr>
        <p:sp>
          <p:nvSpPr>
            <p:cNvPr id="9" name="Shape 51"/>
            <p:cNvSpPr>
              <a:spLocks noChangeArrowheads="1"/>
            </p:cNvSpPr>
            <p:nvPr/>
          </p:nvSpPr>
          <p:spPr bwMode="auto">
            <a:xfrm>
              <a:off x="7642082" y="0"/>
              <a:ext cx="1502896" cy="863400"/>
            </a:xfrm>
            <a:prstGeom prst="parallelogram">
              <a:avLst>
                <a:gd name="adj" fmla="val 158022"/>
              </a:avLst>
            </a:prstGeom>
            <a:solidFill>
              <a:schemeClr val="bg2"/>
            </a:solidFill>
            <a:ln w="9525">
              <a:noFill/>
              <a:miter lim="800000"/>
              <a:headEnd/>
              <a:tailEnd/>
            </a:ln>
          </p:spPr>
          <p:txBody>
            <a:bodyPr lIns="91425" tIns="91425" rIns="91425" bIns="91425" anchor="ctr"/>
            <a:lstStyle/>
            <a:p>
              <a:pPr>
                <a:defRPr/>
              </a:pPr>
              <a:endParaRPr lang="fr-FR"/>
            </a:p>
          </p:txBody>
        </p:sp>
        <p:sp>
          <p:nvSpPr>
            <p:cNvPr id="10" name="Shape 52"/>
            <p:cNvSpPr>
              <a:spLocks noChangeArrowheads="1"/>
            </p:cNvSpPr>
            <p:nvPr/>
          </p:nvSpPr>
          <p:spPr bwMode="auto">
            <a:xfrm>
              <a:off x="7279009" y="0"/>
              <a:ext cx="1504160" cy="863400"/>
            </a:xfrm>
            <a:prstGeom prst="parallelogram">
              <a:avLst>
                <a:gd name="adj" fmla="val 158026"/>
              </a:avLst>
            </a:prstGeom>
            <a:solidFill>
              <a:schemeClr val="bg2"/>
            </a:solidFill>
            <a:ln w="9525">
              <a:noFill/>
              <a:miter lim="800000"/>
              <a:headEnd/>
              <a:tailEnd/>
            </a:ln>
          </p:spPr>
          <p:txBody>
            <a:bodyPr lIns="91425" tIns="91425" rIns="91425" bIns="91425" anchor="ctr"/>
            <a:lstStyle/>
            <a:p>
              <a:pPr>
                <a:defRPr/>
              </a:pPr>
              <a:endParaRPr lang="fr-FR"/>
            </a:p>
          </p:txBody>
        </p:sp>
        <p:sp>
          <p:nvSpPr>
            <p:cNvPr id="11" name="Shape 53"/>
            <p:cNvSpPr>
              <a:spLocks noChangeArrowheads="1"/>
            </p:cNvSpPr>
            <p:nvPr/>
          </p:nvSpPr>
          <p:spPr bwMode="auto">
            <a:xfrm>
              <a:off x="6917201" y="0"/>
              <a:ext cx="1502896" cy="863400"/>
            </a:xfrm>
            <a:prstGeom prst="parallelogram">
              <a:avLst>
                <a:gd name="adj" fmla="val 158022"/>
              </a:avLst>
            </a:prstGeom>
            <a:solidFill>
              <a:schemeClr val="bg2"/>
            </a:solidFill>
            <a:ln w="9525">
              <a:noFill/>
              <a:miter lim="800000"/>
              <a:headEnd/>
              <a:tailEnd/>
            </a:ln>
          </p:spPr>
          <p:txBody>
            <a:bodyPr lIns="91425" tIns="91425" rIns="91425" bIns="91425" anchor="ctr"/>
            <a:lstStyle/>
            <a:p>
              <a:pPr>
                <a:defRPr/>
              </a:pPr>
              <a:endParaRPr lang="fr-FR"/>
            </a:p>
          </p:txBody>
        </p:sp>
      </p:grpSp>
      <p:sp>
        <p:nvSpPr>
          <p:cNvPr id="54" name="Shape 54"/>
          <p:cNvSpPr txBox="1">
            <a:spLocks noGrp="1"/>
          </p:cNvSpPr>
          <p:nvPr>
            <p:ph type="title"/>
          </p:nvPr>
        </p:nvSpPr>
        <p:spPr>
          <a:xfrm>
            <a:off x="1888684" y="1746100"/>
            <a:ext cx="5377500" cy="1646100"/>
          </a:xfrm>
          <a:prstGeom prst="rect">
            <a:avLst/>
          </a:prstGeom>
          <a:noFill/>
          <a:ln>
            <a:noFill/>
          </a:ln>
        </p:spPr>
        <p:txBody>
          <a:bodyPr anchor="ctr"/>
          <a:lstStyle>
            <a:lvl1pPr marL="0" marR="0" lvl="0" indent="0" algn="ctr" rtl="0">
              <a:spcBef>
                <a:spcPts val="0"/>
              </a:spcBef>
              <a:spcAft>
                <a:spcPts val="0"/>
              </a:spcAft>
              <a:buNone/>
              <a:defRPr sz="3200" b="0" i="0" u="none" strike="noStrike" cap="none">
                <a:solidFill>
                  <a:schemeClr val="dk2"/>
                </a:solidFill>
                <a:latin typeface="Arial"/>
                <a:ea typeface="Arial"/>
                <a:cs typeface="Arial"/>
                <a:sym typeface="Arial"/>
              </a:defRPr>
            </a:lvl1pPr>
            <a:lvl2pPr marL="0" marR="0" lvl="1" indent="0" algn="ctr" rtl="0">
              <a:spcBef>
                <a:spcPts val="0"/>
              </a:spcBef>
              <a:spcAft>
                <a:spcPts val="0"/>
              </a:spcAft>
              <a:buNone/>
              <a:defRPr sz="3200" b="0" i="0" u="none" strike="noStrike" cap="none">
                <a:solidFill>
                  <a:schemeClr val="dk2"/>
                </a:solidFill>
                <a:latin typeface="Arial"/>
                <a:ea typeface="Arial"/>
                <a:cs typeface="Arial"/>
                <a:sym typeface="Arial"/>
              </a:defRPr>
            </a:lvl2pPr>
            <a:lvl3pPr marL="0" marR="0" lvl="2" indent="0" algn="ctr" rtl="0">
              <a:spcBef>
                <a:spcPts val="0"/>
              </a:spcBef>
              <a:spcAft>
                <a:spcPts val="0"/>
              </a:spcAft>
              <a:buNone/>
              <a:defRPr sz="3200" b="0" i="0" u="none" strike="noStrike" cap="none">
                <a:solidFill>
                  <a:schemeClr val="dk2"/>
                </a:solidFill>
                <a:latin typeface="Arial"/>
                <a:ea typeface="Arial"/>
                <a:cs typeface="Arial"/>
                <a:sym typeface="Arial"/>
              </a:defRPr>
            </a:lvl3pPr>
            <a:lvl4pPr marL="0" marR="0" lvl="3" indent="0" algn="ctr" rtl="0">
              <a:spcBef>
                <a:spcPts val="0"/>
              </a:spcBef>
              <a:spcAft>
                <a:spcPts val="0"/>
              </a:spcAft>
              <a:buNone/>
              <a:defRPr sz="3200" b="0" i="0" u="none" strike="noStrike" cap="none">
                <a:solidFill>
                  <a:schemeClr val="dk2"/>
                </a:solidFill>
                <a:latin typeface="Arial"/>
                <a:ea typeface="Arial"/>
                <a:cs typeface="Arial"/>
                <a:sym typeface="Arial"/>
              </a:defRPr>
            </a:lvl4pPr>
            <a:lvl5pPr marL="0" marR="0" lvl="4" indent="0" algn="ctr" rtl="0">
              <a:spcBef>
                <a:spcPts val="0"/>
              </a:spcBef>
              <a:spcAft>
                <a:spcPts val="0"/>
              </a:spcAft>
              <a:buNone/>
              <a:defRPr sz="32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None/>
              <a:defRPr sz="32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None/>
              <a:defRPr sz="32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None/>
              <a:defRPr sz="32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None/>
              <a:defRPr sz="3200" b="0" i="0" u="none" strike="noStrike" cap="none">
                <a:solidFill>
                  <a:schemeClr val="dk2"/>
                </a:solidFill>
                <a:latin typeface="Arial"/>
                <a:ea typeface="Arial"/>
                <a:cs typeface="Arial"/>
                <a:sym typeface="Arial"/>
              </a:defRPr>
            </a:lvl9pPr>
          </a:lstStyle>
          <a:p>
            <a:endParaRPr/>
          </a:p>
        </p:txBody>
      </p:sp>
      <p:sp>
        <p:nvSpPr>
          <p:cNvPr id="12" name="Shape 55"/>
          <p:cNvSpPr txBox="1">
            <a:spLocks noGrp="1"/>
          </p:cNvSpPr>
          <p:nvPr>
            <p:ph type="sldNum" idx="10"/>
          </p:nvPr>
        </p:nvSpPr>
        <p:spPr bwMode="auto">
          <a:xfrm>
            <a:off x="8391525" y="4543425"/>
            <a:ext cx="547688" cy="393700"/>
          </a:xfrm>
          <a:prstGeom prst="rect">
            <a:avLst/>
          </a:prstGeom>
          <a:ln>
            <a:miter lim="800000"/>
            <a:headEnd/>
            <a:tailEnd/>
          </a:ln>
        </p:spPr>
        <p:txBody>
          <a:bodyPr vert="horz" wrap="square" lIns="91425" tIns="91425" rIns="91425" bIns="91425" numCol="1" anchor="ctr" anchorCtr="0" compatLnSpc="1">
            <a:prstTxWarp prst="textNoShape">
              <a:avLst/>
            </a:prstTxWarp>
          </a:bodyPr>
          <a:lstStyle>
            <a:lvl1pPr>
              <a:buSzPct val="25000"/>
              <a:defRPr/>
            </a:lvl1pPr>
          </a:lstStyle>
          <a:p>
            <a:pPr>
              <a:defRPr/>
            </a:pPr>
            <a:fld id="{31D20E87-C1A4-45F1-BE30-D2097F53118D}"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ColTx">
  <p:cSld name="Title and two columns">
    <p:bg>
      <p:bgPr>
        <a:solidFill>
          <a:schemeClr val="bg2"/>
        </a:solidFill>
        <a:effectLst/>
      </p:bgPr>
    </p:bg>
    <p:spTree>
      <p:nvGrpSpPr>
        <p:cNvPr id="1" name="Shape 56"/>
        <p:cNvGrpSpPr/>
        <p:nvPr/>
      </p:nvGrpSpPr>
      <p:grpSpPr>
        <a:xfrm>
          <a:off x="0" y="0"/>
          <a:ext cx="0" cy="0"/>
          <a:chOff x="0" y="0"/>
          <a:chExt cx="0" cy="0"/>
        </a:xfrm>
      </p:grpSpPr>
      <p:sp>
        <p:nvSpPr>
          <p:cNvPr id="5" name="Shape 57"/>
          <p:cNvSpPr>
            <a:spLocks noChangeArrowheads="1"/>
          </p:cNvSpPr>
          <p:nvPr/>
        </p:nvSpPr>
        <p:spPr bwMode="auto">
          <a:xfrm flipH="1">
            <a:off x="3582988" y="1550988"/>
            <a:ext cx="5561012" cy="3592512"/>
          </a:xfrm>
          <a:prstGeom prst="rtTriangle">
            <a:avLst/>
          </a:prstGeom>
          <a:solidFill>
            <a:schemeClr val="tx2"/>
          </a:solidFill>
          <a:ln w="9525">
            <a:noFill/>
            <a:miter lim="800000"/>
            <a:headEnd/>
            <a:tailEnd/>
          </a:ln>
        </p:spPr>
        <p:txBody>
          <a:bodyPr lIns="91425" tIns="91425" rIns="91425" bIns="91425" anchor="ctr"/>
          <a:lstStyle/>
          <a:p>
            <a:pPr>
              <a:defRPr/>
            </a:pPr>
            <a:endParaRPr lang="fr-FR"/>
          </a:p>
        </p:txBody>
      </p:sp>
      <p:sp>
        <p:nvSpPr>
          <p:cNvPr id="6" name="Shape 58"/>
          <p:cNvSpPr/>
          <p:nvPr/>
        </p:nvSpPr>
        <p:spPr>
          <a:xfrm>
            <a:off x="0" y="2824163"/>
            <a:ext cx="7370763" cy="2319337"/>
          </a:xfrm>
          <a:prstGeom prst="rtTriangle">
            <a:avLst/>
          </a:prstGeom>
          <a:solidFill>
            <a:schemeClr val="accent3"/>
          </a:solidFill>
          <a:ln>
            <a:noFill/>
          </a:ln>
        </p:spPr>
        <p:txBody>
          <a:bodyPr lIns="91425" tIns="91425" rIns="91425" bIns="91425" anchor="ctr"/>
          <a:lstStyle/>
          <a:p>
            <a:pPr fontAlgn="auto">
              <a:spcBef>
                <a:spcPts val="0"/>
              </a:spcBef>
              <a:spcAft>
                <a:spcPts val="0"/>
              </a:spcAft>
              <a:defRPr/>
            </a:pPr>
            <a:endParaRPr kern="0">
              <a:latin typeface="Arial"/>
              <a:ea typeface="Arial"/>
              <a:cs typeface="Arial"/>
              <a:sym typeface="Arial"/>
            </a:endParaRPr>
          </a:p>
        </p:txBody>
      </p:sp>
      <p:sp>
        <p:nvSpPr>
          <p:cNvPr id="7" name="Shape 59"/>
          <p:cNvSpPr/>
          <p:nvPr/>
        </p:nvSpPr>
        <p:spPr>
          <a:xfrm>
            <a:off x="203200" y="206375"/>
            <a:ext cx="8737600" cy="4730750"/>
          </a:xfrm>
          <a:prstGeom prst="rect">
            <a:avLst/>
          </a:prstGeom>
          <a:solidFill>
            <a:schemeClr val="dk1"/>
          </a:solidFill>
          <a:ln>
            <a:noFill/>
          </a:ln>
          <a:effectLst>
            <a:outerShdw blurRad="228600" sx="101000" sy="101000" algn="ctr" rotWithShape="0">
              <a:srgbClr val="000000">
                <a:alpha val="40000"/>
              </a:srgbClr>
            </a:outerShdw>
          </a:effectLst>
        </p:spPr>
        <p:txBody>
          <a:bodyPr lIns="91425" tIns="91425" rIns="91425" bIns="91425" anchor="ctr"/>
          <a:lstStyle/>
          <a:p>
            <a:pPr fontAlgn="auto">
              <a:spcBef>
                <a:spcPts val="0"/>
              </a:spcBef>
              <a:spcAft>
                <a:spcPts val="0"/>
              </a:spcAft>
              <a:defRPr/>
            </a:pPr>
            <a:endParaRPr kern="0">
              <a:latin typeface="Arial"/>
              <a:ea typeface="Arial"/>
              <a:cs typeface="Arial"/>
              <a:sym typeface="Arial"/>
            </a:endParaRPr>
          </a:p>
        </p:txBody>
      </p:sp>
      <p:sp>
        <p:nvSpPr>
          <p:cNvPr id="60" name="Shape 60"/>
          <p:cNvSpPr txBox="1">
            <a:spLocks noGrp="1"/>
          </p:cNvSpPr>
          <p:nvPr>
            <p:ph type="title"/>
          </p:nvPr>
        </p:nvSpPr>
        <p:spPr>
          <a:xfrm>
            <a:off x="819150" y="845600"/>
            <a:ext cx="7505700" cy="954600"/>
          </a:xfrm>
          <a:prstGeom prst="rect">
            <a:avLst/>
          </a:prstGeom>
          <a:noFill/>
          <a:ln>
            <a:noFill/>
          </a:ln>
        </p:spPr>
        <p:txBody>
          <a:bodyPr/>
          <a:lstStyle>
            <a:lvl1pPr marL="0" marR="0" lvl="0" indent="0" algn="l" rtl="0">
              <a:spcBef>
                <a:spcPts val="0"/>
              </a:spcBef>
              <a:spcAft>
                <a:spcPts val="0"/>
              </a:spcAft>
              <a:buNone/>
              <a:defRPr sz="30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30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30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30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3000" b="0" i="0" u="none" strike="noStrike" cap="none">
                <a:solidFill>
                  <a:srgbClr val="000000"/>
                </a:solidFill>
                <a:latin typeface="Arial"/>
                <a:ea typeface="Arial"/>
                <a:cs typeface="Arial"/>
                <a:sym typeface="Arial"/>
              </a:defRPr>
            </a:lvl5pPr>
            <a:lvl6pPr marL="457200" marR="0" lvl="5" indent="0" algn="l" rtl="0">
              <a:spcBef>
                <a:spcPts val="0"/>
              </a:spcBef>
              <a:spcAft>
                <a:spcPts val="0"/>
              </a:spcAft>
              <a:buNone/>
              <a:defRPr sz="3000" b="0" i="0" u="none" strike="noStrike" cap="none">
                <a:solidFill>
                  <a:srgbClr val="000000"/>
                </a:solidFill>
                <a:latin typeface="Arial"/>
                <a:ea typeface="Arial"/>
                <a:cs typeface="Arial"/>
                <a:sym typeface="Arial"/>
              </a:defRPr>
            </a:lvl6pPr>
            <a:lvl7pPr marL="914400" marR="0" lvl="6" indent="0" algn="l" rtl="0">
              <a:spcBef>
                <a:spcPts val="0"/>
              </a:spcBef>
              <a:spcAft>
                <a:spcPts val="0"/>
              </a:spcAft>
              <a:buNone/>
              <a:defRPr sz="3000" b="0" i="0" u="none" strike="noStrike" cap="none">
                <a:solidFill>
                  <a:srgbClr val="000000"/>
                </a:solidFill>
                <a:latin typeface="Arial"/>
                <a:ea typeface="Arial"/>
                <a:cs typeface="Arial"/>
                <a:sym typeface="Arial"/>
              </a:defRPr>
            </a:lvl7pPr>
            <a:lvl8pPr marL="1371600" marR="0" lvl="7" indent="0" algn="l" rtl="0">
              <a:spcBef>
                <a:spcPts val="0"/>
              </a:spcBef>
              <a:spcAft>
                <a:spcPts val="0"/>
              </a:spcAft>
              <a:buNone/>
              <a:defRPr sz="3000" b="0" i="0" u="none" strike="noStrike" cap="none">
                <a:solidFill>
                  <a:srgbClr val="000000"/>
                </a:solidFill>
                <a:latin typeface="Arial"/>
                <a:ea typeface="Arial"/>
                <a:cs typeface="Arial"/>
                <a:sym typeface="Arial"/>
              </a:defRPr>
            </a:lvl8pPr>
            <a:lvl9pPr marL="1828800" marR="0" lvl="8" indent="0" algn="l" rtl="0">
              <a:spcBef>
                <a:spcPts val="0"/>
              </a:spcBef>
              <a:spcAft>
                <a:spcPts val="0"/>
              </a:spcAft>
              <a:buNone/>
              <a:defRPr sz="3000" b="0" i="0" u="none" strike="noStrike" cap="none">
                <a:solidFill>
                  <a:srgbClr val="000000"/>
                </a:solidFill>
                <a:latin typeface="Arial"/>
                <a:ea typeface="Arial"/>
                <a:cs typeface="Arial"/>
                <a:sym typeface="Arial"/>
              </a:defRPr>
            </a:lvl9pPr>
          </a:lstStyle>
          <a:p>
            <a:endParaRPr/>
          </a:p>
        </p:txBody>
      </p:sp>
      <p:sp>
        <p:nvSpPr>
          <p:cNvPr id="61" name="Shape 61"/>
          <p:cNvSpPr txBox="1">
            <a:spLocks noGrp="1"/>
          </p:cNvSpPr>
          <p:nvPr>
            <p:ph type="body" idx="1"/>
          </p:nvPr>
        </p:nvSpPr>
        <p:spPr>
          <a:xfrm>
            <a:off x="819150" y="1990725"/>
            <a:ext cx="3686100" cy="2448000"/>
          </a:xfrm>
          <a:prstGeom prst="rect">
            <a:avLst/>
          </a:prstGeom>
          <a:noFill/>
          <a:ln>
            <a:noFill/>
          </a:ln>
        </p:spPr>
        <p:txBody>
          <a:bodyPr/>
          <a:lstStyle>
            <a:lvl1pPr marL="0" marR="0" lvl="0" indent="0" algn="l" rtl="0">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9pPr>
          </a:lstStyle>
          <a:p>
            <a:endParaRPr/>
          </a:p>
        </p:txBody>
      </p:sp>
      <p:sp>
        <p:nvSpPr>
          <p:cNvPr id="62" name="Shape 62"/>
          <p:cNvSpPr txBox="1">
            <a:spLocks noGrp="1"/>
          </p:cNvSpPr>
          <p:nvPr>
            <p:ph type="body" idx="2"/>
          </p:nvPr>
        </p:nvSpPr>
        <p:spPr>
          <a:xfrm>
            <a:off x="4638675" y="1990725"/>
            <a:ext cx="3686100" cy="2448000"/>
          </a:xfrm>
          <a:prstGeom prst="rect">
            <a:avLst/>
          </a:prstGeom>
          <a:noFill/>
          <a:ln>
            <a:noFill/>
          </a:ln>
        </p:spPr>
        <p:txBody>
          <a:bodyPr/>
          <a:lstStyle>
            <a:lvl1pPr marL="0" marR="0" lvl="0" indent="0" algn="l" rtl="0">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Shape 63"/>
          <p:cNvSpPr txBox="1">
            <a:spLocks noGrp="1"/>
          </p:cNvSpPr>
          <p:nvPr>
            <p:ph type="sldNum" idx="10"/>
          </p:nvPr>
        </p:nvSpPr>
        <p:spPr bwMode="auto">
          <a:xfrm>
            <a:off x="8391525" y="4543425"/>
            <a:ext cx="547688" cy="393700"/>
          </a:xfrm>
          <a:prstGeom prst="rect">
            <a:avLst/>
          </a:prstGeom>
          <a:ln>
            <a:miter lim="800000"/>
            <a:headEnd/>
            <a:tailEnd/>
          </a:ln>
        </p:spPr>
        <p:txBody>
          <a:bodyPr vert="horz" wrap="square" lIns="91425" tIns="91425" rIns="91425" bIns="91425" numCol="1" anchor="ctr" anchorCtr="0" compatLnSpc="1">
            <a:prstTxWarp prst="textNoShape">
              <a:avLst/>
            </a:prstTxWarp>
          </a:bodyPr>
          <a:lstStyle>
            <a:lvl1pPr>
              <a:buSzPct val="25000"/>
              <a:defRPr/>
            </a:lvl1pPr>
          </a:lstStyle>
          <a:p>
            <a:pPr>
              <a:defRPr/>
            </a:pPr>
            <a:fld id="{65CC5901-9CC0-4CF9-A490-3782FBDCD1FD}"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Only">
  <p:cSld name="Title only">
    <p:bg>
      <p:bgPr>
        <a:solidFill>
          <a:schemeClr val="bg2"/>
        </a:solidFill>
        <a:effectLst/>
      </p:bgPr>
    </p:bg>
    <p:spTree>
      <p:nvGrpSpPr>
        <p:cNvPr id="1" name="Shape 64"/>
        <p:cNvGrpSpPr/>
        <p:nvPr/>
      </p:nvGrpSpPr>
      <p:grpSpPr>
        <a:xfrm>
          <a:off x="0" y="0"/>
          <a:ext cx="0" cy="0"/>
          <a:chOff x="0" y="0"/>
          <a:chExt cx="0" cy="0"/>
        </a:xfrm>
      </p:grpSpPr>
      <p:sp>
        <p:nvSpPr>
          <p:cNvPr id="3" name="Shape 65"/>
          <p:cNvSpPr>
            <a:spLocks noChangeArrowheads="1"/>
          </p:cNvSpPr>
          <p:nvPr/>
        </p:nvSpPr>
        <p:spPr bwMode="auto">
          <a:xfrm flipH="1">
            <a:off x="3582988" y="1550988"/>
            <a:ext cx="5561012" cy="3592512"/>
          </a:xfrm>
          <a:prstGeom prst="rtTriangle">
            <a:avLst/>
          </a:prstGeom>
          <a:solidFill>
            <a:schemeClr val="tx2"/>
          </a:solidFill>
          <a:ln w="9525">
            <a:noFill/>
            <a:miter lim="800000"/>
            <a:headEnd/>
            <a:tailEnd/>
          </a:ln>
        </p:spPr>
        <p:txBody>
          <a:bodyPr lIns="91425" tIns="91425" rIns="91425" bIns="91425" anchor="ctr"/>
          <a:lstStyle/>
          <a:p>
            <a:pPr>
              <a:defRPr/>
            </a:pPr>
            <a:endParaRPr lang="fr-FR"/>
          </a:p>
        </p:txBody>
      </p:sp>
      <p:sp>
        <p:nvSpPr>
          <p:cNvPr id="4" name="Shape 66"/>
          <p:cNvSpPr/>
          <p:nvPr/>
        </p:nvSpPr>
        <p:spPr>
          <a:xfrm>
            <a:off x="0" y="2824163"/>
            <a:ext cx="7370763" cy="2319337"/>
          </a:xfrm>
          <a:prstGeom prst="rtTriangle">
            <a:avLst/>
          </a:prstGeom>
          <a:solidFill>
            <a:schemeClr val="accent3"/>
          </a:solidFill>
          <a:ln>
            <a:noFill/>
          </a:ln>
        </p:spPr>
        <p:txBody>
          <a:bodyPr lIns="91425" tIns="91425" rIns="91425" bIns="91425" anchor="ctr"/>
          <a:lstStyle/>
          <a:p>
            <a:pPr fontAlgn="auto">
              <a:spcBef>
                <a:spcPts val="0"/>
              </a:spcBef>
              <a:spcAft>
                <a:spcPts val="0"/>
              </a:spcAft>
              <a:defRPr/>
            </a:pPr>
            <a:endParaRPr kern="0">
              <a:latin typeface="Arial"/>
              <a:ea typeface="Arial"/>
              <a:cs typeface="Arial"/>
              <a:sym typeface="Arial"/>
            </a:endParaRPr>
          </a:p>
        </p:txBody>
      </p:sp>
      <p:sp>
        <p:nvSpPr>
          <p:cNvPr id="5" name="Shape 67"/>
          <p:cNvSpPr/>
          <p:nvPr/>
        </p:nvSpPr>
        <p:spPr>
          <a:xfrm>
            <a:off x="203200" y="206375"/>
            <a:ext cx="8737600" cy="4730750"/>
          </a:xfrm>
          <a:prstGeom prst="rect">
            <a:avLst/>
          </a:prstGeom>
          <a:solidFill>
            <a:schemeClr val="dk1"/>
          </a:solidFill>
          <a:ln>
            <a:noFill/>
          </a:ln>
          <a:effectLst>
            <a:outerShdw blurRad="228600" sx="101000" sy="101000" algn="ctr" rotWithShape="0">
              <a:srgbClr val="000000">
                <a:alpha val="40000"/>
              </a:srgbClr>
            </a:outerShdw>
          </a:effectLst>
        </p:spPr>
        <p:txBody>
          <a:bodyPr lIns="91425" tIns="91425" rIns="91425" bIns="91425" anchor="ctr"/>
          <a:lstStyle/>
          <a:p>
            <a:pPr fontAlgn="auto">
              <a:spcBef>
                <a:spcPts val="0"/>
              </a:spcBef>
              <a:spcAft>
                <a:spcPts val="0"/>
              </a:spcAft>
              <a:defRPr/>
            </a:pPr>
            <a:endParaRPr kern="0">
              <a:latin typeface="Arial"/>
              <a:ea typeface="Arial"/>
              <a:cs typeface="Arial"/>
              <a:sym typeface="Arial"/>
            </a:endParaRPr>
          </a:p>
        </p:txBody>
      </p:sp>
      <p:sp>
        <p:nvSpPr>
          <p:cNvPr id="68" name="Shape 68"/>
          <p:cNvSpPr txBox="1">
            <a:spLocks noGrp="1"/>
          </p:cNvSpPr>
          <p:nvPr>
            <p:ph type="title"/>
          </p:nvPr>
        </p:nvSpPr>
        <p:spPr>
          <a:xfrm>
            <a:off x="819150" y="845600"/>
            <a:ext cx="7505700" cy="954600"/>
          </a:xfrm>
          <a:prstGeom prst="rect">
            <a:avLst/>
          </a:prstGeom>
          <a:noFill/>
          <a:ln>
            <a:noFill/>
          </a:ln>
        </p:spPr>
        <p:txBody>
          <a:bodyPr/>
          <a:lstStyle>
            <a:lvl1pPr marL="0" marR="0" lvl="0" indent="0" algn="l" rtl="0">
              <a:spcBef>
                <a:spcPts val="0"/>
              </a:spcBef>
              <a:spcAft>
                <a:spcPts val="0"/>
              </a:spcAft>
              <a:buNone/>
              <a:defRPr sz="30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30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30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30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3000" b="0" i="0" u="none" strike="noStrike" cap="none">
                <a:solidFill>
                  <a:srgbClr val="000000"/>
                </a:solidFill>
                <a:latin typeface="Arial"/>
                <a:ea typeface="Arial"/>
                <a:cs typeface="Arial"/>
                <a:sym typeface="Arial"/>
              </a:defRPr>
            </a:lvl5pPr>
            <a:lvl6pPr marL="457200" marR="0" lvl="5" indent="0" algn="l" rtl="0">
              <a:spcBef>
                <a:spcPts val="0"/>
              </a:spcBef>
              <a:spcAft>
                <a:spcPts val="0"/>
              </a:spcAft>
              <a:buNone/>
              <a:defRPr sz="3000" b="0" i="0" u="none" strike="noStrike" cap="none">
                <a:solidFill>
                  <a:srgbClr val="000000"/>
                </a:solidFill>
                <a:latin typeface="Arial"/>
                <a:ea typeface="Arial"/>
                <a:cs typeface="Arial"/>
                <a:sym typeface="Arial"/>
              </a:defRPr>
            </a:lvl6pPr>
            <a:lvl7pPr marL="914400" marR="0" lvl="6" indent="0" algn="l" rtl="0">
              <a:spcBef>
                <a:spcPts val="0"/>
              </a:spcBef>
              <a:spcAft>
                <a:spcPts val="0"/>
              </a:spcAft>
              <a:buNone/>
              <a:defRPr sz="3000" b="0" i="0" u="none" strike="noStrike" cap="none">
                <a:solidFill>
                  <a:srgbClr val="000000"/>
                </a:solidFill>
                <a:latin typeface="Arial"/>
                <a:ea typeface="Arial"/>
                <a:cs typeface="Arial"/>
                <a:sym typeface="Arial"/>
              </a:defRPr>
            </a:lvl7pPr>
            <a:lvl8pPr marL="1371600" marR="0" lvl="7" indent="0" algn="l" rtl="0">
              <a:spcBef>
                <a:spcPts val="0"/>
              </a:spcBef>
              <a:spcAft>
                <a:spcPts val="0"/>
              </a:spcAft>
              <a:buNone/>
              <a:defRPr sz="3000" b="0" i="0" u="none" strike="noStrike" cap="none">
                <a:solidFill>
                  <a:srgbClr val="000000"/>
                </a:solidFill>
                <a:latin typeface="Arial"/>
                <a:ea typeface="Arial"/>
                <a:cs typeface="Arial"/>
                <a:sym typeface="Arial"/>
              </a:defRPr>
            </a:lvl8pPr>
            <a:lvl9pPr marL="1828800" marR="0" lvl="8" indent="0" algn="l" rtl="0">
              <a:spcBef>
                <a:spcPts val="0"/>
              </a:spcBef>
              <a:spcAft>
                <a:spcPts val="0"/>
              </a:spcAft>
              <a:buNone/>
              <a:defRPr sz="3000" b="0" i="0" u="none" strike="noStrike" cap="none">
                <a:solidFill>
                  <a:srgbClr val="000000"/>
                </a:solidFill>
                <a:latin typeface="Arial"/>
                <a:ea typeface="Arial"/>
                <a:cs typeface="Arial"/>
                <a:sym typeface="Arial"/>
              </a:defRPr>
            </a:lvl9pPr>
          </a:lstStyle>
          <a:p>
            <a:endParaRPr/>
          </a:p>
        </p:txBody>
      </p:sp>
      <p:sp>
        <p:nvSpPr>
          <p:cNvPr id="6" name="Shape 69"/>
          <p:cNvSpPr txBox="1">
            <a:spLocks noGrp="1"/>
          </p:cNvSpPr>
          <p:nvPr>
            <p:ph type="sldNum" idx="10"/>
          </p:nvPr>
        </p:nvSpPr>
        <p:spPr bwMode="auto">
          <a:xfrm>
            <a:off x="8391525" y="4543425"/>
            <a:ext cx="547688" cy="393700"/>
          </a:xfrm>
          <a:prstGeom prst="rect">
            <a:avLst/>
          </a:prstGeom>
          <a:ln>
            <a:miter lim="800000"/>
            <a:headEnd/>
            <a:tailEnd/>
          </a:ln>
        </p:spPr>
        <p:txBody>
          <a:bodyPr vert="horz" wrap="square" lIns="91425" tIns="91425" rIns="91425" bIns="91425" numCol="1" anchor="ctr" anchorCtr="0" compatLnSpc="1">
            <a:prstTxWarp prst="textNoShape">
              <a:avLst/>
            </a:prstTxWarp>
          </a:bodyPr>
          <a:lstStyle>
            <a:lvl1pPr>
              <a:buSzPct val="25000"/>
              <a:defRPr/>
            </a:lvl1pPr>
          </a:lstStyle>
          <a:p>
            <a:pPr>
              <a:defRPr/>
            </a:pPr>
            <a:fld id="{598D4DC9-8769-401B-9AC4-5A83267B3943}"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cSld name="One column text">
    <p:bg>
      <p:bgPr>
        <a:solidFill>
          <a:schemeClr val="accent3"/>
        </a:solidFill>
        <a:effectLst/>
      </p:bgPr>
    </p:bg>
    <p:spTree>
      <p:nvGrpSpPr>
        <p:cNvPr id="1" name="Shape 70"/>
        <p:cNvGrpSpPr/>
        <p:nvPr/>
      </p:nvGrpSpPr>
      <p:grpSpPr>
        <a:xfrm>
          <a:off x="0" y="0"/>
          <a:ext cx="0" cy="0"/>
          <a:chOff x="0" y="0"/>
          <a:chExt cx="0" cy="0"/>
        </a:xfrm>
      </p:grpSpPr>
      <p:sp>
        <p:nvSpPr>
          <p:cNvPr id="4" name="Shape 71"/>
          <p:cNvSpPr>
            <a:spLocks noChangeArrowheads="1"/>
          </p:cNvSpPr>
          <p:nvPr/>
        </p:nvSpPr>
        <p:spPr bwMode="auto">
          <a:xfrm flipH="1">
            <a:off x="3582988" y="1550988"/>
            <a:ext cx="5561012" cy="3592512"/>
          </a:xfrm>
          <a:prstGeom prst="rtTriangle">
            <a:avLst/>
          </a:prstGeom>
          <a:solidFill>
            <a:schemeClr val="tx2"/>
          </a:solidFill>
          <a:ln w="9525">
            <a:noFill/>
            <a:miter lim="800000"/>
            <a:headEnd/>
            <a:tailEnd/>
          </a:ln>
        </p:spPr>
        <p:txBody>
          <a:bodyPr lIns="91425" tIns="91425" rIns="91425" bIns="91425" anchor="ctr"/>
          <a:lstStyle/>
          <a:p>
            <a:pPr>
              <a:defRPr/>
            </a:pPr>
            <a:endParaRPr lang="fr-FR"/>
          </a:p>
        </p:txBody>
      </p:sp>
      <p:sp>
        <p:nvSpPr>
          <p:cNvPr id="5" name="Shape 72"/>
          <p:cNvSpPr>
            <a:spLocks noChangeArrowheads="1"/>
          </p:cNvSpPr>
          <p:nvPr/>
        </p:nvSpPr>
        <p:spPr bwMode="auto">
          <a:xfrm>
            <a:off x="0" y="2824163"/>
            <a:ext cx="7370763" cy="2319337"/>
          </a:xfrm>
          <a:prstGeom prst="rtTriangle">
            <a:avLst/>
          </a:prstGeom>
          <a:solidFill>
            <a:schemeClr val="bg2"/>
          </a:solidFill>
          <a:ln w="9525">
            <a:noFill/>
            <a:miter lim="800000"/>
            <a:headEnd/>
            <a:tailEnd/>
          </a:ln>
        </p:spPr>
        <p:txBody>
          <a:bodyPr lIns="91425" tIns="91425" rIns="91425" bIns="91425" anchor="ctr"/>
          <a:lstStyle/>
          <a:p>
            <a:pPr>
              <a:defRPr/>
            </a:pPr>
            <a:endParaRPr lang="fr-FR"/>
          </a:p>
        </p:txBody>
      </p:sp>
      <p:sp>
        <p:nvSpPr>
          <p:cNvPr id="6" name="Shape 73"/>
          <p:cNvSpPr/>
          <p:nvPr/>
        </p:nvSpPr>
        <p:spPr>
          <a:xfrm>
            <a:off x="203200" y="206375"/>
            <a:ext cx="8737600" cy="4730750"/>
          </a:xfrm>
          <a:prstGeom prst="rect">
            <a:avLst/>
          </a:prstGeom>
          <a:solidFill>
            <a:schemeClr val="dk1"/>
          </a:solidFill>
          <a:ln>
            <a:noFill/>
          </a:ln>
          <a:effectLst>
            <a:outerShdw blurRad="228600" sx="101000" sy="101000" algn="ctr" rotWithShape="0">
              <a:srgbClr val="000000">
                <a:alpha val="40000"/>
              </a:srgbClr>
            </a:outerShdw>
          </a:effectLst>
        </p:spPr>
        <p:txBody>
          <a:bodyPr lIns="91425" tIns="91425" rIns="91425" bIns="91425" anchor="ctr"/>
          <a:lstStyle/>
          <a:p>
            <a:pPr fontAlgn="auto">
              <a:spcBef>
                <a:spcPts val="0"/>
              </a:spcBef>
              <a:spcAft>
                <a:spcPts val="0"/>
              </a:spcAft>
              <a:defRPr/>
            </a:pPr>
            <a:endParaRPr kern="0">
              <a:latin typeface="Arial"/>
              <a:ea typeface="Arial"/>
              <a:cs typeface="Arial"/>
              <a:sym typeface="Arial"/>
            </a:endParaRPr>
          </a:p>
        </p:txBody>
      </p:sp>
      <p:sp>
        <p:nvSpPr>
          <p:cNvPr id="74" name="Shape 74"/>
          <p:cNvSpPr txBox="1">
            <a:spLocks noGrp="1"/>
          </p:cNvSpPr>
          <p:nvPr>
            <p:ph type="title"/>
          </p:nvPr>
        </p:nvSpPr>
        <p:spPr>
          <a:xfrm>
            <a:off x="819150" y="845600"/>
            <a:ext cx="3709200" cy="1383000"/>
          </a:xfrm>
          <a:prstGeom prst="rect">
            <a:avLst/>
          </a:prstGeom>
          <a:noFill/>
          <a:ln>
            <a:noFill/>
          </a:ln>
        </p:spPr>
        <p:txBody>
          <a:bodyPr/>
          <a:lstStyle>
            <a:lvl1pPr marL="0" marR="0" lvl="0" indent="0" algn="l" rtl="0">
              <a:spcBef>
                <a:spcPts val="0"/>
              </a:spcBef>
              <a:spcAft>
                <a:spcPts val="0"/>
              </a:spcAft>
              <a:buNone/>
              <a:defRPr sz="30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30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30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30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3000" b="0" i="0" u="none" strike="noStrike" cap="none">
                <a:solidFill>
                  <a:srgbClr val="000000"/>
                </a:solidFill>
                <a:latin typeface="Arial"/>
                <a:ea typeface="Arial"/>
                <a:cs typeface="Arial"/>
                <a:sym typeface="Arial"/>
              </a:defRPr>
            </a:lvl5pPr>
            <a:lvl6pPr marL="457200" marR="0" lvl="5" indent="0" algn="l" rtl="0">
              <a:spcBef>
                <a:spcPts val="0"/>
              </a:spcBef>
              <a:spcAft>
                <a:spcPts val="0"/>
              </a:spcAft>
              <a:buNone/>
              <a:defRPr sz="3000" b="0" i="0" u="none" strike="noStrike" cap="none">
                <a:solidFill>
                  <a:srgbClr val="000000"/>
                </a:solidFill>
                <a:latin typeface="Arial"/>
                <a:ea typeface="Arial"/>
                <a:cs typeface="Arial"/>
                <a:sym typeface="Arial"/>
              </a:defRPr>
            </a:lvl6pPr>
            <a:lvl7pPr marL="914400" marR="0" lvl="6" indent="0" algn="l" rtl="0">
              <a:spcBef>
                <a:spcPts val="0"/>
              </a:spcBef>
              <a:spcAft>
                <a:spcPts val="0"/>
              </a:spcAft>
              <a:buNone/>
              <a:defRPr sz="3000" b="0" i="0" u="none" strike="noStrike" cap="none">
                <a:solidFill>
                  <a:srgbClr val="000000"/>
                </a:solidFill>
                <a:latin typeface="Arial"/>
                <a:ea typeface="Arial"/>
                <a:cs typeface="Arial"/>
                <a:sym typeface="Arial"/>
              </a:defRPr>
            </a:lvl7pPr>
            <a:lvl8pPr marL="1371600" marR="0" lvl="7" indent="0" algn="l" rtl="0">
              <a:spcBef>
                <a:spcPts val="0"/>
              </a:spcBef>
              <a:spcAft>
                <a:spcPts val="0"/>
              </a:spcAft>
              <a:buNone/>
              <a:defRPr sz="3000" b="0" i="0" u="none" strike="noStrike" cap="none">
                <a:solidFill>
                  <a:srgbClr val="000000"/>
                </a:solidFill>
                <a:latin typeface="Arial"/>
                <a:ea typeface="Arial"/>
                <a:cs typeface="Arial"/>
                <a:sym typeface="Arial"/>
              </a:defRPr>
            </a:lvl8pPr>
            <a:lvl9pPr marL="1828800" marR="0" lvl="8" indent="0" algn="l" rtl="0">
              <a:spcBef>
                <a:spcPts val="0"/>
              </a:spcBef>
              <a:spcAft>
                <a:spcPts val="0"/>
              </a:spcAft>
              <a:buNone/>
              <a:defRPr sz="3000" b="0" i="0" u="none" strike="noStrike" cap="none">
                <a:solidFill>
                  <a:srgbClr val="000000"/>
                </a:solidFill>
                <a:latin typeface="Arial"/>
                <a:ea typeface="Arial"/>
                <a:cs typeface="Arial"/>
                <a:sym typeface="Arial"/>
              </a:defRPr>
            </a:lvl9pPr>
          </a:lstStyle>
          <a:p>
            <a:endParaRPr/>
          </a:p>
        </p:txBody>
      </p:sp>
      <p:sp>
        <p:nvSpPr>
          <p:cNvPr id="75" name="Shape 75"/>
          <p:cNvSpPr txBox="1">
            <a:spLocks noGrp="1"/>
          </p:cNvSpPr>
          <p:nvPr>
            <p:ph type="body" idx="1"/>
          </p:nvPr>
        </p:nvSpPr>
        <p:spPr>
          <a:xfrm>
            <a:off x="830700" y="2319050"/>
            <a:ext cx="3709200" cy="2119800"/>
          </a:xfrm>
          <a:prstGeom prst="rect">
            <a:avLst/>
          </a:prstGeom>
          <a:noFill/>
          <a:ln>
            <a:noFill/>
          </a:ln>
        </p:spPr>
        <p:txBody>
          <a:bodyPr/>
          <a:lstStyle>
            <a:lvl1pPr marL="0" marR="0" lvl="0" indent="0" algn="l" rtl="0">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Shape 76"/>
          <p:cNvSpPr txBox="1">
            <a:spLocks noGrp="1"/>
          </p:cNvSpPr>
          <p:nvPr>
            <p:ph type="sldNum" idx="10"/>
          </p:nvPr>
        </p:nvSpPr>
        <p:spPr bwMode="auto">
          <a:xfrm>
            <a:off x="8391525" y="4543425"/>
            <a:ext cx="547688" cy="393700"/>
          </a:xfrm>
          <a:prstGeom prst="rect">
            <a:avLst/>
          </a:prstGeom>
          <a:ln>
            <a:miter lim="800000"/>
            <a:headEnd/>
            <a:tailEnd/>
          </a:ln>
        </p:spPr>
        <p:txBody>
          <a:bodyPr vert="horz" wrap="square" lIns="91425" tIns="91425" rIns="91425" bIns="91425" numCol="1" anchor="ctr" anchorCtr="0" compatLnSpc="1">
            <a:prstTxWarp prst="textNoShape">
              <a:avLst/>
            </a:prstTxWarp>
          </a:bodyPr>
          <a:lstStyle>
            <a:lvl1pPr>
              <a:buSzPct val="25000"/>
              <a:defRPr/>
            </a:lvl1pPr>
          </a:lstStyle>
          <a:p>
            <a:pPr>
              <a:defRPr/>
            </a:pPr>
            <a:fld id="{FF44A7F1-4613-478F-BF74-33D96435D9D1}"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Main point">
    <p:bg>
      <p:bgPr>
        <a:solidFill>
          <a:schemeClr val="accent1"/>
        </a:solidFill>
        <a:effectLst/>
      </p:bgPr>
    </p:bg>
    <p:spTree>
      <p:nvGrpSpPr>
        <p:cNvPr id="1" name="Shape 77"/>
        <p:cNvGrpSpPr/>
        <p:nvPr/>
      </p:nvGrpSpPr>
      <p:grpSpPr>
        <a:xfrm>
          <a:off x="0" y="0"/>
          <a:ext cx="0" cy="0"/>
          <a:chOff x="0" y="0"/>
          <a:chExt cx="0" cy="0"/>
        </a:xfrm>
      </p:grpSpPr>
      <p:sp>
        <p:nvSpPr>
          <p:cNvPr id="3" name="Shape 78"/>
          <p:cNvSpPr/>
          <p:nvPr/>
        </p:nvSpPr>
        <p:spPr>
          <a:xfrm>
            <a:off x="0" y="2822575"/>
            <a:ext cx="7369175" cy="2317750"/>
          </a:xfrm>
          <a:prstGeom prst="rtTriangle">
            <a:avLst/>
          </a:prstGeom>
          <a:solidFill>
            <a:schemeClr val="accent6"/>
          </a:solidFill>
          <a:ln>
            <a:noFill/>
          </a:ln>
        </p:spPr>
        <p:txBody>
          <a:bodyPr lIns="91425" tIns="91425" rIns="91425" bIns="91425" anchor="ctr"/>
          <a:lstStyle/>
          <a:p>
            <a:pPr fontAlgn="auto">
              <a:spcBef>
                <a:spcPts val="0"/>
              </a:spcBef>
              <a:spcAft>
                <a:spcPts val="0"/>
              </a:spcAft>
              <a:defRPr/>
            </a:pPr>
            <a:endParaRPr kern="0">
              <a:latin typeface="Arial"/>
              <a:ea typeface="Arial"/>
              <a:cs typeface="Arial"/>
              <a:sym typeface="Arial"/>
            </a:endParaRPr>
          </a:p>
        </p:txBody>
      </p:sp>
      <p:sp>
        <p:nvSpPr>
          <p:cNvPr id="4" name="Shape 79"/>
          <p:cNvSpPr>
            <a:spLocks noChangeArrowheads="1"/>
          </p:cNvSpPr>
          <p:nvPr/>
        </p:nvSpPr>
        <p:spPr bwMode="auto">
          <a:xfrm flipH="1">
            <a:off x="3582988" y="1554163"/>
            <a:ext cx="5561012" cy="3589337"/>
          </a:xfrm>
          <a:prstGeom prst="rtTriangle">
            <a:avLst/>
          </a:prstGeom>
          <a:solidFill>
            <a:schemeClr val="tx2"/>
          </a:solidFill>
          <a:ln w="9525">
            <a:noFill/>
            <a:miter lim="800000"/>
            <a:headEnd/>
            <a:tailEnd/>
          </a:ln>
        </p:spPr>
        <p:txBody>
          <a:bodyPr lIns="91425" tIns="91425" rIns="91425" bIns="91425" anchor="ctr"/>
          <a:lstStyle/>
          <a:p>
            <a:pPr>
              <a:defRPr/>
            </a:pPr>
            <a:endParaRPr lang="fr-FR"/>
          </a:p>
        </p:txBody>
      </p:sp>
      <p:grpSp>
        <p:nvGrpSpPr>
          <p:cNvPr id="5" name="Shape 80"/>
          <p:cNvGrpSpPr>
            <a:grpSpLocks/>
          </p:cNvGrpSpPr>
          <p:nvPr/>
        </p:nvGrpSpPr>
        <p:grpSpPr bwMode="auto">
          <a:xfrm>
            <a:off x="255588" y="0"/>
            <a:ext cx="2251075" cy="1042988"/>
            <a:chOff x="3961956" y="4383950"/>
            <a:chExt cx="1160548" cy="548700"/>
          </a:xfrm>
        </p:grpSpPr>
        <p:sp>
          <p:nvSpPr>
            <p:cNvPr id="6" name="Shape 81"/>
            <p:cNvSpPr>
              <a:spLocks noChangeArrowheads="1"/>
            </p:cNvSpPr>
            <p:nvPr/>
          </p:nvSpPr>
          <p:spPr bwMode="auto">
            <a:xfrm>
              <a:off x="4224675" y="4383950"/>
              <a:ext cx="897829" cy="548700"/>
            </a:xfrm>
            <a:prstGeom prst="parallelogram">
              <a:avLst>
                <a:gd name="adj" fmla="val 153197"/>
              </a:avLst>
            </a:prstGeom>
            <a:solidFill>
              <a:schemeClr val="tx1"/>
            </a:solidFill>
            <a:ln w="9525">
              <a:noFill/>
              <a:miter lim="800000"/>
              <a:headEnd/>
              <a:tailEnd/>
            </a:ln>
          </p:spPr>
          <p:txBody>
            <a:bodyPr lIns="91425" tIns="91425" rIns="91425" bIns="91425" anchor="ctr"/>
            <a:lstStyle/>
            <a:p>
              <a:pPr>
                <a:defRPr/>
              </a:pPr>
              <a:endParaRPr lang="fr-FR"/>
            </a:p>
          </p:txBody>
        </p:sp>
        <p:sp>
          <p:nvSpPr>
            <p:cNvPr id="7" name="Shape 82"/>
            <p:cNvSpPr>
              <a:spLocks noChangeArrowheads="1"/>
            </p:cNvSpPr>
            <p:nvPr/>
          </p:nvSpPr>
          <p:spPr bwMode="auto">
            <a:xfrm>
              <a:off x="4093725" y="4383950"/>
              <a:ext cx="897010" cy="548700"/>
            </a:xfrm>
            <a:prstGeom prst="parallelogram">
              <a:avLst>
                <a:gd name="adj" fmla="val 153194"/>
              </a:avLst>
            </a:prstGeom>
            <a:solidFill>
              <a:schemeClr val="tx1"/>
            </a:solidFill>
            <a:ln w="9525">
              <a:noFill/>
              <a:miter lim="800000"/>
              <a:headEnd/>
              <a:tailEnd/>
            </a:ln>
          </p:spPr>
          <p:txBody>
            <a:bodyPr lIns="91425" tIns="91425" rIns="91425" bIns="91425" anchor="ctr"/>
            <a:lstStyle/>
            <a:p>
              <a:pPr>
                <a:defRPr/>
              </a:pPr>
              <a:endParaRPr lang="fr-FR"/>
            </a:p>
          </p:txBody>
        </p:sp>
        <p:sp>
          <p:nvSpPr>
            <p:cNvPr id="8" name="Shape 83"/>
            <p:cNvSpPr>
              <a:spLocks noChangeArrowheads="1"/>
            </p:cNvSpPr>
            <p:nvPr/>
          </p:nvSpPr>
          <p:spPr bwMode="auto">
            <a:xfrm>
              <a:off x="3961956" y="4383950"/>
              <a:ext cx="897828" cy="548700"/>
            </a:xfrm>
            <a:prstGeom prst="parallelogram">
              <a:avLst>
                <a:gd name="adj" fmla="val 153197"/>
              </a:avLst>
            </a:prstGeom>
            <a:solidFill>
              <a:schemeClr val="tx1"/>
            </a:solidFill>
            <a:ln w="9525">
              <a:noFill/>
              <a:miter lim="800000"/>
              <a:headEnd/>
              <a:tailEnd/>
            </a:ln>
          </p:spPr>
          <p:txBody>
            <a:bodyPr lIns="91425" tIns="91425" rIns="91425" bIns="91425" anchor="ctr"/>
            <a:lstStyle/>
            <a:p>
              <a:pPr>
                <a:defRPr/>
              </a:pPr>
              <a:endParaRPr lang="fr-FR"/>
            </a:p>
          </p:txBody>
        </p:sp>
      </p:grpSp>
      <p:sp>
        <p:nvSpPr>
          <p:cNvPr id="9" name="Shape 84"/>
          <p:cNvSpPr/>
          <p:nvPr/>
        </p:nvSpPr>
        <p:spPr>
          <a:xfrm>
            <a:off x="203200" y="206375"/>
            <a:ext cx="8737600" cy="4730750"/>
          </a:xfrm>
          <a:prstGeom prst="rect">
            <a:avLst/>
          </a:prstGeom>
          <a:solidFill>
            <a:schemeClr val="dk1"/>
          </a:solidFill>
          <a:ln>
            <a:noFill/>
          </a:ln>
          <a:effectLst>
            <a:outerShdw blurRad="228600" sx="101000" sy="101000" algn="ctr" rotWithShape="0">
              <a:srgbClr val="000000">
                <a:alpha val="40000"/>
              </a:srgbClr>
            </a:outerShdw>
          </a:effectLst>
        </p:spPr>
        <p:txBody>
          <a:bodyPr lIns="91425" tIns="91425" rIns="91425" bIns="91425" anchor="ctr"/>
          <a:lstStyle/>
          <a:p>
            <a:pPr fontAlgn="auto">
              <a:spcBef>
                <a:spcPts val="0"/>
              </a:spcBef>
              <a:spcAft>
                <a:spcPts val="0"/>
              </a:spcAft>
              <a:defRPr/>
            </a:pPr>
            <a:endParaRPr kern="0">
              <a:latin typeface="Arial"/>
              <a:ea typeface="Arial"/>
              <a:cs typeface="Arial"/>
              <a:sym typeface="Arial"/>
            </a:endParaRPr>
          </a:p>
        </p:txBody>
      </p:sp>
      <p:grpSp>
        <p:nvGrpSpPr>
          <p:cNvPr id="10" name="Shape 85"/>
          <p:cNvGrpSpPr>
            <a:grpSpLocks/>
          </p:cNvGrpSpPr>
          <p:nvPr/>
        </p:nvGrpSpPr>
        <p:grpSpPr bwMode="auto">
          <a:xfrm>
            <a:off x="34925" y="4522788"/>
            <a:ext cx="1593850" cy="615950"/>
            <a:chOff x="6917201" y="0"/>
            <a:chExt cx="2227777" cy="863400"/>
          </a:xfrm>
        </p:grpSpPr>
        <p:sp>
          <p:nvSpPr>
            <p:cNvPr id="11" name="Shape 86"/>
            <p:cNvSpPr/>
            <p:nvPr/>
          </p:nvSpPr>
          <p:spPr>
            <a:xfrm>
              <a:off x="7642782" y="0"/>
              <a:ext cx="1502196" cy="863400"/>
            </a:xfrm>
            <a:prstGeom prst="parallelogram">
              <a:avLst>
                <a:gd name="adj" fmla="val 158024"/>
              </a:avLst>
            </a:prstGeom>
            <a:solidFill>
              <a:schemeClr val="accent6"/>
            </a:solidFill>
            <a:ln>
              <a:noFill/>
            </a:ln>
          </p:spPr>
          <p:txBody>
            <a:bodyPr lIns="91425" tIns="91425" rIns="91425" bIns="91425" anchor="ctr"/>
            <a:lstStyle/>
            <a:p>
              <a:pPr fontAlgn="auto">
                <a:spcBef>
                  <a:spcPts val="0"/>
                </a:spcBef>
                <a:spcAft>
                  <a:spcPts val="0"/>
                </a:spcAft>
                <a:defRPr/>
              </a:pPr>
              <a:endParaRPr kern="0">
                <a:latin typeface="Arial"/>
                <a:ea typeface="Arial"/>
                <a:cs typeface="Arial"/>
                <a:sym typeface="Arial"/>
              </a:endParaRPr>
            </a:p>
          </p:txBody>
        </p:sp>
        <p:sp>
          <p:nvSpPr>
            <p:cNvPr id="12" name="Shape 87"/>
            <p:cNvSpPr/>
            <p:nvPr/>
          </p:nvSpPr>
          <p:spPr>
            <a:xfrm>
              <a:off x="7278883" y="0"/>
              <a:ext cx="1504415" cy="863400"/>
            </a:xfrm>
            <a:prstGeom prst="parallelogram">
              <a:avLst>
                <a:gd name="adj" fmla="val 158024"/>
              </a:avLst>
            </a:prstGeom>
            <a:solidFill>
              <a:schemeClr val="accent6"/>
            </a:solidFill>
            <a:ln>
              <a:noFill/>
            </a:ln>
          </p:spPr>
          <p:txBody>
            <a:bodyPr lIns="91425" tIns="91425" rIns="91425" bIns="91425" anchor="ctr"/>
            <a:lstStyle/>
            <a:p>
              <a:pPr fontAlgn="auto">
                <a:spcBef>
                  <a:spcPts val="0"/>
                </a:spcBef>
                <a:spcAft>
                  <a:spcPts val="0"/>
                </a:spcAft>
                <a:defRPr/>
              </a:pPr>
              <a:endParaRPr kern="0">
                <a:latin typeface="Arial"/>
                <a:ea typeface="Arial"/>
                <a:cs typeface="Arial"/>
                <a:sym typeface="Arial"/>
              </a:endParaRPr>
            </a:p>
          </p:txBody>
        </p:sp>
        <p:sp>
          <p:nvSpPr>
            <p:cNvPr id="13" name="Shape 88"/>
            <p:cNvSpPr/>
            <p:nvPr/>
          </p:nvSpPr>
          <p:spPr>
            <a:xfrm>
              <a:off x="6917201" y="0"/>
              <a:ext cx="1502197" cy="863400"/>
            </a:xfrm>
            <a:prstGeom prst="parallelogram">
              <a:avLst>
                <a:gd name="adj" fmla="val 158024"/>
              </a:avLst>
            </a:prstGeom>
            <a:solidFill>
              <a:schemeClr val="accent6"/>
            </a:solidFill>
            <a:ln>
              <a:noFill/>
            </a:ln>
          </p:spPr>
          <p:txBody>
            <a:bodyPr lIns="91425" tIns="91425" rIns="91425" bIns="91425" anchor="ctr"/>
            <a:lstStyle/>
            <a:p>
              <a:pPr fontAlgn="auto">
                <a:spcBef>
                  <a:spcPts val="0"/>
                </a:spcBef>
                <a:spcAft>
                  <a:spcPts val="0"/>
                </a:spcAft>
                <a:defRPr/>
              </a:pPr>
              <a:endParaRPr kern="0">
                <a:latin typeface="Arial"/>
                <a:ea typeface="Arial"/>
                <a:cs typeface="Arial"/>
                <a:sym typeface="Arial"/>
              </a:endParaRPr>
            </a:p>
          </p:txBody>
        </p:sp>
      </p:grpSp>
      <p:grpSp>
        <p:nvGrpSpPr>
          <p:cNvPr id="14" name="Shape 89"/>
          <p:cNvGrpSpPr>
            <a:grpSpLocks/>
          </p:cNvGrpSpPr>
          <p:nvPr/>
        </p:nvGrpSpPr>
        <p:grpSpPr bwMode="auto">
          <a:xfrm>
            <a:off x="5886450" y="1588"/>
            <a:ext cx="3257550" cy="1260475"/>
            <a:chOff x="6917201" y="0"/>
            <a:chExt cx="2227777" cy="863400"/>
          </a:xfrm>
        </p:grpSpPr>
        <p:sp>
          <p:nvSpPr>
            <p:cNvPr id="15" name="Shape 90"/>
            <p:cNvSpPr>
              <a:spLocks noChangeArrowheads="1"/>
            </p:cNvSpPr>
            <p:nvPr/>
          </p:nvSpPr>
          <p:spPr bwMode="auto">
            <a:xfrm>
              <a:off x="7641337" y="0"/>
              <a:ext cx="1503641" cy="863400"/>
            </a:xfrm>
            <a:prstGeom prst="parallelogram">
              <a:avLst>
                <a:gd name="adj" fmla="val 158028"/>
              </a:avLst>
            </a:prstGeom>
            <a:solidFill>
              <a:schemeClr val="accent1"/>
            </a:solidFill>
            <a:ln w="9525">
              <a:noFill/>
              <a:miter lim="800000"/>
              <a:headEnd/>
              <a:tailEnd/>
            </a:ln>
          </p:spPr>
          <p:txBody>
            <a:bodyPr lIns="91425" tIns="91425" rIns="91425" bIns="91425" anchor="ctr"/>
            <a:lstStyle/>
            <a:p>
              <a:pPr>
                <a:defRPr/>
              </a:pPr>
              <a:endParaRPr lang="fr-FR"/>
            </a:p>
          </p:txBody>
        </p:sp>
        <p:sp>
          <p:nvSpPr>
            <p:cNvPr id="16" name="Shape 91"/>
            <p:cNvSpPr>
              <a:spLocks noChangeArrowheads="1"/>
            </p:cNvSpPr>
            <p:nvPr/>
          </p:nvSpPr>
          <p:spPr bwMode="auto">
            <a:xfrm>
              <a:off x="7279812" y="0"/>
              <a:ext cx="1502555" cy="863400"/>
            </a:xfrm>
            <a:prstGeom prst="parallelogram">
              <a:avLst>
                <a:gd name="adj" fmla="val 158027"/>
              </a:avLst>
            </a:prstGeom>
            <a:solidFill>
              <a:schemeClr val="accent1"/>
            </a:solidFill>
            <a:ln w="9525">
              <a:noFill/>
              <a:miter lim="800000"/>
              <a:headEnd/>
              <a:tailEnd/>
            </a:ln>
          </p:spPr>
          <p:txBody>
            <a:bodyPr lIns="91425" tIns="91425" rIns="91425" bIns="91425" anchor="ctr"/>
            <a:lstStyle/>
            <a:p>
              <a:pPr>
                <a:defRPr/>
              </a:pPr>
              <a:endParaRPr lang="fr-FR"/>
            </a:p>
          </p:txBody>
        </p:sp>
        <p:sp>
          <p:nvSpPr>
            <p:cNvPr id="17" name="Shape 92"/>
            <p:cNvSpPr>
              <a:spLocks noChangeArrowheads="1"/>
            </p:cNvSpPr>
            <p:nvPr/>
          </p:nvSpPr>
          <p:spPr bwMode="auto">
            <a:xfrm>
              <a:off x="6917201" y="0"/>
              <a:ext cx="1503641" cy="863400"/>
            </a:xfrm>
            <a:prstGeom prst="parallelogram">
              <a:avLst>
                <a:gd name="adj" fmla="val 158028"/>
              </a:avLst>
            </a:prstGeom>
            <a:solidFill>
              <a:schemeClr val="accent1"/>
            </a:solidFill>
            <a:ln w="9525">
              <a:noFill/>
              <a:miter lim="800000"/>
              <a:headEnd/>
              <a:tailEnd/>
            </a:ln>
          </p:spPr>
          <p:txBody>
            <a:bodyPr lIns="91425" tIns="91425" rIns="91425" bIns="91425" anchor="ctr"/>
            <a:lstStyle/>
            <a:p>
              <a:pPr>
                <a:defRPr/>
              </a:pPr>
              <a:endParaRPr lang="fr-FR"/>
            </a:p>
          </p:txBody>
        </p:sp>
      </p:grpSp>
      <p:sp>
        <p:nvSpPr>
          <p:cNvPr id="93" name="Shape 93"/>
          <p:cNvSpPr txBox="1">
            <a:spLocks noGrp="1"/>
          </p:cNvSpPr>
          <p:nvPr>
            <p:ph type="title"/>
          </p:nvPr>
        </p:nvSpPr>
        <p:spPr>
          <a:xfrm>
            <a:off x="1393929" y="1301146"/>
            <a:ext cx="6366900" cy="2539200"/>
          </a:xfrm>
          <a:prstGeom prst="rect">
            <a:avLst/>
          </a:prstGeom>
          <a:noFill/>
          <a:ln>
            <a:noFill/>
          </a:ln>
        </p:spPr>
        <p:txBody>
          <a:bodyPr anchor="ctr"/>
          <a:lstStyle>
            <a:lvl1pPr marL="0" marR="0" lvl="0" indent="0" algn="ctr" rtl="0">
              <a:spcBef>
                <a:spcPts val="0"/>
              </a:spcBef>
              <a:spcAft>
                <a:spcPts val="0"/>
              </a:spcAft>
              <a:buNone/>
              <a:defRPr sz="3200" b="0" i="0" u="none" strike="noStrike" cap="none">
                <a:solidFill>
                  <a:srgbClr val="000000"/>
                </a:solidFill>
                <a:latin typeface="Arial"/>
                <a:ea typeface="Arial"/>
                <a:cs typeface="Arial"/>
                <a:sym typeface="Arial"/>
              </a:defRPr>
            </a:lvl1pPr>
            <a:lvl2pPr marL="0" marR="0" lvl="1" indent="0" algn="ctr" rtl="0">
              <a:spcBef>
                <a:spcPts val="0"/>
              </a:spcBef>
              <a:spcAft>
                <a:spcPts val="0"/>
              </a:spcAft>
              <a:buNone/>
              <a:defRPr sz="3200" b="0" i="0" u="none" strike="noStrike" cap="none">
                <a:solidFill>
                  <a:srgbClr val="000000"/>
                </a:solidFill>
                <a:latin typeface="Arial"/>
                <a:ea typeface="Arial"/>
                <a:cs typeface="Arial"/>
                <a:sym typeface="Arial"/>
              </a:defRPr>
            </a:lvl2pPr>
            <a:lvl3pPr marL="0" marR="0" lvl="2" indent="0" algn="ctr" rtl="0">
              <a:spcBef>
                <a:spcPts val="0"/>
              </a:spcBef>
              <a:spcAft>
                <a:spcPts val="0"/>
              </a:spcAft>
              <a:buNone/>
              <a:defRPr sz="3200" b="0" i="0" u="none" strike="noStrike" cap="none">
                <a:solidFill>
                  <a:srgbClr val="000000"/>
                </a:solidFill>
                <a:latin typeface="Arial"/>
                <a:ea typeface="Arial"/>
                <a:cs typeface="Arial"/>
                <a:sym typeface="Arial"/>
              </a:defRPr>
            </a:lvl3pPr>
            <a:lvl4pPr marL="0" marR="0" lvl="3" indent="0" algn="ctr" rtl="0">
              <a:spcBef>
                <a:spcPts val="0"/>
              </a:spcBef>
              <a:spcAft>
                <a:spcPts val="0"/>
              </a:spcAft>
              <a:buNone/>
              <a:defRPr sz="3200" b="0" i="0" u="none" strike="noStrike" cap="none">
                <a:solidFill>
                  <a:srgbClr val="000000"/>
                </a:solidFill>
                <a:latin typeface="Arial"/>
                <a:ea typeface="Arial"/>
                <a:cs typeface="Arial"/>
                <a:sym typeface="Arial"/>
              </a:defRPr>
            </a:lvl4pPr>
            <a:lvl5pPr marL="0" marR="0" lvl="4" indent="0" algn="ctr" rtl="0">
              <a:spcBef>
                <a:spcPts val="0"/>
              </a:spcBef>
              <a:spcAft>
                <a:spcPts val="0"/>
              </a:spcAft>
              <a:buNone/>
              <a:defRPr sz="3200" b="0" i="0" u="none" strike="noStrike" cap="none">
                <a:solidFill>
                  <a:srgbClr val="000000"/>
                </a:solidFill>
                <a:latin typeface="Arial"/>
                <a:ea typeface="Arial"/>
                <a:cs typeface="Arial"/>
                <a:sym typeface="Arial"/>
              </a:defRPr>
            </a:lvl5pPr>
            <a:lvl6pPr marL="457200" marR="0" lvl="5" indent="0" algn="ctr" rtl="0">
              <a:spcBef>
                <a:spcPts val="0"/>
              </a:spcBef>
              <a:spcAft>
                <a:spcPts val="0"/>
              </a:spcAft>
              <a:buNone/>
              <a:defRPr sz="3200" b="0" i="0" u="none" strike="noStrike" cap="none">
                <a:solidFill>
                  <a:srgbClr val="000000"/>
                </a:solidFill>
                <a:latin typeface="Arial"/>
                <a:ea typeface="Arial"/>
                <a:cs typeface="Arial"/>
                <a:sym typeface="Arial"/>
              </a:defRPr>
            </a:lvl6pPr>
            <a:lvl7pPr marL="914400" marR="0" lvl="6" indent="0" algn="ctr" rtl="0">
              <a:spcBef>
                <a:spcPts val="0"/>
              </a:spcBef>
              <a:spcAft>
                <a:spcPts val="0"/>
              </a:spcAft>
              <a:buNone/>
              <a:defRPr sz="3200" b="0" i="0" u="none" strike="noStrike" cap="none">
                <a:solidFill>
                  <a:srgbClr val="000000"/>
                </a:solidFill>
                <a:latin typeface="Arial"/>
                <a:ea typeface="Arial"/>
                <a:cs typeface="Arial"/>
                <a:sym typeface="Arial"/>
              </a:defRPr>
            </a:lvl7pPr>
            <a:lvl8pPr marL="1371600" marR="0" lvl="7" indent="0" algn="ctr" rtl="0">
              <a:spcBef>
                <a:spcPts val="0"/>
              </a:spcBef>
              <a:spcAft>
                <a:spcPts val="0"/>
              </a:spcAft>
              <a:buNone/>
              <a:defRPr sz="3200" b="0" i="0" u="none" strike="noStrike" cap="none">
                <a:solidFill>
                  <a:srgbClr val="000000"/>
                </a:solidFill>
                <a:latin typeface="Arial"/>
                <a:ea typeface="Arial"/>
                <a:cs typeface="Arial"/>
                <a:sym typeface="Arial"/>
              </a:defRPr>
            </a:lvl8pPr>
            <a:lvl9pPr marL="1828800" marR="0" lvl="8" indent="0" algn="ctr" rtl="0">
              <a:spcBef>
                <a:spcPts val="0"/>
              </a:spcBef>
              <a:spcAft>
                <a:spcPts val="0"/>
              </a:spcAft>
              <a:buNone/>
              <a:defRPr sz="3200" b="0" i="0" u="none" strike="noStrike" cap="none">
                <a:solidFill>
                  <a:srgbClr val="000000"/>
                </a:solidFill>
                <a:latin typeface="Arial"/>
                <a:ea typeface="Arial"/>
                <a:cs typeface="Arial"/>
                <a:sym typeface="Arial"/>
              </a:defRPr>
            </a:lvl9pPr>
          </a:lstStyle>
          <a:p>
            <a:endParaRPr/>
          </a:p>
        </p:txBody>
      </p:sp>
      <p:sp>
        <p:nvSpPr>
          <p:cNvPr id="18" name="Shape 94"/>
          <p:cNvSpPr txBox="1">
            <a:spLocks noGrp="1"/>
          </p:cNvSpPr>
          <p:nvPr>
            <p:ph type="sldNum" idx="10"/>
          </p:nvPr>
        </p:nvSpPr>
        <p:spPr bwMode="auto">
          <a:xfrm>
            <a:off x="8391525" y="4543425"/>
            <a:ext cx="547688" cy="393700"/>
          </a:xfrm>
          <a:prstGeom prst="rect">
            <a:avLst/>
          </a:prstGeom>
          <a:ln>
            <a:miter lim="800000"/>
            <a:headEnd/>
            <a:tailEnd/>
          </a:ln>
        </p:spPr>
        <p:txBody>
          <a:bodyPr vert="horz" wrap="square" lIns="91425" tIns="91425" rIns="91425" bIns="91425" numCol="1" anchor="ctr" anchorCtr="0" compatLnSpc="1">
            <a:prstTxWarp prst="textNoShape">
              <a:avLst/>
            </a:prstTxWarp>
          </a:bodyPr>
          <a:lstStyle>
            <a:lvl1pPr>
              <a:buSzPct val="25000"/>
              <a:defRPr/>
            </a:lvl1pPr>
          </a:lstStyle>
          <a:p>
            <a:pPr>
              <a:defRPr/>
            </a:pPr>
            <a:fld id="{7006A4EE-B86B-451F-9409-9ADA1BFFB127}"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cSld name="Section title and description">
    <p:bg>
      <p:bgPr>
        <a:solidFill>
          <a:schemeClr val="bg2"/>
        </a:solidFill>
        <a:effectLst/>
      </p:bgPr>
    </p:bg>
    <p:spTree>
      <p:nvGrpSpPr>
        <p:cNvPr id="1" name="Shape 95"/>
        <p:cNvGrpSpPr/>
        <p:nvPr/>
      </p:nvGrpSpPr>
      <p:grpSpPr>
        <a:xfrm>
          <a:off x="0" y="0"/>
          <a:ext cx="0" cy="0"/>
          <a:chOff x="0" y="0"/>
          <a:chExt cx="0" cy="0"/>
        </a:xfrm>
      </p:grpSpPr>
      <p:sp>
        <p:nvSpPr>
          <p:cNvPr id="5" name="Shape 96"/>
          <p:cNvSpPr>
            <a:spLocks noChangeArrowheads="1"/>
          </p:cNvSpPr>
          <p:nvPr/>
        </p:nvSpPr>
        <p:spPr bwMode="auto">
          <a:xfrm flipH="1">
            <a:off x="3582988" y="1550988"/>
            <a:ext cx="5561012" cy="3592512"/>
          </a:xfrm>
          <a:prstGeom prst="rtTriangle">
            <a:avLst/>
          </a:prstGeom>
          <a:solidFill>
            <a:schemeClr val="tx2"/>
          </a:solidFill>
          <a:ln w="9525">
            <a:noFill/>
            <a:miter lim="800000"/>
            <a:headEnd/>
            <a:tailEnd/>
          </a:ln>
        </p:spPr>
        <p:txBody>
          <a:bodyPr lIns="91425" tIns="91425" rIns="91425" bIns="91425" anchor="ctr"/>
          <a:lstStyle/>
          <a:p>
            <a:pPr>
              <a:defRPr/>
            </a:pPr>
            <a:endParaRPr lang="fr-FR"/>
          </a:p>
        </p:txBody>
      </p:sp>
      <p:sp>
        <p:nvSpPr>
          <p:cNvPr id="6" name="Shape 97"/>
          <p:cNvSpPr/>
          <p:nvPr/>
        </p:nvSpPr>
        <p:spPr>
          <a:xfrm>
            <a:off x="0" y="2824163"/>
            <a:ext cx="7370763" cy="2319337"/>
          </a:xfrm>
          <a:prstGeom prst="rtTriangle">
            <a:avLst/>
          </a:prstGeom>
          <a:solidFill>
            <a:schemeClr val="accent3"/>
          </a:solidFill>
          <a:ln>
            <a:noFill/>
          </a:ln>
        </p:spPr>
        <p:txBody>
          <a:bodyPr lIns="91425" tIns="91425" rIns="91425" bIns="91425" anchor="ctr"/>
          <a:lstStyle/>
          <a:p>
            <a:pPr fontAlgn="auto">
              <a:spcBef>
                <a:spcPts val="0"/>
              </a:spcBef>
              <a:spcAft>
                <a:spcPts val="0"/>
              </a:spcAft>
              <a:defRPr/>
            </a:pPr>
            <a:endParaRPr kern="0">
              <a:latin typeface="Arial"/>
              <a:ea typeface="Arial"/>
              <a:cs typeface="Arial"/>
              <a:sym typeface="Arial"/>
            </a:endParaRPr>
          </a:p>
        </p:txBody>
      </p:sp>
      <p:sp>
        <p:nvSpPr>
          <p:cNvPr id="7" name="Shape 98"/>
          <p:cNvSpPr/>
          <p:nvPr/>
        </p:nvSpPr>
        <p:spPr>
          <a:xfrm>
            <a:off x="203200" y="206375"/>
            <a:ext cx="8737600" cy="4730750"/>
          </a:xfrm>
          <a:prstGeom prst="rect">
            <a:avLst/>
          </a:prstGeom>
          <a:solidFill>
            <a:schemeClr val="dk1"/>
          </a:solidFill>
          <a:ln>
            <a:noFill/>
          </a:ln>
          <a:effectLst>
            <a:outerShdw blurRad="228600" sx="101000" sy="101000" algn="ctr" rotWithShape="0">
              <a:srgbClr val="000000">
                <a:alpha val="40000"/>
              </a:srgbClr>
            </a:outerShdw>
          </a:effectLst>
        </p:spPr>
        <p:txBody>
          <a:bodyPr lIns="91425" tIns="91425" rIns="91425" bIns="91425" anchor="ctr"/>
          <a:lstStyle/>
          <a:p>
            <a:pPr fontAlgn="auto">
              <a:spcBef>
                <a:spcPts val="0"/>
              </a:spcBef>
              <a:spcAft>
                <a:spcPts val="0"/>
              </a:spcAft>
              <a:defRPr/>
            </a:pPr>
            <a:endParaRPr kern="0">
              <a:latin typeface="Arial"/>
              <a:ea typeface="Arial"/>
              <a:cs typeface="Arial"/>
              <a:sym typeface="Arial"/>
            </a:endParaRPr>
          </a:p>
        </p:txBody>
      </p:sp>
      <p:sp>
        <p:nvSpPr>
          <p:cNvPr id="99" name="Shape 99"/>
          <p:cNvSpPr txBox="1">
            <a:spLocks noGrp="1"/>
          </p:cNvSpPr>
          <p:nvPr>
            <p:ph type="title"/>
          </p:nvPr>
        </p:nvSpPr>
        <p:spPr>
          <a:xfrm>
            <a:off x="819150" y="845600"/>
            <a:ext cx="6424200" cy="705000"/>
          </a:xfrm>
          <a:prstGeom prst="rect">
            <a:avLst/>
          </a:prstGeom>
          <a:noFill/>
          <a:ln>
            <a:noFill/>
          </a:ln>
        </p:spPr>
        <p:txBody>
          <a:bodyPr/>
          <a:lstStyle>
            <a:lvl1pPr marL="0" marR="0" lvl="0" indent="0" algn="l" rtl="0">
              <a:spcBef>
                <a:spcPts val="0"/>
              </a:spcBef>
              <a:spcAft>
                <a:spcPts val="0"/>
              </a:spcAft>
              <a:buNone/>
              <a:defRPr sz="30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30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30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30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3000" b="0" i="0" u="none" strike="noStrike" cap="none">
                <a:solidFill>
                  <a:srgbClr val="000000"/>
                </a:solidFill>
                <a:latin typeface="Arial"/>
                <a:ea typeface="Arial"/>
                <a:cs typeface="Arial"/>
                <a:sym typeface="Arial"/>
              </a:defRPr>
            </a:lvl5pPr>
            <a:lvl6pPr marL="457200" marR="0" lvl="5" indent="0" algn="l" rtl="0">
              <a:spcBef>
                <a:spcPts val="0"/>
              </a:spcBef>
              <a:spcAft>
                <a:spcPts val="0"/>
              </a:spcAft>
              <a:buNone/>
              <a:defRPr sz="3000" b="0" i="0" u="none" strike="noStrike" cap="none">
                <a:solidFill>
                  <a:srgbClr val="000000"/>
                </a:solidFill>
                <a:latin typeface="Arial"/>
                <a:ea typeface="Arial"/>
                <a:cs typeface="Arial"/>
                <a:sym typeface="Arial"/>
              </a:defRPr>
            </a:lvl6pPr>
            <a:lvl7pPr marL="914400" marR="0" lvl="6" indent="0" algn="l" rtl="0">
              <a:spcBef>
                <a:spcPts val="0"/>
              </a:spcBef>
              <a:spcAft>
                <a:spcPts val="0"/>
              </a:spcAft>
              <a:buNone/>
              <a:defRPr sz="3000" b="0" i="0" u="none" strike="noStrike" cap="none">
                <a:solidFill>
                  <a:srgbClr val="000000"/>
                </a:solidFill>
                <a:latin typeface="Arial"/>
                <a:ea typeface="Arial"/>
                <a:cs typeface="Arial"/>
                <a:sym typeface="Arial"/>
              </a:defRPr>
            </a:lvl7pPr>
            <a:lvl8pPr marL="1371600" marR="0" lvl="7" indent="0" algn="l" rtl="0">
              <a:spcBef>
                <a:spcPts val="0"/>
              </a:spcBef>
              <a:spcAft>
                <a:spcPts val="0"/>
              </a:spcAft>
              <a:buNone/>
              <a:defRPr sz="3000" b="0" i="0" u="none" strike="noStrike" cap="none">
                <a:solidFill>
                  <a:srgbClr val="000000"/>
                </a:solidFill>
                <a:latin typeface="Arial"/>
                <a:ea typeface="Arial"/>
                <a:cs typeface="Arial"/>
                <a:sym typeface="Arial"/>
              </a:defRPr>
            </a:lvl8pPr>
            <a:lvl9pPr marL="1828800" marR="0" lvl="8" indent="0" algn="l" rtl="0">
              <a:spcBef>
                <a:spcPts val="0"/>
              </a:spcBef>
              <a:spcAft>
                <a:spcPts val="0"/>
              </a:spcAft>
              <a:buNone/>
              <a:defRPr sz="3000" b="0" i="0" u="none" strike="noStrike" cap="none">
                <a:solidFill>
                  <a:srgbClr val="000000"/>
                </a:solidFill>
                <a:latin typeface="Arial"/>
                <a:ea typeface="Arial"/>
                <a:cs typeface="Arial"/>
                <a:sym typeface="Arial"/>
              </a:defRPr>
            </a:lvl9pPr>
          </a:lstStyle>
          <a:p>
            <a:endParaRPr/>
          </a:p>
        </p:txBody>
      </p:sp>
      <p:sp>
        <p:nvSpPr>
          <p:cNvPr id="100" name="Shape 100"/>
          <p:cNvSpPr txBox="1">
            <a:spLocks noGrp="1"/>
          </p:cNvSpPr>
          <p:nvPr>
            <p:ph type="subTitle" idx="1"/>
          </p:nvPr>
        </p:nvSpPr>
        <p:spPr>
          <a:xfrm>
            <a:off x="819150" y="1550700"/>
            <a:ext cx="5859900" cy="393600"/>
          </a:xfrm>
          <a:prstGeom prst="rect">
            <a:avLst/>
          </a:prstGeom>
          <a:noFill/>
          <a:ln>
            <a:noFill/>
          </a:ln>
        </p:spPr>
        <p:txBody>
          <a:bodyPr/>
          <a:lstStyle>
            <a:lvl1pPr marL="0" marR="0" lvl="0" indent="0" algn="l" rtl="0">
              <a:lnSpc>
                <a:spcPct val="100000"/>
              </a:lnSpc>
              <a:spcBef>
                <a:spcPts val="0"/>
              </a:spcBef>
              <a:spcAft>
                <a:spcPts val="0"/>
              </a:spcAft>
              <a:buClr>
                <a:schemeClr val="lt1"/>
              </a:buClr>
              <a:buSzPct val="100000"/>
              <a:buFont typeface="Arial"/>
              <a:buNone/>
              <a:defRPr sz="16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chemeClr val="lt1"/>
              </a:buClr>
              <a:buSzPct val="100000"/>
              <a:buFont typeface="Arial"/>
              <a:buNone/>
              <a:defRPr sz="16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chemeClr val="lt1"/>
              </a:buClr>
              <a:buSzPct val="100000"/>
              <a:buFont typeface="Arial"/>
              <a:buNone/>
              <a:defRPr sz="16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chemeClr val="lt1"/>
              </a:buClr>
              <a:buSzPct val="100000"/>
              <a:buFont typeface="Arial"/>
              <a:buNone/>
              <a:defRPr sz="16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chemeClr val="lt1"/>
              </a:buClr>
              <a:buSzPct val="100000"/>
              <a:buFont typeface="Arial"/>
              <a:buNone/>
              <a:defRPr sz="16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chemeClr val="lt1"/>
              </a:buClr>
              <a:buSzPct val="100000"/>
              <a:buFont typeface="Arial"/>
              <a:buNone/>
              <a:defRPr sz="16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chemeClr val="lt1"/>
              </a:buClr>
              <a:buSzPct val="100000"/>
              <a:buFont typeface="Arial"/>
              <a:buNone/>
              <a:defRPr sz="16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chemeClr val="lt1"/>
              </a:buClr>
              <a:buSzPct val="100000"/>
              <a:buFont typeface="Arial"/>
              <a:buNone/>
              <a:defRPr sz="16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chemeClr val="lt1"/>
              </a:buClr>
              <a:buSzPct val="100000"/>
              <a:buFont typeface="Arial"/>
              <a:buNone/>
              <a:defRPr sz="1600" b="0" i="0" u="none" strike="noStrike" cap="none">
                <a:solidFill>
                  <a:schemeClr val="lt1"/>
                </a:solidFill>
                <a:latin typeface="Arial"/>
                <a:ea typeface="Arial"/>
                <a:cs typeface="Arial"/>
                <a:sym typeface="Arial"/>
              </a:defRPr>
            </a:lvl9pPr>
          </a:lstStyle>
          <a:p>
            <a:endParaRPr/>
          </a:p>
        </p:txBody>
      </p:sp>
      <p:sp>
        <p:nvSpPr>
          <p:cNvPr id="101" name="Shape 101"/>
          <p:cNvSpPr txBox="1">
            <a:spLocks noGrp="1"/>
          </p:cNvSpPr>
          <p:nvPr>
            <p:ph type="body" idx="2"/>
          </p:nvPr>
        </p:nvSpPr>
        <p:spPr>
          <a:xfrm>
            <a:off x="819150" y="2467050"/>
            <a:ext cx="5859900" cy="2095500"/>
          </a:xfrm>
          <a:prstGeom prst="rect">
            <a:avLst/>
          </a:prstGeom>
          <a:noFill/>
          <a:ln>
            <a:noFill/>
          </a:ln>
        </p:spPr>
        <p:txBody>
          <a:bodyPr/>
          <a:lstStyle>
            <a:lvl1pPr marL="0" marR="0" lvl="0" indent="0" algn="l" rtl="0">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Shape 102"/>
          <p:cNvSpPr txBox="1">
            <a:spLocks noGrp="1"/>
          </p:cNvSpPr>
          <p:nvPr>
            <p:ph type="sldNum" idx="10"/>
          </p:nvPr>
        </p:nvSpPr>
        <p:spPr bwMode="auto">
          <a:xfrm>
            <a:off x="8391525" y="4543425"/>
            <a:ext cx="547688" cy="393700"/>
          </a:xfrm>
          <a:prstGeom prst="rect">
            <a:avLst/>
          </a:prstGeom>
          <a:ln>
            <a:miter lim="800000"/>
            <a:headEnd/>
            <a:tailEnd/>
          </a:ln>
        </p:spPr>
        <p:txBody>
          <a:bodyPr vert="horz" wrap="square" lIns="91425" tIns="91425" rIns="91425" bIns="91425" numCol="1" anchor="ctr" anchorCtr="0" compatLnSpc="1">
            <a:prstTxWarp prst="textNoShape">
              <a:avLst/>
            </a:prstTxWarp>
          </a:bodyPr>
          <a:lstStyle>
            <a:lvl1pPr>
              <a:buSzPct val="25000"/>
              <a:defRPr/>
            </a:lvl1pPr>
          </a:lstStyle>
          <a:p>
            <a:pPr>
              <a:defRPr/>
            </a:pPr>
            <a:fld id="{476B824A-8469-4D8A-A506-18F64CB784FA}"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cSld name="Caption">
    <p:bg>
      <p:bgPr>
        <a:solidFill>
          <a:schemeClr val="accent1"/>
        </a:solidFill>
        <a:effectLst/>
      </p:bgPr>
    </p:bg>
    <p:spTree>
      <p:nvGrpSpPr>
        <p:cNvPr id="1" name="Shape 103"/>
        <p:cNvGrpSpPr/>
        <p:nvPr/>
      </p:nvGrpSpPr>
      <p:grpSpPr>
        <a:xfrm>
          <a:off x="0" y="0"/>
          <a:ext cx="0" cy="0"/>
          <a:chOff x="0" y="0"/>
          <a:chExt cx="0" cy="0"/>
        </a:xfrm>
      </p:grpSpPr>
      <p:sp>
        <p:nvSpPr>
          <p:cNvPr id="3" name="Shape 104"/>
          <p:cNvSpPr>
            <a:spLocks noChangeArrowheads="1"/>
          </p:cNvSpPr>
          <p:nvPr/>
        </p:nvSpPr>
        <p:spPr bwMode="auto">
          <a:xfrm>
            <a:off x="0" y="2824163"/>
            <a:ext cx="7370763" cy="2319337"/>
          </a:xfrm>
          <a:prstGeom prst="rtTriangle">
            <a:avLst/>
          </a:prstGeom>
          <a:solidFill>
            <a:schemeClr val="tx2"/>
          </a:solidFill>
          <a:ln w="9525">
            <a:noFill/>
            <a:miter lim="800000"/>
            <a:headEnd/>
            <a:tailEnd/>
          </a:ln>
        </p:spPr>
        <p:txBody>
          <a:bodyPr lIns="91425" tIns="91425" rIns="91425" bIns="91425" anchor="ctr"/>
          <a:lstStyle/>
          <a:p>
            <a:pPr>
              <a:defRPr/>
            </a:pPr>
            <a:endParaRPr lang="fr-FR"/>
          </a:p>
        </p:txBody>
      </p:sp>
      <p:sp>
        <p:nvSpPr>
          <p:cNvPr id="4" name="Shape 105"/>
          <p:cNvSpPr>
            <a:spLocks noChangeArrowheads="1"/>
          </p:cNvSpPr>
          <p:nvPr/>
        </p:nvSpPr>
        <p:spPr bwMode="auto">
          <a:xfrm flipH="1">
            <a:off x="3582988" y="1550988"/>
            <a:ext cx="5561012" cy="3592512"/>
          </a:xfrm>
          <a:prstGeom prst="rtTriangle">
            <a:avLst/>
          </a:prstGeom>
          <a:solidFill>
            <a:schemeClr val="bg2"/>
          </a:solidFill>
          <a:ln w="9525">
            <a:noFill/>
            <a:miter lim="800000"/>
            <a:headEnd/>
            <a:tailEnd/>
          </a:ln>
        </p:spPr>
        <p:txBody>
          <a:bodyPr lIns="91425" tIns="91425" rIns="91425" bIns="91425" anchor="ctr"/>
          <a:lstStyle/>
          <a:p>
            <a:pPr>
              <a:defRPr/>
            </a:pPr>
            <a:endParaRPr lang="fr-FR"/>
          </a:p>
        </p:txBody>
      </p:sp>
      <p:sp>
        <p:nvSpPr>
          <p:cNvPr id="5" name="Shape 106"/>
          <p:cNvSpPr/>
          <p:nvPr/>
        </p:nvSpPr>
        <p:spPr>
          <a:xfrm>
            <a:off x="203200" y="206375"/>
            <a:ext cx="8737600" cy="4730750"/>
          </a:xfrm>
          <a:prstGeom prst="rect">
            <a:avLst/>
          </a:prstGeom>
          <a:solidFill>
            <a:schemeClr val="dk1"/>
          </a:solidFill>
          <a:ln>
            <a:noFill/>
          </a:ln>
          <a:effectLst>
            <a:outerShdw blurRad="228600" sx="101000" sy="101000" algn="ctr" rotWithShape="0">
              <a:srgbClr val="000000">
                <a:alpha val="40000"/>
              </a:srgbClr>
            </a:outerShdw>
          </a:effectLst>
        </p:spPr>
        <p:txBody>
          <a:bodyPr lIns="91425" tIns="91425" rIns="91425" bIns="91425" anchor="ctr"/>
          <a:lstStyle/>
          <a:p>
            <a:pPr fontAlgn="auto">
              <a:spcBef>
                <a:spcPts val="0"/>
              </a:spcBef>
              <a:spcAft>
                <a:spcPts val="0"/>
              </a:spcAft>
              <a:defRPr/>
            </a:pPr>
            <a:endParaRPr kern="0">
              <a:latin typeface="Arial"/>
              <a:ea typeface="Arial"/>
              <a:cs typeface="Arial"/>
              <a:sym typeface="Arial"/>
            </a:endParaRPr>
          </a:p>
        </p:txBody>
      </p:sp>
      <p:sp>
        <p:nvSpPr>
          <p:cNvPr id="107" name="Shape 107"/>
          <p:cNvSpPr txBox="1">
            <a:spLocks noGrp="1"/>
          </p:cNvSpPr>
          <p:nvPr>
            <p:ph type="body" idx="1"/>
          </p:nvPr>
        </p:nvSpPr>
        <p:spPr>
          <a:xfrm>
            <a:off x="328025" y="4163500"/>
            <a:ext cx="7415100" cy="605100"/>
          </a:xfrm>
          <a:prstGeom prst="rect">
            <a:avLst/>
          </a:prstGeom>
          <a:noFill/>
          <a:ln>
            <a:noFill/>
          </a:ln>
        </p:spPr>
        <p:txBody>
          <a:bodyPr anchor="b"/>
          <a:lstStyle>
            <a:lvl1pPr marL="0" marR="0" lvl="0"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1pPr>
            <a:lvl2pPr marL="0" marR="0" lvl="1" indent="0" algn="l" rtl="0">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ct val="100000"/>
              <a:buFont typeface="Arial"/>
              <a:buNone/>
              <a:defRPr sz="1400" b="0" i="0" u="none" strike="noStrike" cap="none">
                <a:solidFill>
                  <a:srgbClr val="000000"/>
                </a:solidFill>
                <a:latin typeface="Arial"/>
                <a:ea typeface="Arial"/>
                <a:cs typeface="Arial"/>
                <a:sym typeface="Arial"/>
              </a:defRPr>
            </a:lvl9pPr>
          </a:lstStyle>
          <a:p>
            <a:endParaRPr/>
          </a:p>
        </p:txBody>
      </p:sp>
      <p:sp>
        <p:nvSpPr>
          <p:cNvPr id="6" name="Shape 108"/>
          <p:cNvSpPr txBox="1">
            <a:spLocks noGrp="1"/>
          </p:cNvSpPr>
          <p:nvPr>
            <p:ph type="sldNum" idx="10"/>
          </p:nvPr>
        </p:nvSpPr>
        <p:spPr bwMode="auto">
          <a:xfrm>
            <a:off x="8391525" y="4543425"/>
            <a:ext cx="547688" cy="393700"/>
          </a:xfrm>
          <a:prstGeom prst="rect">
            <a:avLst/>
          </a:prstGeom>
          <a:ln>
            <a:miter lim="800000"/>
            <a:headEnd/>
            <a:tailEnd/>
          </a:ln>
        </p:spPr>
        <p:txBody>
          <a:bodyPr vert="horz" wrap="square" lIns="91425" tIns="91425" rIns="91425" bIns="91425" numCol="1" anchor="ctr" anchorCtr="0" compatLnSpc="1">
            <a:prstTxWarp prst="textNoShape">
              <a:avLst/>
            </a:prstTxWarp>
          </a:bodyPr>
          <a:lstStyle>
            <a:lvl1pPr>
              <a:buSzPct val="25000"/>
              <a:defRPr/>
            </a:lvl1pPr>
          </a:lstStyle>
          <a:p>
            <a:pPr>
              <a:defRPr/>
            </a:pPr>
            <a:fld id="{0F1C0FFE-F848-4CC4-8DB0-0E04D7AB7953}"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tx1"/>
        </a:solidFill>
        <a:effectLst/>
      </p:bgPr>
    </p:bg>
    <p:spTree>
      <p:nvGrpSpPr>
        <p:cNvPr id="1" name=""/>
        <p:cNvGrpSpPr/>
        <p:nvPr/>
      </p:nvGrpSpPr>
      <p:grpSpPr>
        <a:xfrm>
          <a:off x="0" y="0"/>
          <a:ext cx="0" cy="0"/>
          <a:chOff x="0" y="0"/>
          <a:chExt cx="0" cy="0"/>
        </a:xfrm>
      </p:grpSpPr>
      <p:sp>
        <p:nvSpPr>
          <p:cNvPr id="1026" name="Shape 6"/>
          <p:cNvSpPr txBox="1">
            <a:spLocks noGrp="1"/>
          </p:cNvSpPr>
          <p:nvPr>
            <p:ph type="title"/>
          </p:nvPr>
        </p:nvSpPr>
        <p:spPr bwMode="auto">
          <a:xfrm>
            <a:off x="311150" y="444500"/>
            <a:ext cx="8521700" cy="573088"/>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fr-FR" smtClean="0">
              <a:sym typeface="Arial" charset="0"/>
            </a:endParaRPr>
          </a:p>
        </p:txBody>
      </p:sp>
      <p:sp>
        <p:nvSpPr>
          <p:cNvPr id="1027" name="Shape 7"/>
          <p:cNvSpPr txBox="1">
            <a:spLocks noGrp="1"/>
          </p:cNvSpPr>
          <p:nvPr>
            <p:ph type="body" idx="1"/>
          </p:nvPr>
        </p:nvSpPr>
        <p:spPr bwMode="auto">
          <a:xfrm>
            <a:off x="311150" y="1152525"/>
            <a:ext cx="8521700" cy="3390900"/>
          </a:xfrm>
          <a:prstGeom prst="rect">
            <a:avLst/>
          </a:prstGeom>
          <a:noFill/>
          <a:ln w="9525">
            <a:noFill/>
            <a:miter lim="800000"/>
            <a:headEnd/>
            <a:tailEnd/>
          </a:ln>
        </p:spPr>
        <p:txBody>
          <a:bodyPr vert="horz" wrap="square" lIns="91425" tIns="91425" rIns="91425" bIns="91425" numCol="1" anchor="t" anchorCtr="0" compatLnSpc="1">
            <a:prstTxWarp prst="textNoShape">
              <a:avLst/>
            </a:prstTxWarp>
          </a:bodyPr>
          <a:lstStyle/>
          <a:p>
            <a:pPr lvl="0"/>
            <a:endParaRPr lang="fr-FR" smtClean="0">
              <a:sym typeface="Arial" charset="0"/>
            </a:endParaRPr>
          </a:p>
        </p:txBody>
      </p:sp>
      <p:sp>
        <p:nvSpPr>
          <p:cNvPr id="1028" name="Shape 8"/>
          <p:cNvSpPr txBox="1">
            <a:spLocks noChangeArrowheads="1"/>
          </p:cNvSpPr>
          <p:nvPr/>
        </p:nvSpPr>
        <p:spPr bwMode="auto">
          <a:xfrm>
            <a:off x="8391525" y="4543425"/>
            <a:ext cx="547688" cy="393700"/>
          </a:xfrm>
          <a:prstGeom prst="rect">
            <a:avLst/>
          </a:prstGeom>
          <a:noFill/>
          <a:ln w="9525">
            <a:noFill/>
            <a:miter lim="800000"/>
            <a:headEnd/>
            <a:tailEnd/>
          </a:ln>
        </p:spPr>
        <p:txBody>
          <a:bodyPr lIns="91425" tIns="91425" rIns="91425" bIns="91425" anchor="ctr"/>
          <a:lstStyle/>
          <a:p>
            <a:pPr algn="r">
              <a:buSzPct val="25000"/>
              <a:defRPr/>
            </a:pPr>
            <a:fld id="{A46C54B4-9A54-42D4-99B0-E9489BE67E22}" type="slidenum">
              <a:rPr lang="fr-FR" sz="1000">
                <a:solidFill>
                  <a:srgbClr val="233A44"/>
                </a:solidFill>
                <a:latin typeface="Nunito" charset="0"/>
                <a:sym typeface="Nunito" charset="0"/>
              </a:rPr>
              <a:pPr algn="r">
                <a:buSzPct val="25000"/>
                <a:defRPr/>
              </a:pPr>
              <a:t>‹N°›</a:t>
            </a:fld>
            <a:endParaRPr lang="fr-FR" sz="1000">
              <a:solidFill>
                <a:srgbClr val="233A44"/>
              </a:solidFill>
              <a:latin typeface="Nunito" charset="0"/>
              <a:sym typeface="Nunito" charset="0"/>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algn="l" rtl="0" eaLnBrk="0" fontAlgn="base" hangingPunct="0">
        <a:spcBef>
          <a:spcPct val="0"/>
        </a:spcBef>
        <a:spcAft>
          <a:spcPct val="0"/>
        </a:spcAft>
        <a:defRPr sz="1400">
          <a:solidFill>
            <a:srgbClr val="000000"/>
          </a:solidFill>
          <a:latin typeface="Arial" charset="0"/>
          <a:cs typeface="Arial" charset="0"/>
          <a:sym typeface="Arial" charset="0"/>
        </a:defRPr>
      </a:lvl2pPr>
      <a:lvl3pPr algn="l" rtl="0" eaLnBrk="0" fontAlgn="base" hangingPunct="0">
        <a:spcBef>
          <a:spcPct val="0"/>
        </a:spcBef>
        <a:spcAft>
          <a:spcPct val="0"/>
        </a:spcAft>
        <a:defRPr sz="1400">
          <a:solidFill>
            <a:srgbClr val="000000"/>
          </a:solidFill>
          <a:latin typeface="Arial" charset="0"/>
          <a:cs typeface="Arial" charset="0"/>
          <a:sym typeface="Arial" charset="0"/>
        </a:defRPr>
      </a:lvl3pPr>
      <a:lvl4pPr algn="l" rtl="0" eaLnBrk="0" fontAlgn="base" hangingPunct="0">
        <a:spcBef>
          <a:spcPct val="0"/>
        </a:spcBef>
        <a:spcAft>
          <a:spcPct val="0"/>
        </a:spcAft>
        <a:defRPr sz="1400">
          <a:solidFill>
            <a:srgbClr val="000000"/>
          </a:solidFill>
          <a:latin typeface="Arial" charset="0"/>
          <a:cs typeface="Arial" charset="0"/>
          <a:sym typeface="Arial" charset="0"/>
        </a:defRPr>
      </a:lvl4pPr>
      <a:lvl5pPr algn="l" rtl="0" eaLnBrk="0" fontAlgn="base" hangingPunct="0">
        <a:spcBef>
          <a:spcPct val="0"/>
        </a:spcBef>
        <a:spcAft>
          <a:spcPct val="0"/>
        </a:spcAft>
        <a:defRPr sz="1400">
          <a:solidFill>
            <a:srgbClr val="000000"/>
          </a:solidFill>
          <a:latin typeface="Arial" charset="0"/>
          <a:cs typeface="Arial" charset="0"/>
          <a:sym typeface="Arial" charset="0"/>
        </a:defRPr>
      </a:lvl5pPr>
      <a:lvl6pPr marL="457200" algn="l" rtl="0" eaLnBrk="0" fontAlgn="base" hangingPunct="0">
        <a:spcBef>
          <a:spcPct val="0"/>
        </a:spcBef>
        <a:spcAft>
          <a:spcPct val="0"/>
        </a:spcAft>
        <a:defRPr sz="1400">
          <a:solidFill>
            <a:srgbClr val="000000"/>
          </a:solidFill>
          <a:latin typeface="Arial" charset="0"/>
          <a:cs typeface="Arial" charset="0"/>
          <a:sym typeface="Arial" charset="0"/>
        </a:defRPr>
      </a:lvl6pPr>
      <a:lvl7pPr marL="914400" algn="l" rtl="0" eaLnBrk="0" fontAlgn="base" hangingPunct="0">
        <a:spcBef>
          <a:spcPct val="0"/>
        </a:spcBef>
        <a:spcAft>
          <a:spcPct val="0"/>
        </a:spcAft>
        <a:defRPr sz="1400">
          <a:solidFill>
            <a:srgbClr val="000000"/>
          </a:solidFill>
          <a:latin typeface="Arial" charset="0"/>
          <a:cs typeface="Arial" charset="0"/>
          <a:sym typeface="Arial" charset="0"/>
        </a:defRPr>
      </a:lvl7pPr>
      <a:lvl8pPr marL="1371600" algn="l" rtl="0" eaLnBrk="0" fontAlgn="base" hangingPunct="0">
        <a:spcBef>
          <a:spcPct val="0"/>
        </a:spcBef>
        <a:spcAft>
          <a:spcPct val="0"/>
        </a:spcAft>
        <a:defRPr sz="1400">
          <a:solidFill>
            <a:srgbClr val="000000"/>
          </a:solidFill>
          <a:latin typeface="Arial" charset="0"/>
          <a:cs typeface="Arial" charset="0"/>
          <a:sym typeface="Arial" charset="0"/>
        </a:defRPr>
      </a:lvl8pPr>
      <a:lvl9pPr marL="1828800" algn="l" rtl="0" eaLnBrk="0" fontAlgn="base" hangingPunct="0">
        <a:spcBef>
          <a:spcPct val="0"/>
        </a:spcBef>
        <a:spcAft>
          <a:spcPct val="0"/>
        </a:spcAft>
        <a:defRPr sz="1400">
          <a:solidFill>
            <a:srgbClr val="000000"/>
          </a:solidFill>
          <a:latin typeface="Arial" charset="0"/>
          <a:cs typeface="Arial" charset="0"/>
          <a:sym typeface="Arial"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charset="0"/>
        </a:defRPr>
      </a:lvl1pPr>
      <a:lvl2pPr lvl="1" algn="l" rtl="0" eaLnBrk="0" fontAlgn="base" hangingPunct="0">
        <a:spcBef>
          <a:spcPct val="0"/>
        </a:spcBef>
        <a:spcAft>
          <a:spcPct val="0"/>
        </a:spcAft>
        <a:defRPr sz="1400">
          <a:solidFill>
            <a:srgbClr val="000000"/>
          </a:solidFill>
          <a:latin typeface="Arial"/>
          <a:ea typeface="Arial"/>
          <a:cs typeface="Arial"/>
          <a:sym typeface="Arial" charset="0"/>
        </a:defRPr>
      </a:lvl2pPr>
      <a:lvl3pPr lvl="2" algn="l" rtl="0" eaLnBrk="0" fontAlgn="base" hangingPunct="0">
        <a:spcBef>
          <a:spcPct val="0"/>
        </a:spcBef>
        <a:spcAft>
          <a:spcPct val="0"/>
        </a:spcAft>
        <a:defRPr sz="1400">
          <a:solidFill>
            <a:srgbClr val="000000"/>
          </a:solidFill>
          <a:latin typeface="Arial"/>
          <a:ea typeface="Arial"/>
          <a:cs typeface="Arial"/>
          <a:sym typeface="Arial" charset="0"/>
        </a:defRPr>
      </a:lvl3pPr>
      <a:lvl4pPr lvl="3" algn="l" rtl="0" eaLnBrk="0" fontAlgn="base" hangingPunct="0">
        <a:spcBef>
          <a:spcPct val="0"/>
        </a:spcBef>
        <a:spcAft>
          <a:spcPct val="0"/>
        </a:spcAft>
        <a:defRPr sz="1400">
          <a:solidFill>
            <a:srgbClr val="000000"/>
          </a:solidFill>
          <a:latin typeface="Arial"/>
          <a:ea typeface="Arial"/>
          <a:cs typeface="Arial"/>
          <a:sym typeface="Arial" charset="0"/>
        </a:defRPr>
      </a:lvl4pPr>
      <a:lvl5pPr lvl="4" algn="l" rtl="0" eaLnBrk="0" fontAlgn="base" hangingPunct="0">
        <a:spcBef>
          <a:spcPct val="0"/>
        </a:spcBef>
        <a:spcAft>
          <a:spcPct val="0"/>
        </a:spcAft>
        <a:defRPr sz="1400">
          <a:solidFill>
            <a:srgbClr val="000000"/>
          </a:solidFill>
          <a:latin typeface="Arial"/>
          <a:ea typeface="Arial"/>
          <a:cs typeface="Arial"/>
          <a:sym typeface="Arial"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casos.cs.cmu.edu/projects/automap/software.php"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casos.cs.cmu.edu/projects/automap/CMU-ISR-13-105.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casos.cs.cmu.edu/projects/ora/software.php"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hyperlink" Target="http://casos.cs.cmu.edu/projects/ora/software.php"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ideo" Target="file:///D:\Cours%20uqam\IA\DM%202%20Article%20Reduction%20de%20crises\Conflits%20Indo%20pakistanais\Video_expli.wmv" TargetMode="External"/><Relationship Id="rId5" Type="http://schemas.openxmlformats.org/officeDocument/2006/relationships/image" Target="../media/image31.emf"/><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hape 128"/>
          <p:cNvSpPr txBox="1">
            <a:spLocks noGrp="1"/>
          </p:cNvSpPr>
          <p:nvPr>
            <p:ph type="ctrTitle"/>
          </p:nvPr>
        </p:nvSpPr>
        <p:spPr>
          <a:xfrm>
            <a:off x="827088" y="1276350"/>
            <a:ext cx="7416800" cy="1447800"/>
          </a:xfrm>
        </p:spPr>
        <p:txBody>
          <a:bodyPr/>
          <a:lstStyle/>
          <a:p>
            <a:pPr indent="-241300" eaLnBrk="1" hangingPunct="1">
              <a:spcBef>
                <a:spcPct val="0"/>
              </a:spcBef>
              <a:spcAft>
                <a:spcPct val="0"/>
              </a:spcAft>
              <a:buClr>
                <a:srgbClr val="AF7B51"/>
              </a:buClr>
              <a:buSzPct val="95000"/>
              <a:buFont typeface="Nunito"/>
              <a:buNone/>
            </a:pPr>
            <a:r>
              <a:rPr lang="fr-FR" sz="4000" b="1" smtClean="0">
                <a:solidFill>
                  <a:srgbClr val="AF7B51"/>
                </a:solidFill>
                <a:latin typeface="Times New Roman" pitchFamily="18" charset="0"/>
                <a:cs typeface="Times New Roman" pitchFamily="18" charset="0"/>
                <a:sym typeface="Times New Roman" pitchFamily="18" charset="0"/>
              </a:rPr>
              <a:t>SIMULATION MULTI AGENTS</a:t>
            </a:r>
          </a:p>
        </p:txBody>
      </p:sp>
      <p:sp>
        <p:nvSpPr>
          <p:cNvPr id="14338" name="Shape 129"/>
          <p:cNvSpPr txBox="1">
            <a:spLocks noGrp="1"/>
          </p:cNvSpPr>
          <p:nvPr>
            <p:ph type="subTitle" idx="1"/>
          </p:nvPr>
        </p:nvSpPr>
        <p:spPr>
          <a:xfrm>
            <a:off x="1187450" y="2643188"/>
            <a:ext cx="6535738" cy="1292225"/>
          </a:xfrm>
        </p:spPr>
        <p:txBody>
          <a:bodyPr/>
          <a:lstStyle/>
          <a:p>
            <a:pPr indent="-127000" eaLnBrk="1" hangingPunct="1">
              <a:spcBef>
                <a:spcPct val="0"/>
              </a:spcBef>
              <a:spcAft>
                <a:spcPct val="0"/>
              </a:spcAft>
              <a:buClr>
                <a:srgbClr val="AF7B51"/>
              </a:buClr>
              <a:buSzTx/>
              <a:buFont typeface="Calibri" pitchFamily="34" charset="0"/>
              <a:buNone/>
            </a:pPr>
            <a:r>
              <a:rPr lang="fr-FR" sz="2400" b="1" smtClean="0">
                <a:solidFill>
                  <a:srgbClr val="000000"/>
                </a:solidFill>
                <a:latin typeface="Times New Roman" pitchFamily="18" charset="0"/>
                <a:cs typeface="Times New Roman" pitchFamily="18" charset="0"/>
                <a:sym typeface="Times New Roman" pitchFamily="18" charset="0"/>
              </a:rPr>
              <a:t>Social Network Modeling and Agent-Based Simulation in Support of Crisis De-Escalation</a:t>
            </a:r>
          </a:p>
          <a:p>
            <a:pPr indent="-127000" eaLnBrk="1" hangingPunct="1">
              <a:spcBef>
                <a:spcPct val="0"/>
              </a:spcBef>
              <a:spcAft>
                <a:spcPct val="0"/>
              </a:spcAft>
              <a:buClr>
                <a:srgbClr val="AF7B51"/>
              </a:buClr>
              <a:buSzTx/>
              <a:buFont typeface="Calibri" pitchFamily="34" charset="0"/>
              <a:buNone/>
            </a:pPr>
            <a:endParaRPr lang="fr-FR" sz="2400" b="1" smtClean="0">
              <a:solidFill>
                <a:srgbClr val="000000"/>
              </a:solidFill>
              <a:latin typeface="Times New Roman" pitchFamily="18" charset="0"/>
              <a:cs typeface="Times New Roman" pitchFamily="18" charset="0"/>
              <a:sym typeface="Times New Roman" pitchFamily="18" charset="0"/>
            </a:endParaRPr>
          </a:p>
        </p:txBody>
      </p:sp>
      <p:sp>
        <p:nvSpPr>
          <p:cNvPr id="14339" name="Rectangle 4"/>
          <p:cNvSpPr>
            <a:spLocks noChangeArrowheads="1"/>
          </p:cNvSpPr>
          <p:nvPr/>
        </p:nvSpPr>
        <p:spPr bwMode="auto">
          <a:xfrm>
            <a:off x="3276600" y="3867150"/>
            <a:ext cx="5327650" cy="1006475"/>
          </a:xfrm>
          <a:prstGeom prst="rect">
            <a:avLst/>
          </a:prstGeom>
          <a:noFill/>
          <a:ln w="9525">
            <a:noFill/>
            <a:miter lim="800000"/>
            <a:headEnd/>
            <a:tailEnd/>
          </a:ln>
        </p:spPr>
        <p:txBody>
          <a:bodyPr>
            <a:spAutoFit/>
          </a:bodyPr>
          <a:lstStyle/>
          <a:p>
            <a:r>
              <a:rPr lang="fr-FR" sz="2000">
                <a:latin typeface="Times New Roman" pitchFamily="18" charset="0"/>
              </a:rPr>
              <a:t>Michael J. Lanham, Member, IEEE, Geoffrey P. Morgan, and Kathleen M. Carley, Senior Member, IEEE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hape 165"/>
          <p:cNvSpPr txBox="1">
            <a:spLocks noGrp="1"/>
          </p:cNvSpPr>
          <p:nvPr>
            <p:ph type="title"/>
          </p:nvPr>
        </p:nvSpPr>
        <p:spPr>
          <a:xfrm>
            <a:off x="481013" y="339725"/>
            <a:ext cx="8412162" cy="954088"/>
          </a:xfrm>
        </p:spPr>
        <p:txBody>
          <a:bodyPr/>
          <a:lstStyle/>
          <a:p>
            <a:pPr indent="-190500" eaLnBrk="1" hangingPunct="1">
              <a:spcBef>
                <a:spcPct val="0"/>
              </a:spcBef>
              <a:buClr>
                <a:srgbClr val="AF7B51"/>
              </a:buClr>
              <a:buSzPct val="94000"/>
              <a:buFont typeface="Nunito"/>
              <a:buNone/>
            </a:pPr>
            <a:r>
              <a:rPr lang="fr-FR" smtClean="0">
                <a:latin typeface="Times New Roman" pitchFamily="18" charset="0"/>
                <a:cs typeface="Times New Roman" pitchFamily="18" charset="0"/>
                <a:sym typeface="Times New Roman" pitchFamily="18" charset="0"/>
              </a:rPr>
              <a:t>2. Travaux connexes</a:t>
            </a:r>
          </a:p>
        </p:txBody>
      </p:sp>
      <p:sp>
        <p:nvSpPr>
          <p:cNvPr id="32770" name="Shape 166"/>
          <p:cNvSpPr txBox="1">
            <a:spLocks noGrp="1"/>
          </p:cNvSpPr>
          <p:nvPr>
            <p:ph type="body" idx="1"/>
          </p:nvPr>
        </p:nvSpPr>
        <p:spPr>
          <a:xfrm>
            <a:off x="323850" y="1203325"/>
            <a:ext cx="8412163" cy="3651250"/>
          </a:xfrm>
        </p:spPr>
        <p:txBody>
          <a:bodyPr/>
          <a:lstStyle/>
          <a:p>
            <a:pPr eaLnBrk="1" hangingPunct="1">
              <a:spcBef>
                <a:spcPct val="0"/>
              </a:spcBef>
              <a:buFont typeface="Calibri" pitchFamily="34" charset="0"/>
              <a:buChar char="•"/>
            </a:pPr>
            <a:r>
              <a:rPr lang="fr-FR" sz="2000" smtClean="0">
                <a:latin typeface="Times New Roman" pitchFamily="18" charset="0"/>
                <a:cs typeface="Times New Roman" pitchFamily="18" charset="0"/>
                <a:sym typeface="Times New Roman" pitchFamily="18" charset="0"/>
              </a:rPr>
              <a:t>  Modélisation des croyances : paradigme Croyance-Désir-Intention</a:t>
            </a:r>
          </a:p>
          <a:p>
            <a:pPr eaLnBrk="1" hangingPunct="1">
              <a:spcBef>
                <a:spcPct val="0"/>
              </a:spcBef>
              <a:buFont typeface="Calibri" pitchFamily="34" charset="0"/>
              <a:buNone/>
            </a:pPr>
            <a:r>
              <a:rPr lang="fr-FR" sz="2000" smtClean="0">
                <a:latin typeface="Times New Roman" pitchFamily="18" charset="0"/>
                <a:cs typeface="Times New Roman" pitchFamily="18" charset="0"/>
                <a:sym typeface="Times New Roman" pitchFamily="18" charset="0"/>
              </a:rPr>
              <a:t>	 </a:t>
            </a:r>
            <a:r>
              <a:rPr lang="en-US" sz="2000" smtClean="0">
                <a:solidFill>
                  <a:schemeClr val="bg1"/>
                </a:solidFill>
                <a:latin typeface="Times New Roman" pitchFamily="18" charset="0"/>
                <a:cs typeface="Times New Roman" pitchFamily="18" charset="0"/>
                <a:sym typeface="Times New Roman" pitchFamily="18" charset="0"/>
              </a:rPr>
              <a:t>*</a:t>
            </a:r>
            <a:r>
              <a:rPr lang="en-US" sz="2000" smtClean="0">
                <a:latin typeface="Times New Roman" pitchFamily="18" charset="0"/>
                <a:cs typeface="Times New Roman" pitchFamily="18" charset="0"/>
                <a:sym typeface="Times New Roman" pitchFamily="18" charset="0"/>
              </a:rPr>
              <a:t> </a:t>
            </a:r>
            <a:r>
              <a:rPr lang="fr-FR" sz="2000" smtClean="0">
                <a:latin typeface="Times New Roman" pitchFamily="18" charset="0"/>
                <a:cs typeface="Times New Roman" pitchFamily="18" charset="0"/>
                <a:sym typeface="Times New Roman" pitchFamily="18" charset="0"/>
              </a:rPr>
              <a:t>Non utilisé dans la modélisation de l’article l’article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hape 171"/>
          <p:cNvSpPr txBox="1">
            <a:spLocks noGrp="1"/>
          </p:cNvSpPr>
          <p:nvPr>
            <p:ph type="title"/>
          </p:nvPr>
        </p:nvSpPr>
        <p:spPr>
          <a:xfrm>
            <a:off x="539750" y="339725"/>
            <a:ext cx="8412163" cy="954088"/>
          </a:xfrm>
        </p:spPr>
        <p:txBody>
          <a:bodyPr/>
          <a:lstStyle/>
          <a:p>
            <a:pPr indent="-190500" eaLnBrk="1" hangingPunct="1">
              <a:spcBef>
                <a:spcPct val="0"/>
              </a:spcBef>
              <a:buClr>
                <a:srgbClr val="AF7B51"/>
              </a:buClr>
              <a:buSzPct val="94000"/>
              <a:buFont typeface="Nunito"/>
              <a:buNone/>
            </a:pPr>
            <a:r>
              <a:rPr lang="fr-FR" smtClean="0">
                <a:latin typeface="Times New Roman" pitchFamily="18" charset="0"/>
                <a:cs typeface="Times New Roman" pitchFamily="18" charset="0"/>
                <a:sym typeface="Times New Roman" pitchFamily="18" charset="0"/>
              </a:rPr>
              <a:t>2. Travaux connexes</a:t>
            </a:r>
          </a:p>
        </p:txBody>
      </p:sp>
      <p:sp>
        <p:nvSpPr>
          <p:cNvPr id="34818" name="Shape 172"/>
          <p:cNvSpPr txBox="1">
            <a:spLocks noGrp="1"/>
          </p:cNvSpPr>
          <p:nvPr>
            <p:ph type="body" idx="1"/>
          </p:nvPr>
        </p:nvSpPr>
        <p:spPr>
          <a:xfrm>
            <a:off x="323850" y="1203325"/>
            <a:ext cx="8412163" cy="3651250"/>
          </a:xfrm>
        </p:spPr>
        <p:txBody>
          <a:bodyPr/>
          <a:lstStyle/>
          <a:p>
            <a:pPr eaLnBrk="1" hangingPunct="1">
              <a:spcBef>
                <a:spcPct val="0"/>
              </a:spcBef>
              <a:buFont typeface="Calibri" pitchFamily="34" charset="0"/>
              <a:buChar char="•"/>
            </a:pPr>
            <a:r>
              <a:rPr lang="fr-FR" sz="2000" smtClean="0">
                <a:solidFill>
                  <a:schemeClr val="bg2"/>
                </a:solidFill>
                <a:latin typeface="Times New Roman" pitchFamily="18" charset="0"/>
                <a:cs typeface="Times New Roman" pitchFamily="18" charset="0"/>
                <a:sym typeface="Times New Roman" pitchFamily="18" charset="0"/>
              </a:rPr>
              <a:t>  Modélisation des croyances : paradigme Croyance-Désir-Intention</a:t>
            </a:r>
          </a:p>
          <a:p>
            <a:pPr eaLnBrk="1" hangingPunct="1">
              <a:spcBef>
                <a:spcPct val="0"/>
              </a:spcBef>
              <a:buFont typeface="Calibri" pitchFamily="34" charset="0"/>
              <a:buNone/>
            </a:pPr>
            <a:r>
              <a:rPr lang="fr-FR" sz="2000" smtClean="0">
                <a:solidFill>
                  <a:schemeClr val="bg2"/>
                </a:solidFill>
                <a:latin typeface="Times New Roman" pitchFamily="18" charset="0"/>
                <a:cs typeface="Times New Roman" pitchFamily="18" charset="0"/>
                <a:sym typeface="Times New Roman" pitchFamily="18" charset="0"/>
              </a:rPr>
              <a:t>	 </a:t>
            </a:r>
            <a:r>
              <a:rPr lang="en-US" sz="2400" b="1" smtClean="0">
                <a:solidFill>
                  <a:schemeClr val="bg1"/>
                </a:solidFill>
                <a:latin typeface="Times New Roman" pitchFamily="18" charset="0"/>
                <a:cs typeface="Times New Roman" pitchFamily="18" charset="0"/>
                <a:sym typeface="Times New Roman" pitchFamily="18" charset="0"/>
              </a:rPr>
              <a:t>*</a:t>
            </a:r>
            <a:r>
              <a:rPr lang="en-US" sz="2000" smtClean="0">
                <a:solidFill>
                  <a:schemeClr val="bg2"/>
                </a:solidFill>
                <a:latin typeface="Times New Roman" pitchFamily="18" charset="0"/>
                <a:cs typeface="Times New Roman" pitchFamily="18" charset="0"/>
                <a:sym typeface="Times New Roman" pitchFamily="18" charset="0"/>
              </a:rPr>
              <a:t> </a:t>
            </a:r>
            <a:r>
              <a:rPr lang="fr-FR" sz="2000" smtClean="0">
                <a:solidFill>
                  <a:schemeClr val="bg2"/>
                </a:solidFill>
                <a:latin typeface="Times New Roman" pitchFamily="18" charset="0"/>
                <a:cs typeface="Times New Roman" pitchFamily="18" charset="0"/>
                <a:sym typeface="Times New Roman" pitchFamily="18" charset="0"/>
              </a:rPr>
              <a:t>Non utilisé dans la modélisation de l’article l’article</a:t>
            </a:r>
          </a:p>
          <a:p>
            <a:pPr eaLnBrk="1" hangingPunct="1">
              <a:spcBef>
                <a:spcPct val="0"/>
              </a:spcBef>
              <a:buFont typeface="Calibri" pitchFamily="34" charset="0"/>
              <a:buNone/>
            </a:pPr>
            <a:endParaRPr lang="fr-FR" sz="2000" smtClean="0">
              <a:solidFill>
                <a:schemeClr val="bg2"/>
              </a:solidFill>
              <a:latin typeface="Times New Roman" pitchFamily="18" charset="0"/>
              <a:cs typeface="Times New Roman" pitchFamily="18" charset="0"/>
              <a:sym typeface="Times New Roman" pitchFamily="18" charset="0"/>
            </a:endParaRPr>
          </a:p>
          <a:p>
            <a:pPr eaLnBrk="1" hangingPunct="1">
              <a:spcBef>
                <a:spcPct val="0"/>
              </a:spcBef>
              <a:buFont typeface="Calibri" pitchFamily="34" charset="0"/>
              <a:buChar char="•"/>
            </a:pPr>
            <a:r>
              <a:rPr lang="fr-FR" sz="2000" smtClean="0">
                <a:solidFill>
                  <a:schemeClr val="bg2"/>
                </a:solidFill>
                <a:latin typeface="Times New Roman" pitchFamily="18" charset="0"/>
                <a:cs typeface="Times New Roman" pitchFamily="18" charset="0"/>
                <a:sym typeface="Times New Roman" pitchFamily="18" charset="0"/>
              </a:rPr>
              <a:t>  N. Friedkin :</a:t>
            </a:r>
          </a:p>
          <a:p>
            <a:pPr eaLnBrk="1" hangingPunct="1">
              <a:spcBef>
                <a:spcPct val="0"/>
              </a:spcBef>
              <a:buFont typeface="Calibri" pitchFamily="34" charset="0"/>
              <a:buNone/>
            </a:pPr>
            <a:r>
              <a:rPr lang="en-US" sz="1600" smtClean="0">
                <a:solidFill>
                  <a:schemeClr val="bg2"/>
                </a:solidFill>
                <a:latin typeface="Arial" charset="0"/>
                <a:cs typeface="Times New Roman" pitchFamily="18" charset="0"/>
                <a:sym typeface="Times New Roman" pitchFamily="18" charset="0"/>
              </a:rPr>
              <a:t>	 </a:t>
            </a:r>
            <a:r>
              <a:rPr lang="en-US" sz="2000" b="1" smtClean="0">
                <a:solidFill>
                  <a:schemeClr val="bg1"/>
                </a:solidFill>
                <a:latin typeface="Times New Roman" pitchFamily="18" charset="0"/>
                <a:cs typeface="Times New Roman" pitchFamily="18" charset="0"/>
                <a:sym typeface="Times New Roman" pitchFamily="18" charset="0"/>
              </a:rPr>
              <a:t>*</a:t>
            </a:r>
            <a:r>
              <a:rPr lang="en-US" sz="2000" smtClean="0">
                <a:solidFill>
                  <a:schemeClr val="bg2"/>
                </a:solidFill>
                <a:latin typeface="Arial" charset="0"/>
                <a:cs typeface="Times New Roman" pitchFamily="18" charset="0"/>
                <a:sym typeface="Times New Roman" pitchFamily="18" charset="0"/>
              </a:rPr>
              <a:t> </a:t>
            </a:r>
            <a:r>
              <a:rPr lang="en-US" sz="2000" i="1" smtClean="0">
                <a:solidFill>
                  <a:schemeClr val="bg2"/>
                </a:solidFill>
                <a:latin typeface="Times New Roman" pitchFamily="18" charset="0"/>
                <a:cs typeface="Times New Roman" pitchFamily="18" charset="0"/>
                <a:sym typeface="Times New Roman" pitchFamily="18" charset="0"/>
              </a:rPr>
              <a:t>A Structural Theory of Social Inﬂuence. </a:t>
            </a:r>
            <a:r>
              <a:rPr lang="en-US" sz="2000" smtClean="0">
                <a:solidFill>
                  <a:schemeClr val="bg2"/>
                </a:solidFill>
                <a:latin typeface="Times New Roman" pitchFamily="18" charset="0"/>
                <a:cs typeface="Times New Roman" pitchFamily="18" charset="0"/>
                <a:sym typeface="Times New Roman" pitchFamily="18" charset="0"/>
              </a:rPr>
              <a:t>NewYork : Cambrige Univ.</a:t>
            </a:r>
          </a:p>
          <a:p>
            <a:pPr eaLnBrk="1" hangingPunct="1">
              <a:spcBef>
                <a:spcPct val="0"/>
              </a:spcBef>
              <a:buFont typeface="Calibri" pitchFamily="34" charset="0"/>
              <a:buNone/>
            </a:pPr>
            <a:r>
              <a:rPr lang="en-US" sz="2000" smtClean="0">
                <a:solidFill>
                  <a:schemeClr val="bg2"/>
                </a:solidFill>
                <a:latin typeface="Times New Roman" pitchFamily="18" charset="0"/>
                <a:cs typeface="Times New Roman" pitchFamily="18" charset="0"/>
                <a:sym typeface="Times New Roman" pitchFamily="18" charset="0"/>
              </a:rPr>
              <a:t>	 </a:t>
            </a:r>
            <a:r>
              <a:rPr lang="en-US" sz="2000" b="1" smtClean="0">
                <a:solidFill>
                  <a:schemeClr val="bg1"/>
                </a:solidFill>
                <a:latin typeface="Times New Roman" pitchFamily="18" charset="0"/>
                <a:cs typeface="Times New Roman" pitchFamily="18" charset="0"/>
                <a:sym typeface="Times New Roman" pitchFamily="18" charset="0"/>
              </a:rPr>
              <a:t>*</a:t>
            </a:r>
            <a:r>
              <a:rPr lang="en-US" sz="2000" smtClean="0">
                <a:solidFill>
                  <a:schemeClr val="bg2"/>
                </a:solidFill>
                <a:latin typeface="Times New Roman" pitchFamily="18" charset="0"/>
                <a:cs typeface="Times New Roman" pitchFamily="18" charset="0"/>
                <a:sym typeface="Times New Roman" pitchFamily="18" charset="0"/>
              </a:rPr>
              <a:t> 4 nouveaux concepts</a:t>
            </a:r>
            <a:endParaRPr lang="fr-FR" sz="2000" smtClean="0">
              <a:solidFill>
                <a:schemeClr val="bg2"/>
              </a:solidFill>
              <a:latin typeface="Times New Roman" pitchFamily="18" charset="0"/>
              <a:cs typeface="Times New Roman" pitchFamily="18" charset="0"/>
              <a:sym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hape 128"/>
          <p:cNvSpPr txBox="1">
            <a:spLocks noGrp="1"/>
          </p:cNvSpPr>
          <p:nvPr>
            <p:ph type="ctrTitle" idx="4294967295"/>
          </p:nvPr>
        </p:nvSpPr>
        <p:spPr>
          <a:xfrm>
            <a:off x="827088" y="1276350"/>
            <a:ext cx="7416800" cy="1447800"/>
          </a:xfrm>
        </p:spPr>
        <p:txBody>
          <a:bodyPr anchor="ctr"/>
          <a:lstStyle/>
          <a:p>
            <a:pPr indent="-241300" algn="ctr" eaLnBrk="1" hangingPunct="1">
              <a:buClr>
                <a:srgbClr val="AF7B51"/>
              </a:buClr>
              <a:buSzPct val="95000"/>
              <a:buFont typeface="Nunito"/>
              <a:buNone/>
            </a:pPr>
            <a:r>
              <a:rPr lang="fr-FR" sz="4000" b="1" smtClean="0">
                <a:solidFill>
                  <a:srgbClr val="AF7B51"/>
                </a:solidFill>
                <a:latin typeface="Times New Roman" pitchFamily="18" charset="0"/>
                <a:cs typeface="Times New Roman" pitchFamily="18" charset="0"/>
                <a:sym typeface="Times New Roman" pitchFamily="18" charset="0"/>
              </a:rPr>
              <a:t>3. Approche algorithmique</a:t>
            </a:r>
          </a:p>
        </p:txBody>
      </p:sp>
      <p:sp>
        <p:nvSpPr>
          <p:cNvPr id="36866" name="Shape 129"/>
          <p:cNvSpPr txBox="1">
            <a:spLocks noGrp="1"/>
          </p:cNvSpPr>
          <p:nvPr>
            <p:ph type="subTitle" idx="4294967295"/>
          </p:nvPr>
        </p:nvSpPr>
        <p:spPr>
          <a:xfrm>
            <a:off x="1187450" y="2643188"/>
            <a:ext cx="6535738" cy="1292225"/>
          </a:xfrm>
        </p:spPr>
        <p:txBody>
          <a:bodyPr/>
          <a:lstStyle/>
          <a:p>
            <a:pPr indent="-127000" algn="ctr" eaLnBrk="1" hangingPunct="1">
              <a:buClr>
                <a:srgbClr val="AF7B51"/>
              </a:buClr>
              <a:buFont typeface="Calibri" pitchFamily="34" charset="0"/>
              <a:buNone/>
            </a:pPr>
            <a:r>
              <a:rPr lang="fr-FR" sz="2000" b="1" smtClean="0">
                <a:latin typeface="Times New Roman" pitchFamily="18" charset="0"/>
                <a:cs typeface="Times New Roman" pitchFamily="18" charset="0"/>
                <a:sym typeface="Times New Roman" pitchFamily="18" charset="0"/>
              </a:rPr>
              <a:t>« Social Network Modeling and Agent-Based Simulation in Support of Crisis De-Escalation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hape 183"/>
          <p:cNvSpPr txBox="1">
            <a:spLocks noGrp="1"/>
          </p:cNvSpPr>
          <p:nvPr>
            <p:ph type="body" idx="1"/>
          </p:nvPr>
        </p:nvSpPr>
        <p:spPr>
          <a:xfrm>
            <a:off x="684213" y="1419225"/>
            <a:ext cx="7640637" cy="3019425"/>
          </a:xfrm>
        </p:spPr>
        <p:txBody>
          <a:bodyPr/>
          <a:lstStyle/>
          <a:p>
            <a:pPr indent="-82550" eaLnBrk="1" hangingPunct="1">
              <a:spcBef>
                <a:spcPct val="0"/>
              </a:spcBef>
              <a:buSzTx/>
              <a:buFont typeface="Calibri" pitchFamily="34" charset="0"/>
              <a:buNone/>
            </a:pPr>
            <a:endParaRPr lang="fr-FR" sz="1300" smtClean="0">
              <a:latin typeface="Calibri" pitchFamily="34" charset="0"/>
              <a:cs typeface="Times New Roman" pitchFamily="18" charset="0"/>
              <a:sym typeface="Calibri" pitchFamily="34" charset="0"/>
            </a:endParaRPr>
          </a:p>
        </p:txBody>
      </p:sp>
      <p:pic>
        <p:nvPicPr>
          <p:cNvPr id="38914" name="Shape 184"/>
          <p:cNvPicPr preferRelativeResize="0">
            <a:picLocks noChangeAspect="1" noChangeArrowheads="1"/>
          </p:cNvPicPr>
          <p:nvPr/>
        </p:nvPicPr>
        <p:blipFill>
          <a:blip r:embed="rId3"/>
          <a:srcRect/>
          <a:stretch>
            <a:fillRect/>
          </a:stretch>
        </p:blipFill>
        <p:spPr bwMode="auto">
          <a:xfrm>
            <a:off x="611188" y="1271588"/>
            <a:ext cx="8093075" cy="3603625"/>
          </a:xfrm>
          <a:prstGeom prst="rect">
            <a:avLst/>
          </a:prstGeom>
          <a:noFill/>
          <a:ln w="9525">
            <a:noFill/>
            <a:miter lim="800000"/>
            <a:headEnd/>
            <a:tailEnd/>
          </a:ln>
        </p:spPr>
      </p:pic>
      <p:sp>
        <p:nvSpPr>
          <p:cNvPr id="38915" name="Shape 185"/>
          <p:cNvSpPr txBox="1">
            <a:spLocks noGrp="1"/>
          </p:cNvSpPr>
          <p:nvPr>
            <p:ph type="title"/>
          </p:nvPr>
        </p:nvSpPr>
        <p:spPr>
          <a:xfrm>
            <a:off x="481013" y="339725"/>
            <a:ext cx="8412162" cy="954088"/>
          </a:xfrm>
        </p:spPr>
        <p:txBody>
          <a:bodyPr/>
          <a:lstStyle/>
          <a:p>
            <a:pPr indent="-190500" eaLnBrk="1" hangingPunct="1">
              <a:spcBef>
                <a:spcPct val="0"/>
              </a:spcBef>
              <a:buClr>
                <a:srgbClr val="AF7B51"/>
              </a:buClr>
              <a:buSzPct val="94000"/>
              <a:buFont typeface="Nunito"/>
              <a:buNone/>
            </a:pPr>
            <a:r>
              <a:rPr lang="fr-FR" smtClean="0">
                <a:latin typeface="Times New Roman" pitchFamily="18" charset="0"/>
                <a:cs typeface="Times New Roman" pitchFamily="18" charset="0"/>
                <a:sym typeface="Times New Roman" pitchFamily="18" charset="0"/>
              </a:rPr>
              <a:t>3. Approche algorithmique de l’article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hape 190"/>
          <p:cNvSpPr txBox="1">
            <a:spLocks noGrp="1"/>
          </p:cNvSpPr>
          <p:nvPr>
            <p:ph type="body" idx="1"/>
          </p:nvPr>
        </p:nvSpPr>
        <p:spPr>
          <a:xfrm>
            <a:off x="684213" y="1419225"/>
            <a:ext cx="7640637" cy="3019425"/>
          </a:xfrm>
        </p:spPr>
        <p:txBody>
          <a:bodyPr/>
          <a:lstStyle/>
          <a:p>
            <a:pPr indent="-82550" eaLnBrk="1" hangingPunct="1">
              <a:spcBef>
                <a:spcPct val="0"/>
              </a:spcBef>
              <a:buSzTx/>
              <a:buFont typeface="Calibri" pitchFamily="34" charset="0"/>
              <a:buNone/>
            </a:pPr>
            <a:endParaRPr lang="fr-FR" sz="1300" smtClean="0">
              <a:latin typeface="Calibri" pitchFamily="34" charset="0"/>
              <a:cs typeface="Times New Roman" pitchFamily="18" charset="0"/>
              <a:sym typeface="Calibri" pitchFamily="34" charset="0"/>
            </a:endParaRPr>
          </a:p>
        </p:txBody>
      </p:sp>
      <p:pic>
        <p:nvPicPr>
          <p:cNvPr id="40962" name="Shape 191"/>
          <p:cNvPicPr preferRelativeResize="0">
            <a:picLocks noChangeAspect="1" noChangeArrowheads="1"/>
          </p:cNvPicPr>
          <p:nvPr/>
        </p:nvPicPr>
        <p:blipFill>
          <a:blip r:embed="rId3"/>
          <a:srcRect/>
          <a:stretch>
            <a:fillRect/>
          </a:stretch>
        </p:blipFill>
        <p:spPr bwMode="auto">
          <a:xfrm>
            <a:off x="611188" y="1271588"/>
            <a:ext cx="8093075" cy="3603625"/>
          </a:xfrm>
          <a:prstGeom prst="rect">
            <a:avLst/>
          </a:prstGeom>
          <a:noFill/>
          <a:ln w="9525">
            <a:noFill/>
            <a:miter lim="800000"/>
            <a:headEnd/>
            <a:tailEnd/>
          </a:ln>
        </p:spPr>
      </p:pic>
      <p:sp>
        <p:nvSpPr>
          <p:cNvPr id="40963" name="Shape 192"/>
          <p:cNvSpPr txBox="1">
            <a:spLocks noGrp="1"/>
          </p:cNvSpPr>
          <p:nvPr>
            <p:ph type="title"/>
          </p:nvPr>
        </p:nvSpPr>
        <p:spPr>
          <a:xfrm>
            <a:off x="407988" y="339725"/>
            <a:ext cx="8412162" cy="954088"/>
          </a:xfrm>
        </p:spPr>
        <p:txBody>
          <a:bodyPr/>
          <a:lstStyle/>
          <a:p>
            <a:pPr indent="-190500" eaLnBrk="1" hangingPunct="1">
              <a:spcBef>
                <a:spcPct val="0"/>
              </a:spcBef>
              <a:buClr>
                <a:srgbClr val="AF7B51"/>
              </a:buClr>
              <a:buSzPct val="94000"/>
              <a:buFont typeface="Nunito"/>
              <a:buNone/>
            </a:pPr>
            <a:r>
              <a:rPr lang="fr-FR" smtClean="0">
                <a:latin typeface="Times New Roman" pitchFamily="18" charset="0"/>
                <a:cs typeface="Times New Roman" pitchFamily="18" charset="0"/>
                <a:sym typeface="Times New Roman" pitchFamily="18" charset="0"/>
              </a:rPr>
              <a:t>3. Approche algorithmique de l’article</a:t>
            </a:r>
          </a:p>
        </p:txBody>
      </p:sp>
      <p:sp>
        <p:nvSpPr>
          <p:cNvPr id="38916" name="Shape 193"/>
          <p:cNvSpPr>
            <a:spLocks noChangeArrowheads="1"/>
          </p:cNvSpPr>
          <p:nvPr/>
        </p:nvSpPr>
        <p:spPr bwMode="auto">
          <a:xfrm>
            <a:off x="468313" y="1203325"/>
            <a:ext cx="3359150" cy="3394075"/>
          </a:xfrm>
          <a:prstGeom prst="rect">
            <a:avLst/>
          </a:prstGeom>
          <a:noFill/>
          <a:ln w="38100">
            <a:solidFill>
              <a:srgbClr val="FF0000"/>
            </a:solidFill>
            <a:round/>
            <a:headEnd/>
            <a:tailEnd/>
          </a:ln>
        </p:spPr>
        <p:txBody>
          <a:bodyPr lIns="91425" tIns="91425" rIns="91425" bIns="91425" anchor="ctr"/>
          <a:lstStyle/>
          <a:p>
            <a:endParaRPr lang="fr-FR"/>
          </a:p>
        </p:txBody>
      </p:sp>
      <p:sp>
        <p:nvSpPr>
          <p:cNvPr id="194" name="Shape 194"/>
          <p:cNvSpPr/>
          <p:nvPr/>
        </p:nvSpPr>
        <p:spPr>
          <a:xfrm>
            <a:off x="705663" y="2381937"/>
            <a:ext cx="1143000" cy="641401"/>
          </a:xfrm>
          <a:prstGeom prst="roundRect">
            <a:avLst>
              <a:gd name="adj" fmla="val 16667"/>
            </a:avLst>
          </a:prstGeom>
          <a:gradFill>
            <a:gsLst>
              <a:gs pos="0">
                <a:srgbClr val="DBD4EB"/>
              </a:gs>
              <a:gs pos="100000">
                <a:srgbClr val="9180BB"/>
              </a:gs>
            </a:gsLst>
            <a:path path="circle">
              <a:fillToRect l="50000" t="50000" r="50000" b="50000"/>
            </a:path>
            <a:tileRect/>
          </a:gradFill>
          <a:ln w="38100" cap="flat" cmpd="sng">
            <a:solidFill>
              <a:srgbClr val="674EA7"/>
            </a:solidFill>
            <a:prstDash val="solid"/>
            <a:round/>
            <a:headEnd type="none" w="med" len="med"/>
            <a:tailEnd type="none" w="med" len="med"/>
          </a:ln>
        </p:spPr>
        <p:txBody>
          <a:bodyPr lIns="91425" tIns="91425" rIns="91425" bIns="91425" anchor="ctr"/>
          <a:lstStyle/>
          <a:p>
            <a:pPr algn="ctr" fontAlgn="auto">
              <a:spcBef>
                <a:spcPts val="0"/>
              </a:spcBef>
              <a:spcAft>
                <a:spcPts val="0"/>
              </a:spcAft>
              <a:defRPr/>
            </a:pPr>
            <a:r>
              <a:rPr lang="fr-FR" b="1" kern="0">
                <a:latin typeface="Arial"/>
                <a:ea typeface="Arial"/>
                <a:cs typeface="Arial"/>
                <a:sym typeface="Arial"/>
              </a:rPr>
              <a:t>Automap</a:t>
            </a:r>
          </a:p>
        </p:txBody>
      </p:sp>
      <p:sp>
        <p:nvSpPr>
          <p:cNvPr id="195" name="Shape 195"/>
          <p:cNvSpPr/>
          <p:nvPr/>
        </p:nvSpPr>
        <p:spPr>
          <a:xfrm>
            <a:off x="5727425" y="1506125"/>
            <a:ext cx="1143000" cy="641400"/>
          </a:xfrm>
          <a:prstGeom prst="roundRect">
            <a:avLst>
              <a:gd name="adj" fmla="val 16667"/>
            </a:avLst>
          </a:prstGeom>
          <a:gradFill>
            <a:gsLst>
              <a:gs pos="0">
                <a:srgbClr val="DBD4EB"/>
              </a:gs>
              <a:gs pos="100000">
                <a:srgbClr val="9180BB"/>
              </a:gs>
            </a:gsLst>
            <a:path path="circle">
              <a:fillToRect l="50000" t="50000" r="50000" b="50000"/>
            </a:path>
            <a:tileRect/>
          </a:gradFill>
          <a:ln w="38100" cap="flat" cmpd="sng">
            <a:solidFill>
              <a:srgbClr val="674EA7"/>
            </a:solidFill>
            <a:prstDash val="solid"/>
            <a:round/>
            <a:headEnd type="none" w="med" len="med"/>
            <a:tailEnd type="none" w="med" len="med"/>
          </a:ln>
        </p:spPr>
        <p:txBody>
          <a:bodyPr lIns="91425" tIns="91425" rIns="91425" bIns="91425" anchor="ctr"/>
          <a:lstStyle/>
          <a:p>
            <a:pPr fontAlgn="auto">
              <a:spcBef>
                <a:spcPts val="0"/>
              </a:spcBef>
              <a:spcAft>
                <a:spcPts val="0"/>
              </a:spcAft>
              <a:defRPr/>
            </a:pPr>
            <a:r>
              <a:rPr lang="fr-FR" b="1" kern="0">
                <a:latin typeface="Arial"/>
                <a:ea typeface="Arial"/>
                <a:cs typeface="Arial"/>
                <a:sym typeface="Arial"/>
              </a:rPr>
              <a:t>Construct</a:t>
            </a:r>
          </a:p>
        </p:txBody>
      </p:sp>
      <p:sp>
        <p:nvSpPr>
          <p:cNvPr id="196" name="Shape 196"/>
          <p:cNvSpPr/>
          <p:nvPr/>
        </p:nvSpPr>
        <p:spPr>
          <a:xfrm>
            <a:off x="4153675" y="1506125"/>
            <a:ext cx="1143000" cy="641400"/>
          </a:xfrm>
          <a:prstGeom prst="roundRect">
            <a:avLst>
              <a:gd name="adj" fmla="val 16667"/>
            </a:avLst>
          </a:prstGeom>
          <a:gradFill>
            <a:gsLst>
              <a:gs pos="0">
                <a:srgbClr val="DBD4EB"/>
              </a:gs>
              <a:gs pos="100000">
                <a:srgbClr val="9180BB"/>
              </a:gs>
            </a:gsLst>
            <a:path path="circle">
              <a:fillToRect l="50000" t="50000" r="50000" b="50000"/>
            </a:path>
            <a:tileRect/>
          </a:gradFill>
          <a:ln w="38100" cap="flat" cmpd="sng">
            <a:solidFill>
              <a:srgbClr val="674EA7"/>
            </a:solidFill>
            <a:prstDash val="solid"/>
            <a:round/>
            <a:headEnd type="none" w="med" len="med"/>
            <a:tailEnd type="none" w="med" len="med"/>
          </a:ln>
        </p:spPr>
        <p:txBody>
          <a:bodyPr lIns="91425" tIns="91425" rIns="91425" bIns="91425" anchor="ctr"/>
          <a:lstStyle/>
          <a:p>
            <a:pPr algn="ctr" fontAlgn="auto">
              <a:spcBef>
                <a:spcPts val="0"/>
              </a:spcBef>
              <a:spcAft>
                <a:spcPts val="0"/>
              </a:spcAft>
              <a:defRPr/>
            </a:pPr>
            <a:r>
              <a:rPr lang="fr-FR" b="1" kern="0">
                <a:latin typeface="Arial"/>
                <a:ea typeface="Arial"/>
                <a:cs typeface="Arial"/>
                <a:sym typeface="Arial"/>
              </a:rPr>
              <a:t>ORA</a:t>
            </a:r>
          </a:p>
        </p:txBody>
      </p:sp>
      <p:sp>
        <p:nvSpPr>
          <p:cNvPr id="38926" name="Shape 197"/>
          <p:cNvSpPr txBox="1">
            <a:spLocks noChangeArrowheads="1"/>
          </p:cNvSpPr>
          <p:nvPr/>
        </p:nvSpPr>
        <p:spPr bwMode="auto">
          <a:xfrm>
            <a:off x="547688" y="4540250"/>
            <a:ext cx="3149600" cy="317500"/>
          </a:xfrm>
          <a:prstGeom prst="rect">
            <a:avLst/>
          </a:prstGeom>
          <a:noFill/>
          <a:ln w="9525">
            <a:noFill/>
            <a:miter lim="800000"/>
            <a:headEnd/>
            <a:tailEnd/>
          </a:ln>
        </p:spPr>
        <p:txBody>
          <a:bodyPr lIns="91425" tIns="91425" rIns="91425" bIns="91425"/>
          <a:lstStyle/>
          <a:p>
            <a:r>
              <a:rPr lang="fr-FR" sz="1800" b="1">
                <a:solidFill>
                  <a:srgbClr val="FF0000"/>
                </a:solidFill>
              </a:rPr>
              <a:t>Etape 1 : “Data to Model”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checkerboard(across)">
                                      <p:cBhvr>
                                        <p:cTn id="7" dur="500"/>
                                        <p:tgtEl>
                                          <p:spTgt spid="38916"/>
                                        </p:tgtEl>
                                      </p:cBhvr>
                                    </p:animEffect>
                                  </p:childTnLst>
                                </p:cTn>
                              </p:par>
                              <p:par>
                                <p:cTn id="8" presetID="5" presetClass="entr" presetSubtype="10" fill="hold" nodeType="withEffect">
                                  <p:stCondLst>
                                    <p:cond delay="0"/>
                                  </p:stCondLst>
                                  <p:childTnLst>
                                    <p:set>
                                      <p:cBhvr>
                                        <p:cTn id="9" dur="1" fill="hold">
                                          <p:stCondLst>
                                            <p:cond delay="0"/>
                                          </p:stCondLst>
                                        </p:cTn>
                                        <p:tgtEl>
                                          <p:spTgt spid="38926">
                                            <p:txEl>
                                              <p:pRg st="0" end="0"/>
                                            </p:txEl>
                                          </p:spTgt>
                                        </p:tgtEl>
                                        <p:attrNameLst>
                                          <p:attrName>style.visibility</p:attrName>
                                        </p:attrNameLst>
                                      </p:cBhvr>
                                      <p:to>
                                        <p:strVal val="visible"/>
                                      </p:to>
                                    </p:set>
                                    <p:animEffect transition="in" filter="checkerboard(across)">
                                      <p:cBhvr>
                                        <p:cTn id="10" dur="500"/>
                                        <p:tgtEl>
                                          <p:spTgt spid="389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09" name="Shape 202"/>
          <p:cNvSpPr txBox="1">
            <a:spLocks noGrp="1"/>
          </p:cNvSpPr>
          <p:nvPr>
            <p:ph type="title"/>
          </p:nvPr>
        </p:nvSpPr>
        <p:spPr>
          <a:xfrm>
            <a:off x="323850" y="411163"/>
            <a:ext cx="8521700" cy="573087"/>
          </a:xfrm>
        </p:spPr>
        <p:txBody>
          <a:bodyPr/>
          <a:lstStyle/>
          <a:p>
            <a:pPr eaLnBrk="1" hangingPunct="1">
              <a:spcBef>
                <a:spcPct val="0"/>
              </a:spcBef>
              <a:buSzPct val="25000"/>
            </a:pPr>
            <a:r>
              <a:rPr lang="fr-FR" sz="2400" b="0" smtClean="0">
                <a:latin typeface="Times New Roman" pitchFamily="18" charset="0"/>
                <a:cs typeface="Times New Roman" pitchFamily="18" charset="0"/>
                <a:sym typeface="Times New Roman" pitchFamily="18" charset="0"/>
              </a:rPr>
              <a:t>Annexe 1 : Automap</a:t>
            </a:r>
          </a:p>
        </p:txBody>
      </p:sp>
      <p:sp>
        <p:nvSpPr>
          <p:cNvPr id="43010" name="Shape 203"/>
          <p:cNvSpPr txBox="1">
            <a:spLocks noGrp="1"/>
          </p:cNvSpPr>
          <p:nvPr>
            <p:ph type="body" idx="1"/>
          </p:nvPr>
        </p:nvSpPr>
        <p:spPr>
          <a:xfrm>
            <a:off x="323850" y="1131888"/>
            <a:ext cx="8521700" cy="3390900"/>
          </a:xfrm>
        </p:spPr>
        <p:txBody>
          <a:bodyPr/>
          <a:lstStyle/>
          <a:p>
            <a:pPr eaLnBrk="1" hangingPunct="1">
              <a:spcBef>
                <a:spcPct val="0"/>
              </a:spcBef>
              <a:buClr>
                <a:srgbClr val="000000"/>
              </a:buClr>
              <a:buSzTx/>
              <a:buFont typeface="Times New Roman" pitchFamily="18" charset="0"/>
              <a:buChar char="•"/>
            </a:pPr>
            <a:r>
              <a:rPr lang="fr-FR" smtClean="0">
                <a:solidFill>
                  <a:srgbClr val="000000"/>
                </a:solidFill>
                <a:latin typeface="Times New Roman" pitchFamily="18" charset="0"/>
                <a:cs typeface="Times New Roman" pitchFamily="18" charset="0"/>
                <a:sym typeface="Times New Roman" pitchFamily="18" charset="0"/>
              </a:rPr>
              <a:t>système d'exploration de texte avancé : analyse classique de contenu avec une extraction du réseau sémantique</a:t>
            </a:r>
          </a:p>
          <a:p>
            <a:pPr eaLnBrk="1" hangingPunct="1">
              <a:spcBef>
                <a:spcPct val="0"/>
              </a:spcBef>
              <a:buClr>
                <a:srgbClr val="000000"/>
              </a:buClr>
              <a:buSzTx/>
              <a:buFontTx/>
              <a:buNone/>
            </a:pPr>
            <a:endParaRPr lang="fr-FR" smtClean="0">
              <a:solidFill>
                <a:srgbClr val="000000"/>
              </a:solidFill>
              <a:latin typeface="Times New Roman" pitchFamily="18" charset="0"/>
              <a:cs typeface="Times New Roman" pitchFamily="18" charset="0"/>
              <a:sym typeface="Times New Roman" pitchFamily="18" charset="0"/>
            </a:endParaRPr>
          </a:p>
          <a:p>
            <a:pPr eaLnBrk="1" hangingPunct="1">
              <a:spcBef>
                <a:spcPct val="0"/>
              </a:spcBef>
              <a:buClr>
                <a:srgbClr val="000000"/>
              </a:buClr>
              <a:buSzTx/>
              <a:buFont typeface="Times New Roman" pitchFamily="18" charset="0"/>
              <a:buChar char="•"/>
            </a:pPr>
            <a:r>
              <a:rPr lang="fr-FR" smtClean="0">
                <a:solidFill>
                  <a:srgbClr val="000000"/>
                </a:solidFill>
                <a:latin typeface="Times New Roman" pitchFamily="18" charset="0"/>
                <a:cs typeface="Times New Roman" pitchFamily="18" charset="0"/>
                <a:sym typeface="Times New Roman" pitchFamily="18" charset="0"/>
              </a:rPr>
              <a:t>Pour télécharger le logiciel : </a:t>
            </a:r>
            <a:r>
              <a:rPr lang="fr-FR" sz="1400" u="sng" smtClean="0">
                <a:solidFill>
                  <a:srgbClr val="000000"/>
                </a:solidFill>
                <a:latin typeface="Arial" charset="0"/>
                <a:cs typeface="Times New Roman" pitchFamily="18" charset="0"/>
                <a:sym typeface="Times New Roman" pitchFamily="18" charset="0"/>
                <a:hlinkClick r:id="rId3"/>
              </a:rPr>
              <a:t>http://casos.cs.cmu.edu/projects/automap/software.php</a:t>
            </a:r>
            <a:endParaRPr lang="fr-FR" sz="1400" u="sng" smtClean="0">
              <a:solidFill>
                <a:srgbClr val="000000"/>
              </a:solidFill>
              <a:latin typeface="Arial" charset="0"/>
              <a:cs typeface="Times New Roman" pitchFamily="18" charset="0"/>
              <a:sym typeface="Times New Roman" pitchFamily="18" charset="0"/>
            </a:endParaRPr>
          </a:p>
          <a:p>
            <a:pPr eaLnBrk="1" hangingPunct="1">
              <a:spcBef>
                <a:spcPct val="0"/>
              </a:spcBef>
              <a:buClr>
                <a:srgbClr val="000000"/>
              </a:buClr>
              <a:buSzTx/>
              <a:buFont typeface="Times New Roman" pitchFamily="18" charset="0"/>
              <a:buChar char="•"/>
            </a:pPr>
            <a:endParaRPr lang="fr-FR" u="sng" smtClean="0">
              <a:solidFill>
                <a:schemeClr val="hlink"/>
              </a:solidFill>
              <a:latin typeface="Times New Roman" pitchFamily="18" charset="0"/>
              <a:cs typeface="Times New Roman" pitchFamily="18" charset="0"/>
              <a:sym typeface="Times New Roman" pitchFamily="18" charset="0"/>
            </a:endParaRPr>
          </a:p>
          <a:p>
            <a:pPr eaLnBrk="1" hangingPunct="1">
              <a:spcBef>
                <a:spcPct val="0"/>
              </a:spcBef>
              <a:buClr>
                <a:srgbClr val="000000"/>
              </a:buClr>
              <a:buSzTx/>
              <a:buFont typeface="Times New Roman" pitchFamily="18" charset="0"/>
              <a:buChar char="•"/>
            </a:pPr>
            <a:r>
              <a:rPr lang="fr-FR" u="sng" smtClean="0">
                <a:solidFill>
                  <a:schemeClr val="hlink"/>
                </a:solidFill>
                <a:latin typeface="Times New Roman" pitchFamily="18" charset="0"/>
                <a:cs typeface="Times New Roman" pitchFamily="18" charset="0"/>
                <a:sym typeface="Times New Roman" pitchFamily="18" charset="0"/>
                <a:hlinkClick r:id="rId4"/>
              </a:rPr>
              <a:t>http://www.casos.cs.cmu.edu/projects/automap/CMU-ISR-13-105.pdf</a:t>
            </a:r>
            <a:r>
              <a:rPr lang="fr-FR" smtClean="0">
                <a:solidFill>
                  <a:srgbClr val="000000"/>
                </a:solidFill>
                <a:latin typeface="Times New Roman" pitchFamily="18" charset="0"/>
                <a:cs typeface="Times New Roman" pitchFamily="18" charset="0"/>
                <a:sym typeface="Times New Roman" pitchFamily="18" charset="0"/>
              </a:rPr>
              <a:t> Guide sur automap en 2013 écrit par </a:t>
            </a:r>
            <a:r>
              <a:rPr lang="fr-FR" b="1" smtClean="0">
                <a:solidFill>
                  <a:srgbClr val="000000"/>
                </a:solidFill>
                <a:latin typeface="Times New Roman" pitchFamily="18" charset="0"/>
                <a:cs typeface="Times New Roman" pitchFamily="18" charset="0"/>
                <a:sym typeface="Times New Roman" pitchFamily="18" charset="0"/>
              </a:rPr>
              <a:t>Kathleen M. Carley</a:t>
            </a:r>
            <a:r>
              <a:rPr lang="fr-FR" smtClean="0">
                <a:solidFill>
                  <a:srgbClr val="000000"/>
                </a:solidFill>
                <a:latin typeface="Times New Roman" pitchFamily="18" charset="0"/>
                <a:cs typeface="Times New Roman" pitchFamily="18" charset="0"/>
                <a:sym typeface="Times New Roman" pitchFamily="18" charset="0"/>
              </a:rPr>
              <a:t>, Dave Columbus, Peter Landwehr</a:t>
            </a:r>
          </a:p>
        </p:txBody>
      </p:sp>
      <p:pic>
        <p:nvPicPr>
          <p:cNvPr id="43011" name="Picture 5"/>
          <p:cNvPicPr>
            <a:picLocks noChangeAspect="1" noChangeArrowheads="1"/>
          </p:cNvPicPr>
          <p:nvPr/>
        </p:nvPicPr>
        <p:blipFill>
          <a:blip r:embed="rId5"/>
          <a:srcRect/>
          <a:stretch>
            <a:fillRect/>
          </a:stretch>
        </p:blipFill>
        <p:spPr bwMode="auto">
          <a:xfrm>
            <a:off x="4500563" y="987425"/>
            <a:ext cx="4410075" cy="3914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7" name="Shape 208"/>
          <p:cNvSpPr txBox="1">
            <a:spLocks noGrp="1"/>
          </p:cNvSpPr>
          <p:nvPr>
            <p:ph type="title"/>
          </p:nvPr>
        </p:nvSpPr>
        <p:spPr>
          <a:xfrm>
            <a:off x="323850" y="484188"/>
            <a:ext cx="8521700" cy="573087"/>
          </a:xfrm>
        </p:spPr>
        <p:txBody>
          <a:bodyPr/>
          <a:lstStyle/>
          <a:p>
            <a:pPr eaLnBrk="1" hangingPunct="1">
              <a:spcBef>
                <a:spcPct val="0"/>
              </a:spcBef>
              <a:buSzPct val="25000"/>
            </a:pPr>
            <a:r>
              <a:rPr lang="fr-FR" sz="2400" b="0" smtClean="0">
                <a:latin typeface="Times New Roman" pitchFamily="18" charset="0"/>
                <a:cs typeface="Times New Roman" pitchFamily="18" charset="0"/>
                <a:sym typeface="Times New Roman" pitchFamily="18" charset="0"/>
              </a:rPr>
              <a:t>Annexe 2 : Construct</a:t>
            </a:r>
          </a:p>
        </p:txBody>
      </p:sp>
      <p:sp>
        <p:nvSpPr>
          <p:cNvPr id="45058" name="Shape 209"/>
          <p:cNvSpPr txBox="1">
            <a:spLocks noGrp="1"/>
          </p:cNvSpPr>
          <p:nvPr>
            <p:ph type="body" idx="1"/>
          </p:nvPr>
        </p:nvSpPr>
        <p:spPr>
          <a:xfrm>
            <a:off x="323850" y="1131888"/>
            <a:ext cx="8521700" cy="3390900"/>
          </a:xfrm>
        </p:spPr>
        <p:txBody>
          <a:bodyPr/>
          <a:lstStyle/>
          <a:p>
            <a:pPr eaLnBrk="1" hangingPunct="1">
              <a:spcBef>
                <a:spcPct val="0"/>
              </a:spcBef>
              <a:buSzPct val="25000"/>
              <a:buFont typeface="Calibri" pitchFamily="34" charset="0"/>
              <a:buNone/>
            </a:pPr>
            <a:r>
              <a:rPr lang="fr-FR" sz="1400" smtClean="0">
                <a:solidFill>
                  <a:srgbClr val="000000"/>
                </a:solidFill>
                <a:latin typeface="Arial" charset="0"/>
                <a:cs typeface="Times New Roman" pitchFamily="18" charset="0"/>
                <a:sym typeface="Arial" charset="0"/>
                <a:hlinkClick r:id="rId3"/>
              </a:rPr>
              <a:t>http://casos.cs.cmu.edu/projects/ora/software.php</a:t>
            </a:r>
            <a:endParaRPr lang="fr-FR" sz="1400" smtClean="0">
              <a:solidFill>
                <a:srgbClr val="000000"/>
              </a:solidFill>
              <a:latin typeface="Arial" charset="0"/>
              <a:cs typeface="Times New Roman" pitchFamily="18" charset="0"/>
              <a:sym typeface="Arial" charset="0"/>
            </a:endParaRPr>
          </a:p>
          <a:p>
            <a:pPr eaLnBrk="1" hangingPunct="1">
              <a:spcBef>
                <a:spcPct val="0"/>
              </a:spcBef>
              <a:buSzPct val="25000"/>
              <a:buFont typeface="Calibri" pitchFamily="34" charset="0"/>
              <a:buNone/>
            </a:pPr>
            <a:endParaRPr lang="fr-FR" sz="1400" smtClean="0">
              <a:solidFill>
                <a:srgbClr val="000000"/>
              </a:solidFill>
              <a:latin typeface="Arial" charset="0"/>
              <a:cs typeface="Times New Roman" pitchFamily="18" charset="0"/>
              <a:sym typeface="Arial" charset="0"/>
            </a:endParaRPr>
          </a:p>
          <a:p>
            <a:pPr eaLnBrk="1" hangingPunct="1">
              <a:spcBef>
                <a:spcPct val="0"/>
              </a:spcBef>
              <a:buSzPct val="25000"/>
              <a:buFont typeface="Calibri" pitchFamily="34" charset="0"/>
              <a:buNone/>
            </a:pPr>
            <a:endParaRPr lang="fr-FR" sz="1400" smtClean="0">
              <a:solidFill>
                <a:srgbClr val="000000"/>
              </a:solidFill>
              <a:latin typeface="Arial" charset="0"/>
              <a:cs typeface="Times New Roman" pitchFamily="18" charset="0"/>
              <a:sym typeface="Arial" charset="0"/>
            </a:endParaRPr>
          </a:p>
        </p:txBody>
      </p:sp>
      <p:pic>
        <p:nvPicPr>
          <p:cNvPr id="45059" name="Picture 4"/>
          <p:cNvPicPr>
            <a:picLocks noChangeAspect="1" noChangeArrowheads="1"/>
          </p:cNvPicPr>
          <p:nvPr/>
        </p:nvPicPr>
        <p:blipFill>
          <a:blip r:embed="rId4"/>
          <a:srcRect l="9962" t="1477" r="13559" b="7875"/>
          <a:stretch>
            <a:fillRect/>
          </a:stretch>
        </p:blipFill>
        <p:spPr bwMode="auto">
          <a:xfrm>
            <a:off x="611188" y="1492250"/>
            <a:ext cx="7740650" cy="51577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5" name="Shape 214"/>
          <p:cNvSpPr txBox="1">
            <a:spLocks noGrp="1"/>
          </p:cNvSpPr>
          <p:nvPr>
            <p:ph type="title"/>
          </p:nvPr>
        </p:nvSpPr>
        <p:spPr>
          <a:xfrm>
            <a:off x="323850" y="484188"/>
            <a:ext cx="8521700" cy="573087"/>
          </a:xfrm>
        </p:spPr>
        <p:txBody>
          <a:bodyPr/>
          <a:lstStyle/>
          <a:p>
            <a:pPr eaLnBrk="1" hangingPunct="1">
              <a:spcBef>
                <a:spcPct val="0"/>
              </a:spcBef>
              <a:buSzPct val="25000"/>
            </a:pPr>
            <a:r>
              <a:rPr lang="fr-FR" sz="2400" b="0" smtClean="0">
                <a:latin typeface="Times New Roman" pitchFamily="18" charset="0"/>
                <a:cs typeface="Times New Roman" pitchFamily="18" charset="0"/>
                <a:sym typeface="Times New Roman" pitchFamily="18" charset="0"/>
              </a:rPr>
              <a:t>Annexe 3 : ORA</a:t>
            </a:r>
          </a:p>
        </p:txBody>
      </p:sp>
      <p:sp>
        <p:nvSpPr>
          <p:cNvPr id="47106" name="Shape 215"/>
          <p:cNvSpPr txBox="1">
            <a:spLocks noGrp="1"/>
          </p:cNvSpPr>
          <p:nvPr>
            <p:ph type="body" idx="1"/>
          </p:nvPr>
        </p:nvSpPr>
        <p:spPr>
          <a:xfrm>
            <a:off x="311150" y="1152525"/>
            <a:ext cx="8521700" cy="3390900"/>
          </a:xfrm>
        </p:spPr>
        <p:txBody>
          <a:bodyPr/>
          <a:lstStyle/>
          <a:p>
            <a:pPr eaLnBrk="1" hangingPunct="1">
              <a:spcBef>
                <a:spcPct val="0"/>
              </a:spcBef>
              <a:buSzPct val="25000"/>
              <a:buFont typeface="Calibri" pitchFamily="34" charset="0"/>
              <a:buNone/>
            </a:pPr>
            <a:r>
              <a:rPr lang="fr-FR" sz="1400" smtClean="0">
                <a:solidFill>
                  <a:srgbClr val="000000"/>
                </a:solidFill>
                <a:latin typeface="Arial" charset="0"/>
                <a:cs typeface="Times New Roman" pitchFamily="18" charset="0"/>
                <a:sym typeface="Arial" charset="0"/>
              </a:rPr>
              <a:t>A télécharger vers </a:t>
            </a:r>
            <a:r>
              <a:rPr lang="fr-FR" sz="1400" u="sng" smtClean="0">
                <a:solidFill>
                  <a:schemeClr val="hlink"/>
                </a:solidFill>
                <a:latin typeface="Arial" charset="0"/>
                <a:cs typeface="Times New Roman" pitchFamily="18" charset="0"/>
                <a:sym typeface="Arial" charset="0"/>
                <a:hlinkClick r:id="rId3"/>
              </a:rPr>
              <a:t>http://casos.cs.cmu.edu/projects/ora/software.php</a:t>
            </a:r>
          </a:p>
          <a:p>
            <a:pPr eaLnBrk="1" hangingPunct="1">
              <a:spcBef>
                <a:spcPct val="0"/>
              </a:spcBef>
              <a:buSzPct val="25000"/>
              <a:buFont typeface="Calibri" pitchFamily="34" charset="0"/>
              <a:buNone/>
            </a:pPr>
            <a:endParaRPr lang="fr-FR" sz="1400" smtClean="0">
              <a:solidFill>
                <a:srgbClr val="000000"/>
              </a:solidFill>
              <a:latin typeface="Arial" charset="0"/>
              <a:cs typeface="Times New Roman" pitchFamily="18" charset="0"/>
              <a:sym typeface="Arial"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hape 220"/>
          <p:cNvSpPr txBox="1">
            <a:spLocks noGrp="1"/>
          </p:cNvSpPr>
          <p:nvPr>
            <p:ph type="title"/>
          </p:nvPr>
        </p:nvSpPr>
        <p:spPr>
          <a:xfrm>
            <a:off x="334963" y="366713"/>
            <a:ext cx="8412162" cy="954087"/>
          </a:xfrm>
        </p:spPr>
        <p:txBody>
          <a:bodyPr/>
          <a:lstStyle/>
          <a:p>
            <a:pPr eaLnBrk="1" hangingPunct="1">
              <a:spcBef>
                <a:spcPct val="0"/>
              </a:spcBef>
            </a:pPr>
            <a:r>
              <a:rPr lang="fr-FR" smtClean="0">
                <a:latin typeface="Times New Roman" pitchFamily="18" charset="0"/>
                <a:cs typeface="Times New Roman" pitchFamily="18" charset="0"/>
                <a:sym typeface="Times New Roman" pitchFamily="18" charset="0"/>
              </a:rPr>
              <a:t>3.A. Processus “Data to Model” : </a:t>
            </a:r>
            <a:r>
              <a:rPr lang="fr-FR" i="1" smtClean="0">
                <a:latin typeface="Times New Roman" pitchFamily="18" charset="0"/>
                <a:cs typeface="Times New Roman" pitchFamily="18" charset="0"/>
                <a:sym typeface="Times New Roman" pitchFamily="18" charset="0"/>
              </a:rPr>
              <a:t>Automap</a:t>
            </a:r>
          </a:p>
        </p:txBody>
      </p:sp>
      <p:sp>
        <p:nvSpPr>
          <p:cNvPr id="49154" name="Shape 221"/>
          <p:cNvSpPr txBox="1">
            <a:spLocks noGrp="1"/>
          </p:cNvSpPr>
          <p:nvPr>
            <p:ph type="body" idx="1"/>
          </p:nvPr>
        </p:nvSpPr>
        <p:spPr>
          <a:xfrm>
            <a:off x="323850" y="1203325"/>
            <a:ext cx="8412163" cy="3651250"/>
          </a:xfrm>
        </p:spPr>
        <p:txBody>
          <a:bodyPr/>
          <a:lstStyle/>
          <a:p>
            <a:pPr marL="266700" indent="-266700">
              <a:lnSpc>
                <a:spcPct val="100000"/>
              </a:lnSpc>
              <a:spcBef>
                <a:spcPct val="0"/>
              </a:spcBef>
              <a:buClrTx/>
              <a:buFontTx/>
              <a:buChar char="•"/>
            </a:pPr>
            <a:r>
              <a:rPr lang="fr-FR" sz="2000" smtClean="0">
                <a:solidFill>
                  <a:schemeClr val="bg2"/>
                </a:solidFill>
                <a:latin typeface="Times New Roman" pitchFamily="18" charset="0"/>
                <a:cs typeface="Times New Roman" pitchFamily="18" charset="0"/>
                <a:sym typeface="Times New Roman" pitchFamily="18" charset="0"/>
              </a:rPr>
              <a:t>Etape 1 : Le processus « données vers modèle » (D2M)  :</a:t>
            </a:r>
          </a:p>
          <a:p>
            <a:pPr marL="266700" indent="-266700">
              <a:lnSpc>
                <a:spcPct val="100000"/>
              </a:lnSpc>
              <a:spcBef>
                <a:spcPct val="0"/>
              </a:spcBef>
              <a:buClrTx/>
              <a:buFontTx/>
              <a:buNone/>
            </a:pPr>
            <a:r>
              <a:rPr lang="fr-FR" sz="2000" b="1" smtClean="0">
                <a:solidFill>
                  <a:schemeClr val="bg1"/>
                </a:solidFill>
                <a:latin typeface="Times New Roman" pitchFamily="18" charset="0"/>
                <a:cs typeface="Times New Roman" pitchFamily="18" charset="0"/>
                <a:sym typeface="Times New Roman" pitchFamily="18" charset="0"/>
              </a:rPr>
              <a:t>		 *</a:t>
            </a:r>
            <a:r>
              <a:rPr lang="fr-FR" sz="2000" b="1" smtClean="0">
                <a:solidFill>
                  <a:schemeClr val="bg2"/>
                </a:solidFill>
                <a:latin typeface="Times New Roman" pitchFamily="18" charset="0"/>
                <a:cs typeface="Times New Roman" pitchFamily="18" charset="0"/>
                <a:sym typeface="Times New Roman" pitchFamily="18" charset="0"/>
              </a:rPr>
              <a:t> </a:t>
            </a:r>
            <a:r>
              <a:rPr lang="fr-FR" sz="2000" smtClean="0">
                <a:solidFill>
                  <a:schemeClr val="bg2"/>
                </a:solidFill>
                <a:latin typeface="Times New Roman" pitchFamily="18" charset="0"/>
                <a:cs typeface="Times New Roman" pitchFamily="18" charset="0"/>
                <a:sym typeface="Times New Roman" pitchFamily="18" charset="0"/>
              </a:rPr>
              <a:t>Collecter des données</a:t>
            </a:r>
          </a:p>
          <a:p>
            <a:pPr marL="266700" indent="-266700">
              <a:lnSpc>
                <a:spcPct val="100000"/>
              </a:lnSpc>
              <a:spcBef>
                <a:spcPct val="0"/>
              </a:spcBef>
              <a:buClrTx/>
              <a:buFontTx/>
              <a:buNone/>
            </a:pPr>
            <a:r>
              <a:rPr lang="fr-FR" sz="2000" smtClean="0">
                <a:solidFill>
                  <a:schemeClr val="bg2"/>
                </a:solidFill>
                <a:latin typeface="Times New Roman" pitchFamily="18" charset="0"/>
                <a:cs typeface="Times New Roman" pitchFamily="18" charset="0"/>
                <a:sym typeface="Times New Roman" pitchFamily="18" charset="0"/>
              </a:rPr>
              <a:t>		 </a:t>
            </a:r>
            <a:r>
              <a:rPr lang="fr-FR" sz="2000" b="1" smtClean="0">
                <a:solidFill>
                  <a:schemeClr val="bg1"/>
                </a:solidFill>
                <a:latin typeface="Times New Roman" pitchFamily="18" charset="0"/>
                <a:cs typeface="Times New Roman" pitchFamily="18" charset="0"/>
                <a:sym typeface="Times New Roman" pitchFamily="18" charset="0"/>
              </a:rPr>
              <a:t>*</a:t>
            </a:r>
            <a:r>
              <a:rPr lang="fr-FR" sz="2000" b="1" smtClean="0">
                <a:solidFill>
                  <a:schemeClr val="bg2"/>
                </a:solidFill>
                <a:latin typeface="Times New Roman" pitchFamily="18" charset="0"/>
                <a:cs typeface="Times New Roman" pitchFamily="18" charset="0"/>
                <a:sym typeface="Times New Roman" pitchFamily="18" charset="0"/>
              </a:rPr>
              <a:t> </a:t>
            </a:r>
            <a:r>
              <a:rPr lang="fr-FR" sz="2000" smtClean="0">
                <a:solidFill>
                  <a:schemeClr val="bg2"/>
                </a:solidFill>
                <a:latin typeface="Times New Roman" pitchFamily="18" charset="0"/>
                <a:cs typeface="Times New Roman" pitchFamily="18" charset="0"/>
                <a:sym typeface="Times New Roman" pitchFamily="18" charset="0"/>
              </a:rPr>
              <a:t>Nettoyer le corpus de texte</a:t>
            </a:r>
          </a:p>
          <a:p>
            <a:pPr marL="266700" indent="-266700">
              <a:lnSpc>
                <a:spcPct val="100000"/>
              </a:lnSpc>
              <a:spcBef>
                <a:spcPct val="0"/>
              </a:spcBef>
              <a:buClrTx/>
              <a:buFontTx/>
              <a:buNone/>
            </a:pPr>
            <a:r>
              <a:rPr lang="fr-FR" sz="2000" smtClean="0">
                <a:solidFill>
                  <a:schemeClr val="bg2"/>
                </a:solidFill>
                <a:latin typeface="Times New Roman" pitchFamily="18" charset="0"/>
                <a:cs typeface="Times New Roman" pitchFamily="18" charset="0"/>
                <a:sym typeface="Times New Roman" pitchFamily="18" charset="0"/>
              </a:rPr>
              <a:t>		 </a:t>
            </a:r>
            <a:r>
              <a:rPr lang="fr-FR" sz="2000" b="1" smtClean="0">
                <a:solidFill>
                  <a:schemeClr val="bg1"/>
                </a:solidFill>
                <a:latin typeface="Times New Roman" pitchFamily="18" charset="0"/>
                <a:cs typeface="Times New Roman" pitchFamily="18" charset="0"/>
                <a:sym typeface="Times New Roman" pitchFamily="18" charset="0"/>
              </a:rPr>
              <a:t>*</a:t>
            </a:r>
            <a:r>
              <a:rPr lang="fr-FR" sz="2000" b="1" smtClean="0">
                <a:solidFill>
                  <a:schemeClr val="bg2"/>
                </a:solidFill>
                <a:latin typeface="Times New Roman" pitchFamily="18" charset="0"/>
                <a:cs typeface="Times New Roman" pitchFamily="18" charset="0"/>
                <a:sym typeface="Times New Roman" pitchFamily="18" charset="0"/>
              </a:rPr>
              <a:t> </a:t>
            </a:r>
            <a:r>
              <a:rPr lang="fr-FR" sz="2000" smtClean="0">
                <a:solidFill>
                  <a:schemeClr val="bg2"/>
                </a:solidFill>
                <a:latin typeface="Times New Roman" pitchFamily="18" charset="0"/>
                <a:cs typeface="Times New Roman" pitchFamily="18" charset="0"/>
                <a:sym typeface="Times New Roman" pitchFamily="18" charset="0"/>
              </a:rPr>
              <a:t>Classifier croisée ontologique</a:t>
            </a:r>
          </a:p>
          <a:p>
            <a:pPr marL="266700" indent="-266700">
              <a:lnSpc>
                <a:spcPct val="100000"/>
              </a:lnSpc>
              <a:spcBef>
                <a:spcPct val="0"/>
              </a:spcBef>
              <a:buClrTx/>
              <a:buFontTx/>
              <a:buNone/>
            </a:pPr>
            <a:r>
              <a:rPr lang="fr-FR" sz="2000" smtClean="0">
                <a:solidFill>
                  <a:schemeClr val="bg2"/>
                </a:solidFill>
                <a:latin typeface="Times New Roman" pitchFamily="18" charset="0"/>
                <a:cs typeface="Times New Roman" pitchFamily="18" charset="0"/>
                <a:sym typeface="Times New Roman" pitchFamily="18" charset="0"/>
              </a:rPr>
              <a:t>		 </a:t>
            </a:r>
            <a:r>
              <a:rPr lang="fr-FR" sz="2000" b="1" smtClean="0">
                <a:solidFill>
                  <a:schemeClr val="bg1"/>
                </a:solidFill>
                <a:latin typeface="Times New Roman" pitchFamily="18" charset="0"/>
                <a:cs typeface="Times New Roman" pitchFamily="18" charset="0"/>
                <a:sym typeface="Times New Roman" pitchFamily="18" charset="0"/>
              </a:rPr>
              <a:t>*</a:t>
            </a:r>
            <a:r>
              <a:rPr lang="fr-FR" sz="2000" b="1" smtClean="0">
                <a:solidFill>
                  <a:schemeClr val="bg2"/>
                </a:solidFill>
                <a:latin typeface="Times New Roman" pitchFamily="18" charset="0"/>
                <a:cs typeface="Times New Roman" pitchFamily="18" charset="0"/>
                <a:sym typeface="Times New Roman" pitchFamily="18" charset="0"/>
              </a:rPr>
              <a:t> </a:t>
            </a:r>
            <a:r>
              <a:rPr lang="fr-FR" sz="2000" smtClean="0">
                <a:solidFill>
                  <a:schemeClr val="bg2"/>
                </a:solidFill>
                <a:latin typeface="Times New Roman" pitchFamily="18" charset="0"/>
                <a:cs typeface="Times New Roman" pitchFamily="18" charset="0"/>
                <a:sym typeface="Times New Roman" pitchFamily="18" charset="0"/>
              </a:rPr>
              <a:t>Générer des données statiques pour l'analyse</a:t>
            </a:r>
          </a:p>
          <a:p>
            <a:pPr marL="266700" indent="-266700">
              <a:lnSpc>
                <a:spcPct val="100000"/>
              </a:lnSpc>
              <a:spcBef>
                <a:spcPct val="0"/>
              </a:spcBef>
              <a:buClrTx/>
              <a:buSzPct val="167000"/>
              <a:buFontTx/>
              <a:buChar char="•"/>
            </a:pPr>
            <a:endParaRPr lang="fr-FR" sz="2000" smtClean="0">
              <a:solidFill>
                <a:schemeClr val="bg2"/>
              </a:solidFill>
              <a:latin typeface="Times New Roman" pitchFamily="18" charset="0"/>
              <a:cs typeface="Times New Roman" pitchFamily="18" charset="0"/>
              <a:sym typeface="Times New Roman" pitchFamily="18" charset="0"/>
            </a:endParaRPr>
          </a:p>
          <a:p>
            <a:pPr marL="266700" indent="-266700" eaLnBrk="1" hangingPunct="1">
              <a:spcBef>
                <a:spcPct val="0"/>
              </a:spcBef>
              <a:buSzPct val="167000"/>
              <a:buFontTx/>
              <a:buChar char="•"/>
            </a:pPr>
            <a:endParaRPr lang="fr-FR" sz="2000" smtClean="0">
              <a:solidFill>
                <a:schemeClr val="bg2"/>
              </a:solidFill>
              <a:latin typeface="Times New Roman" pitchFamily="18" charset="0"/>
              <a:cs typeface="Times New Roman" pitchFamily="18" charset="0"/>
              <a:sym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hape 220"/>
          <p:cNvSpPr txBox="1">
            <a:spLocks noGrp="1"/>
          </p:cNvSpPr>
          <p:nvPr>
            <p:ph type="title" idx="4294967295"/>
          </p:nvPr>
        </p:nvSpPr>
        <p:spPr>
          <a:xfrm>
            <a:off x="334963" y="366713"/>
            <a:ext cx="8412162" cy="954087"/>
          </a:xfrm>
        </p:spPr>
        <p:txBody>
          <a:bodyPr/>
          <a:lstStyle/>
          <a:p>
            <a:pPr eaLnBrk="1" hangingPunct="1"/>
            <a:r>
              <a:rPr lang="fr-FR" sz="3200" b="1" smtClean="0">
                <a:solidFill>
                  <a:srgbClr val="AF7B51"/>
                </a:solidFill>
                <a:latin typeface="Times New Roman" pitchFamily="18" charset="0"/>
                <a:cs typeface="Times New Roman" pitchFamily="18" charset="0"/>
                <a:sym typeface="Times New Roman" pitchFamily="18" charset="0"/>
              </a:rPr>
              <a:t>3.A. Processus “Data to Model” : </a:t>
            </a:r>
            <a:r>
              <a:rPr lang="fr-FR" sz="3200" b="1" i="1" smtClean="0">
                <a:solidFill>
                  <a:srgbClr val="AF7B51"/>
                </a:solidFill>
                <a:latin typeface="Times New Roman" pitchFamily="18" charset="0"/>
                <a:cs typeface="Times New Roman" pitchFamily="18" charset="0"/>
                <a:sym typeface="Times New Roman" pitchFamily="18" charset="0"/>
              </a:rPr>
              <a:t>Automap</a:t>
            </a:r>
          </a:p>
        </p:txBody>
      </p:sp>
      <p:sp>
        <p:nvSpPr>
          <p:cNvPr id="51202" name="Shape 221"/>
          <p:cNvSpPr txBox="1">
            <a:spLocks noGrp="1"/>
          </p:cNvSpPr>
          <p:nvPr>
            <p:ph type="body" idx="4294967295"/>
          </p:nvPr>
        </p:nvSpPr>
        <p:spPr>
          <a:xfrm>
            <a:off x="323850" y="1203325"/>
            <a:ext cx="8412163" cy="3651250"/>
          </a:xfrm>
        </p:spPr>
        <p:txBody>
          <a:bodyPr/>
          <a:lstStyle/>
          <a:p>
            <a:pPr marL="266700" indent="-266700">
              <a:buSzPct val="200000"/>
              <a:buFontTx/>
              <a:buChar char="•"/>
            </a:pPr>
            <a:r>
              <a:rPr lang="fr-FR" sz="2000" smtClean="0">
                <a:solidFill>
                  <a:schemeClr val="bg2"/>
                </a:solidFill>
                <a:latin typeface="Times New Roman" pitchFamily="18" charset="0"/>
                <a:cs typeface="Times New Roman" pitchFamily="18" charset="0"/>
                <a:sym typeface="Times New Roman" pitchFamily="18" charset="0"/>
              </a:rPr>
              <a:t>Le processus « données vers modèle » (D2M)  :</a:t>
            </a:r>
          </a:p>
          <a:p>
            <a:pPr marL="266700" indent="-266700">
              <a:buSzPct val="200000"/>
            </a:pPr>
            <a:r>
              <a:rPr lang="fr-FR" sz="2000" smtClean="0">
                <a:solidFill>
                  <a:schemeClr val="bg2"/>
                </a:solidFill>
                <a:latin typeface="Times New Roman" pitchFamily="18" charset="0"/>
                <a:cs typeface="Times New Roman" pitchFamily="18" charset="0"/>
                <a:sym typeface="Times New Roman" pitchFamily="18" charset="0"/>
              </a:rPr>
              <a:t>	 </a:t>
            </a:r>
            <a:r>
              <a:rPr lang="fr-FR" sz="2000" b="1" smtClean="0">
                <a:solidFill>
                  <a:schemeClr val="bg1"/>
                </a:solidFill>
                <a:latin typeface="Times New Roman" pitchFamily="18" charset="0"/>
                <a:cs typeface="Times New Roman" pitchFamily="18" charset="0"/>
                <a:sym typeface="Times New Roman" pitchFamily="18" charset="0"/>
              </a:rPr>
              <a:t>*</a:t>
            </a:r>
            <a:r>
              <a:rPr lang="fr-FR" sz="2000" b="1" smtClean="0">
                <a:solidFill>
                  <a:schemeClr val="bg2"/>
                </a:solidFill>
                <a:latin typeface="Times New Roman" pitchFamily="18" charset="0"/>
                <a:cs typeface="Times New Roman" pitchFamily="18" charset="0"/>
                <a:sym typeface="Times New Roman" pitchFamily="18" charset="0"/>
              </a:rPr>
              <a:t> </a:t>
            </a:r>
            <a:r>
              <a:rPr lang="fr-FR" sz="2000" smtClean="0">
                <a:solidFill>
                  <a:schemeClr val="bg2"/>
                </a:solidFill>
                <a:latin typeface="Times New Roman" pitchFamily="18" charset="0"/>
                <a:cs typeface="Times New Roman" pitchFamily="18" charset="0"/>
                <a:sym typeface="Times New Roman" pitchFamily="18" charset="0"/>
              </a:rPr>
              <a:t>Collecter des données</a:t>
            </a:r>
          </a:p>
          <a:p>
            <a:pPr marL="266700" indent="-266700">
              <a:buSzPct val="200000"/>
            </a:pPr>
            <a:r>
              <a:rPr lang="fr-FR" sz="2000" smtClean="0">
                <a:solidFill>
                  <a:schemeClr val="bg2"/>
                </a:solidFill>
                <a:latin typeface="Times New Roman" pitchFamily="18" charset="0"/>
                <a:cs typeface="Times New Roman" pitchFamily="18" charset="0"/>
                <a:sym typeface="Times New Roman" pitchFamily="18" charset="0"/>
              </a:rPr>
              <a:t>	 </a:t>
            </a:r>
            <a:r>
              <a:rPr lang="fr-FR" sz="2000" b="1" smtClean="0">
                <a:solidFill>
                  <a:schemeClr val="bg1"/>
                </a:solidFill>
                <a:latin typeface="Times New Roman" pitchFamily="18" charset="0"/>
                <a:cs typeface="Times New Roman" pitchFamily="18" charset="0"/>
                <a:sym typeface="Times New Roman" pitchFamily="18" charset="0"/>
              </a:rPr>
              <a:t>*</a:t>
            </a:r>
            <a:r>
              <a:rPr lang="fr-FR" sz="2000" b="1" smtClean="0">
                <a:solidFill>
                  <a:schemeClr val="bg2"/>
                </a:solidFill>
                <a:latin typeface="Times New Roman" pitchFamily="18" charset="0"/>
                <a:cs typeface="Times New Roman" pitchFamily="18" charset="0"/>
                <a:sym typeface="Times New Roman" pitchFamily="18" charset="0"/>
              </a:rPr>
              <a:t> </a:t>
            </a:r>
            <a:r>
              <a:rPr lang="fr-FR" sz="2000" smtClean="0">
                <a:solidFill>
                  <a:schemeClr val="bg2"/>
                </a:solidFill>
                <a:latin typeface="Times New Roman" pitchFamily="18" charset="0"/>
                <a:cs typeface="Times New Roman" pitchFamily="18" charset="0"/>
                <a:sym typeface="Times New Roman" pitchFamily="18" charset="0"/>
              </a:rPr>
              <a:t>Nettoyer le corpus de texte</a:t>
            </a:r>
          </a:p>
          <a:p>
            <a:pPr marL="266700" indent="-266700">
              <a:buSzPct val="200000"/>
            </a:pPr>
            <a:r>
              <a:rPr lang="fr-FR" sz="2000" smtClean="0">
                <a:solidFill>
                  <a:schemeClr val="bg2"/>
                </a:solidFill>
                <a:latin typeface="Times New Roman" pitchFamily="18" charset="0"/>
                <a:cs typeface="Times New Roman" pitchFamily="18" charset="0"/>
                <a:sym typeface="Times New Roman" pitchFamily="18" charset="0"/>
              </a:rPr>
              <a:t>	 </a:t>
            </a:r>
            <a:r>
              <a:rPr lang="fr-FR" sz="2000" b="1" smtClean="0">
                <a:solidFill>
                  <a:schemeClr val="bg1"/>
                </a:solidFill>
                <a:latin typeface="Times New Roman" pitchFamily="18" charset="0"/>
                <a:cs typeface="Times New Roman" pitchFamily="18" charset="0"/>
                <a:sym typeface="Times New Roman" pitchFamily="18" charset="0"/>
              </a:rPr>
              <a:t>*</a:t>
            </a:r>
            <a:r>
              <a:rPr lang="fr-FR" sz="2000" b="1" smtClean="0">
                <a:solidFill>
                  <a:schemeClr val="bg2"/>
                </a:solidFill>
                <a:latin typeface="Times New Roman" pitchFamily="18" charset="0"/>
                <a:cs typeface="Times New Roman" pitchFamily="18" charset="0"/>
                <a:sym typeface="Times New Roman" pitchFamily="18" charset="0"/>
              </a:rPr>
              <a:t> </a:t>
            </a:r>
            <a:r>
              <a:rPr lang="fr-FR" sz="2000" smtClean="0">
                <a:solidFill>
                  <a:schemeClr val="bg2"/>
                </a:solidFill>
                <a:latin typeface="Times New Roman" pitchFamily="18" charset="0"/>
                <a:cs typeface="Times New Roman" pitchFamily="18" charset="0"/>
                <a:sym typeface="Times New Roman" pitchFamily="18" charset="0"/>
              </a:rPr>
              <a:t>Classifier croisée ontologique</a:t>
            </a:r>
          </a:p>
          <a:p>
            <a:pPr marL="266700" indent="-266700">
              <a:buSzPct val="200000"/>
            </a:pPr>
            <a:r>
              <a:rPr lang="fr-FR" sz="2000" b="1" smtClean="0">
                <a:solidFill>
                  <a:schemeClr val="bg1"/>
                </a:solidFill>
                <a:latin typeface="Times New Roman" pitchFamily="18" charset="0"/>
                <a:cs typeface="Times New Roman" pitchFamily="18" charset="0"/>
                <a:sym typeface="Times New Roman" pitchFamily="18" charset="0"/>
              </a:rPr>
              <a:t>	 *</a:t>
            </a:r>
            <a:r>
              <a:rPr lang="fr-FR" sz="2000" b="1" smtClean="0">
                <a:solidFill>
                  <a:schemeClr val="bg2"/>
                </a:solidFill>
                <a:latin typeface="Times New Roman" pitchFamily="18" charset="0"/>
                <a:cs typeface="Times New Roman" pitchFamily="18" charset="0"/>
                <a:sym typeface="Times New Roman" pitchFamily="18" charset="0"/>
              </a:rPr>
              <a:t> </a:t>
            </a:r>
            <a:r>
              <a:rPr lang="fr-FR" sz="2000" smtClean="0">
                <a:solidFill>
                  <a:schemeClr val="bg2"/>
                </a:solidFill>
                <a:latin typeface="Times New Roman" pitchFamily="18" charset="0"/>
                <a:cs typeface="Times New Roman" pitchFamily="18" charset="0"/>
                <a:sym typeface="Times New Roman" pitchFamily="18" charset="0"/>
              </a:rPr>
              <a:t>Générer des données statiques pour l'analyse</a:t>
            </a:r>
          </a:p>
          <a:p>
            <a:pPr marL="266700" indent="-266700">
              <a:buSzPct val="167000"/>
              <a:buFontTx/>
              <a:buChar char="•"/>
            </a:pPr>
            <a:endParaRPr lang="fr-FR" sz="2000" smtClean="0">
              <a:solidFill>
                <a:schemeClr val="bg2"/>
              </a:solidFill>
              <a:latin typeface="Times New Roman" pitchFamily="18" charset="0"/>
              <a:cs typeface="Times New Roman" pitchFamily="18" charset="0"/>
              <a:sym typeface="Times New Roman" pitchFamily="18" charset="0"/>
            </a:endParaRPr>
          </a:p>
        </p:txBody>
      </p:sp>
      <p:pic>
        <p:nvPicPr>
          <p:cNvPr id="51203" name="Picture 4"/>
          <p:cNvPicPr>
            <a:picLocks noChangeAspect="1" noChangeArrowheads="1"/>
          </p:cNvPicPr>
          <p:nvPr/>
        </p:nvPicPr>
        <p:blipFill>
          <a:blip r:embed="rId3"/>
          <a:srcRect/>
          <a:stretch>
            <a:fillRect/>
          </a:stretch>
        </p:blipFill>
        <p:spPr bwMode="auto">
          <a:xfrm>
            <a:off x="4140200" y="320675"/>
            <a:ext cx="4821238" cy="4627563"/>
          </a:xfrm>
          <a:prstGeom prst="rect">
            <a:avLst/>
          </a:prstGeom>
          <a:noFill/>
          <a:ln w="9525">
            <a:noFill/>
            <a:miter lim="800000"/>
            <a:headEnd/>
            <a:tailEnd/>
          </a:ln>
        </p:spPr>
      </p:pic>
      <p:sp>
        <p:nvSpPr>
          <p:cNvPr id="51204" name="Rectangle 5"/>
          <p:cNvSpPr>
            <a:spLocks noChangeArrowheads="1"/>
          </p:cNvSpPr>
          <p:nvPr/>
        </p:nvSpPr>
        <p:spPr bwMode="auto">
          <a:xfrm>
            <a:off x="395288" y="3579813"/>
            <a:ext cx="4176712" cy="1355725"/>
          </a:xfrm>
          <a:prstGeom prst="rect">
            <a:avLst/>
          </a:prstGeom>
          <a:noFill/>
          <a:ln w="9525">
            <a:noFill/>
            <a:miter lim="800000"/>
            <a:headEnd/>
            <a:tailEnd/>
          </a:ln>
        </p:spPr>
        <p:txBody>
          <a:bodyPr>
            <a:spAutoFit/>
          </a:bodyPr>
          <a:lstStyle/>
          <a:p>
            <a:pPr>
              <a:lnSpc>
                <a:spcPct val="115000"/>
              </a:lnSpc>
              <a:buClr>
                <a:srgbClr val="233A44"/>
              </a:buClr>
              <a:buSzPct val="200000"/>
              <a:buFontTx/>
              <a:buChar char="•"/>
            </a:pPr>
            <a:r>
              <a:rPr lang="en-US" sz="1800">
                <a:solidFill>
                  <a:schemeClr val="bg2"/>
                </a:solidFill>
                <a:latin typeface="Times New Roman" pitchFamily="18" charset="0"/>
                <a:sym typeface="Times New Roman" pitchFamily="18" charset="0"/>
              </a:rPr>
              <a:t>  Fig. 2 : Sample Multimode network of agents (circles, multicolored by country) and knowledge (hexagons, red), sized by Eigenvector Centrality.</a:t>
            </a:r>
            <a:endParaRPr lang="fr-FR" sz="1800">
              <a:solidFill>
                <a:schemeClr val="bg2"/>
              </a:solidFill>
              <a:latin typeface="Times New Roman" pitchFamily="18" charset="0"/>
              <a:sym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hape 134"/>
          <p:cNvSpPr txBox="1">
            <a:spLocks noGrp="1"/>
          </p:cNvSpPr>
          <p:nvPr>
            <p:ph type="title"/>
          </p:nvPr>
        </p:nvSpPr>
        <p:spPr>
          <a:xfrm>
            <a:off x="323850" y="339725"/>
            <a:ext cx="8412163" cy="954088"/>
          </a:xfrm>
        </p:spPr>
        <p:txBody>
          <a:bodyPr/>
          <a:lstStyle/>
          <a:p>
            <a:pPr indent="-190500" eaLnBrk="1" hangingPunct="1">
              <a:spcBef>
                <a:spcPct val="0"/>
              </a:spcBef>
              <a:buClr>
                <a:srgbClr val="AF7B51"/>
              </a:buClr>
              <a:buSzPct val="94000"/>
              <a:buFont typeface="Nunito"/>
              <a:buNone/>
            </a:pPr>
            <a:r>
              <a:rPr lang="fr-FR" smtClean="0">
                <a:latin typeface="Times New Roman" pitchFamily="18" charset="0"/>
                <a:cs typeface="Times New Roman" pitchFamily="18" charset="0"/>
                <a:sym typeface="Times New Roman" pitchFamily="18" charset="0"/>
              </a:rPr>
              <a:t>Sommaire</a:t>
            </a:r>
          </a:p>
        </p:txBody>
      </p:sp>
      <p:sp>
        <p:nvSpPr>
          <p:cNvPr id="16386" name="Shape 135"/>
          <p:cNvSpPr txBox="1">
            <a:spLocks noGrp="1"/>
          </p:cNvSpPr>
          <p:nvPr>
            <p:ph type="body" idx="1"/>
          </p:nvPr>
        </p:nvSpPr>
        <p:spPr>
          <a:xfrm>
            <a:off x="395288" y="1203325"/>
            <a:ext cx="8496300" cy="3651250"/>
          </a:xfrm>
        </p:spPr>
        <p:txBody>
          <a:bodyPr/>
          <a:lstStyle/>
          <a:p>
            <a:pPr indent="-82550" eaLnBrk="1" hangingPunct="1">
              <a:spcBef>
                <a:spcPct val="0"/>
              </a:spcBef>
              <a:buSzPct val="72000"/>
              <a:buFont typeface="Calibri" pitchFamily="34" charset="0"/>
              <a:buNone/>
            </a:pPr>
            <a:r>
              <a:rPr lang="fr-FR" smtClean="0">
                <a:latin typeface="Times New Roman" pitchFamily="18" charset="0"/>
                <a:cs typeface="Times New Roman" pitchFamily="18" charset="0"/>
                <a:sym typeface="Times New Roman" pitchFamily="18" charset="0"/>
              </a:rPr>
              <a:t>1. Introduction</a:t>
            </a:r>
          </a:p>
          <a:p>
            <a:pPr indent="-82550" eaLnBrk="1" hangingPunct="1">
              <a:spcBef>
                <a:spcPct val="0"/>
              </a:spcBef>
              <a:buSzPct val="72000"/>
              <a:buFont typeface="Calibri" pitchFamily="34" charset="0"/>
              <a:buNone/>
            </a:pPr>
            <a:r>
              <a:rPr lang="fr-FR" smtClean="0">
                <a:latin typeface="Times New Roman" pitchFamily="18" charset="0"/>
                <a:cs typeface="Times New Roman" pitchFamily="18" charset="0"/>
                <a:sym typeface="Times New Roman" pitchFamily="18" charset="0"/>
              </a:rPr>
              <a:t>2. Travaux connexes</a:t>
            </a:r>
          </a:p>
          <a:p>
            <a:pPr indent="-82550" eaLnBrk="1" hangingPunct="1">
              <a:spcBef>
                <a:spcPct val="0"/>
              </a:spcBef>
              <a:buSzPct val="72000"/>
              <a:buFont typeface="Calibri" pitchFamily="34" charset="0"/>
              <a:buNone/>
            </a:pPr>
            <a:r>
              <a:rPr lang="fr-FR" smtClean="0">
                <a:latin typeface="Times New Roman" pitchFamily="18" charset="0"/>
                <a:cs typeface="Times New Roman" pitchFamily="18" charset="0"/>
                <a:sym typeface="Times New Roman" pitchFamily="18" charset="0"/>
              </a:rPr>
              <a:t>3. Présentation de l’approche algorithmique de l’article</a:t>
            </a:r>
          </a:p>
          <a:p>
            <a:pPr indent="-82550" eaLnBrk="1" hangingPunct="1">
              <a:spcBef>
                <a:spcPct val="0"/>
              </a:spcBef>
              <a:buSzPct val="72000"/>
              <a:buFont typeface="Calibri" pitchFamily="34" charset="0"/>
              <a:buNone/>
            </a:pPr>
            <a:r>
              <a:rPr lang="fr-FR" smtClean="0">
                <a:latin typeface="Times New Roman" pitchFamily="18" charset="0"/>
                <a:cs typeface="Times New Roman" pitchFamily="18" charset="0"/>
                <a:sym typeface="Times New Roman" pitchFamily="18" charset="0"/>
              </a:rPr>
              <a:t>4. Reproductibilité de l’article </a:t>
            </a:r>
          </a:p>
          <a:p>
            <a:pPr indent="-82550" eaLnBrk="1" hangingPunct="1">
              <a:spcBef>
                <a:spcPct val="0"/>
              </a:spcBef>
              <a:buSzPct val="72000"/>
              <a:buFont typeface="Calibri" pitchFamily="34" charset="0"/>
              <a:buNone/>
            </a:pPr>
            <a:r>
              <a:rPr lang="fr-FR" smtClean="0">
                <a:latin typeface="Times New Roman" pitchFamily="18" charset="0"/>
                <a:cs typeface="Times New Roman" pitchFamily="18" charset="0"/>
                <a:sym typeface="Times New Roman" pitchFamily="18" charset="0"/>
              </a:rPr>
              <a:t>5. Limites de cette méthode</a:t>
            </a:r>
          </a:p>
          <a:p>
            <a:pPr indent="-82550" eaLnBrk="1" hangingPunct="1">
              <a:spcBef>
                <a:spcPct val="0"/>
              </a:spcBef>
              <a:buSzPct val="72000"/>
              <a:buFont typeface="Calibri" pitchFamily="34" charset="0"/>
              <a:buNone/>
            </a:pPr>
            <a:r>
              <a:rPr lang="fr-FR" smtClean="0">
                <a:latin typeface="Times New Roman" pitchFamily="18" charset="0"/>
                <a:cs typeface="Times New Roman" pitchFamily="18" charset="0"/>
                <a:sym typeface="Times New Roman" pitchFamily="18" charset="0"/>
              </a:rPr>
              <a:t>6. Discussion sur l’article</a:t>
            </a:r>
          </a:p>
          <a:p>
            <a:pPr indent="-82550" eaLnBrk="1" hangingPunct="1">
              <a:spcBef>
                <a:spcPct val="0"/>
              </a:spcBef>
              <a:buSzPct val="72000"/>
              <a:buFont typeface="Calibri" pitchFamily="34" charset="0"/>
              <a:buNone/>
            </a:pPr>
            <a:r>
              <a:rPr lang="fr-FR" smtClean="0">
                <a:latin typeface="Times New Roman" pitchFamily="18" charset="0"/>
                <a:cs typeface="Times New Roman" pitchFamily="18" charset="0"/>
                <a:sym typeface="Times New Roman" pitchFamily="18" charset="0"/>
              </a:rPr>
              <a:t>7. Conclusion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hape 220"/>
          <p:cNvSpPr txBox="1">
            <a:spLocks noGrp="1"/>
          </p:cNvSpPr>
          <p:nvPr>
            <p:ph type="title" idx="4294967295"/>
          </p:nvPr>
        </p:nvSpPr>
        <p:spPr>
          <a:xfrm>
            <a:off x="334963" y="366713"/>
            <a:ext cx="8412162" cy="954087"/>
          </a:xfrm>
        </p:spPr>
        <p:txBody>
          <a:bodyPr/>
          <a:lstStyle/>
          <a:p>
            <a:pPr eaLnBrk="1" hangingPunct="1"/>
            <a:r>
              <a:rPr lang="fr-FR" sz="3200" b="1" smtClean="0">
                <a:solidFill>
                  <a:srgbClr val="AF7B51"/>
                </a:solidFill>
                <a:latin typeface="Times New Roman" pitchFamily="18" charset="0"/>
                <a:cs typeface="Times New Roman" pitchFamily="18" charset="0"/>
                <a:sym typeface="Times New Roman" pitchFamily="18" charset="0"/>
              </a:rPr>
              <a:t>3.A. Processus “Data to Model” : </a:t>
            </a:r>
            <a:r>
              <a:rPr lang="fr-FR" sz="3200" b="1" i="1" smtClean="0">
                <a:solidFill>
                  <a:srgbClr val="AF7B51"/>
                </a:solidFill>
                <a:latin typeface="Times New Roman" pitchFamily="18" charset="0"/>
                <a:cs typeface="Times New Roman" pitchFamily="18" charset="0"/>
                <a:sym typeface="Times New Roman" pitchFamily="18" charset="0"/>
              </a:rPr>
              <a:t>Automap</a:t>
            </a:r>
          </a:p>
        </p:txBody>
      </p:sp>
      <p:sp>
        <p:nvSpPr>
          <p:cNvPr id="53250" name="Shape 221"/>
          <p:cNvSpPr txBox="1">
            <a:spLocks noGrp="1"/>
          </p:cNvSpPr>
          <p:nvPr>
            <p:ph type="body" idx="4294967295"/>
          </p:nvPr>
        </p:nvSpPr>
        <p:spPr>
          <a:xfrm>
            <a:off x="323850" y="1203325"/>
            <a:ext cx="8412163" cy="3651250"/>
          </a:xfrm>
        </p:spPr>
        <p:txBody>
          <a:bodyPr/>
          <a:lstStyle/>
          <a:p>
            <a:pPr marL="266700" indent="-266700">
              <a:buSzPct val="200000"/>
              <a:buFontTx/>
              <a:buChar char="•"/>
            </a:pPr>
            <a:r>
              <a:rPr lang="fr-FR" sz="2000" smtClean="0">
                <a:solidFill>
                  <a:schemeClr val="bg2"/>
                </a:solidFill>
                <a:latin typeface="Times New Roman" pitchFamily="18" charset="0"/>
                <a:cs typeface="Times New Roman" pitchFamily="18" charset="0"/>
                <a:sym typeface="Times New Roman" pitchFamily="18" charset="0"/>
              </a:rPr>
              <a:t>Le processus « données vers modèle » (D2M)  :</a:t>
            </a:r>
          </a:p>
          <a:p>
            <a:pPr marL="266700" indent="-266700">
              <a:buClr>
                <a:schemeClr val="bg1"/>
              </a:buClr>
              <a:buSzPct val="200000"/>
            </a:pPr>
            <a:r>
              <a:rPr lang="fr-FR" sz="2000" b="1" smtClean="0">
                <a:solidFill>
                  <a:schemeClr val="bg1"/>
                </a:solidFill>
                <a:latin typeface="Times New Roman" pitchFamily="18" charset="0"/>
                <a:cs typeface="Times New Roman" pitchFamily="18" charset="0"/>
                <a:sym typeface="Times New Roman" pitchFamily="18" charset="0"/>
              </a:rPr>
              <a:t>	   </a:t>
            </a:r>
            <a:r>
              <a:rPr lang="fr-FR" sz="2000" smtClean="0">
                <a:solidFill>
                  <a:schemeClr val="bg1"/>
                </a:solidFill>
                <a:latin typeface="Times New Roman" pitchFamily="18" charset="0"/>
                <a:cs typeface="Times New Roman" pitchFamily="18" charset="0"/>
                <a:sym typeface="Times New Roman" pitchFamily="18" charset="0"/>
              </a:rPr>
              <a:t>*</a:t>
            </a:r>
            <a:r>
              <a:rPr lang="fr-FR" sz="2000" smtClean="0">
                <a:solidFill>
                  <a:schemeClr val="bg2"/>
                </a:solidFill>
                <a:latin typeface="Times New Roman" pitchFamily="18" charset="0"/>
                <a:cs typeface="Times New Roman" pitchFamily="18" charset="0"/>
                <a:sym typeface="Times New Roman" pitchFamily="18" charset="0"/>
              </a:rPr>
              <a:t> Collecter des données</a:t>
            </a:r>
          </a:p>
          <a:p>
            <a:pPr marL="266700" indent="-266700">
              <a:buClr>
                <a:schemeClr val="bg1"/>
              </a:buClr>
              <a:buSzPct val="200000"/>
            </a:pPr>
            <a:r>
              <a:rPr lang="fr-FR" sz="2000" smtClean="0">
                <a:solidFill>
                  <a:schemeClr val="bg1"/>
                </a:solidFill>
                <a:latin typeface="Times New Roman" pitchFamily="18" charset="0"/>
                <a:cs typeface="Times New Roman" pitchFamily="18" charset="0"/>
                <a:sym typeface="Times New Roman" pitchFamily="18" charset="0"/>
              </a:rPr>
              <a:t>	   *</a:t>
            </a:r>
            <a:r>
              <a:rPr lang="fr-FR" sz="2000" smtClean="0">
                <a:solidFill>
                  <a:schemeClr val="bg2"/>
                </a:solidFill>
                <a:latin typeface="Times New Roman" pitchFamily="18" charset="0"/>
                <a:cs typeface="Times New Roman" pitchFamily="18" charset="0"/>
                <a:sym typeface="Times New Roman" pitchFamily="18" charset="0"/>
              </a:rPr>
              <a:t> Nettoyer le corpus de texte</a:t>
            </a:r>
          </a:p>
          <a:p>
            <a:pPr marL="742950" lvl="1" indent="-285750">
              <a:buClr>
                <a:schemeClr val="bg1"/>
              </a:buClr>
              <a:buSzPct val="200000"/>
            </a:pPr>
            <a:r>
              <a:rPr lang="fr-FR" sz="2000" smtClean="0">
                <a:solidFill>
                  <a:schemeClr val="bg1"/>
                </a:solidFill>
                <a:latin typeface="Times New Roman" pitchFamily="18" charset="0"/>
                <a:cs typeface="Times New Roman" pitchFamily="18" charset="0"/>
                <a:sym typeface="Times New Roman" pitchFamily="18" charset="0"/>
              </a:rPr>
              <a:t>*</a:t>
            </a:r>
            <a:r>
              <a:rPr lang="fr-FR" sz="2000" smtClean="0">
                <a:solidFill>
                  <a:schemeClr val="bg2"/>
                </a:solidFill>
                <a:latin typeface="Times New Roman" pitchFamily="18" charset="0"/>
                <a:cs typeface="Times New Roman" pitchFamily="18" charset="0"/>
                <a:sym typeface="Times New Roman" pitchFamily="18" charset="0"/>
              </a:rPr>
              <a:t> Classifier croisée ontologique</a:t>
            </a:r>
          </a:p>
          <a:p>
            <a:pPr marL="742950" lvl="1" indent="-285750">
              <a:buClr>
                <a:schemeClr val="bg1"/>
              </a:buClr>
              <a:buSzPct val="200000"/>
            </a:pPr>
            <a:r>
              <a:rPr lang="fr-FR" sz="2000" b="1" smtClean="0">
                <a:solidFill>
                  <a:schemeClr val="bg1"/>
                </a:solidFill>
                <a:latin typeface="Times New Roman" pitchFamily="18" charset="0"/>
                <a:cs typeface="Times New Roman" pitchFamily="18" charset="0"/>
                <a:sym typeface="Times New Roman" pitchFamily="18" charset="0"/>
              </a:rPr>
              <a:t>*</a:t>
            </a:r>
            <a:r>
              <a:rPr lang="fr-FR" sz="2000" smtClean="0">
                <a:solidFill>
                  <a:schemeClr val="bg2"/>
                </a:solidFill>
                <a:latin typeface="Times New Roman" pitchFamily="18" charset="0"/>
                <a:cs typeface="Times New Roman" pitchFamily="18" charset="0"/>
                <a:sym typeface="Times New Roman" pitchFamily="18" charset="0"/>
              </a:rPr>
              <a:t> Générer des données statiques pour l'analyse</a:t>
            </a:r>
          </a:p>
          <a:p>
            <a:pPr marL="266700" indent="-266700">
              <a:buSzPct val="167000"/>
              <a:buFontTx/>
              <a:buChar char="•"/>
            </a:pPr>
            <a:endParaRPr lang="fr-FR" sz="2000" smtClean="0">
              <a:solidFill>
                <a:schemeClr val="bg2"/>
              </a:solidFill>
              <a:latin typeface="Times New Roman" pitchFamily="18" charset="0"/>
              <a:cs typeface="Times New Roman" pitchFamily="18" charset="0"/>
              <a:sym typeface="Times New Roman" pitchFamily="18" charset="0"/>
            </a:endParaRPr>
          </a:p>
          <a:p>
            <a:pPr marL="266700" indent="-266700">
              <a:buSzPct val="167000"/>
              <a:buFontTx/>
              <a:buChar char="•"/>
            </a:pPr>
            <a:r>
              <a:rPr lang="fr-FR" sz="2000" smtClean="0">
                <a:solidFill>
                  <a:schemeClr val="bg2"/>
                </a:solidFill>
                <a:latin typeface="Times New Roman" pitchFamily="18" charset="0"/>
                <a:cs typeface="Times New Roman" pitchFamily="18" charset="0"/>
                <a:sym typeface="Times New Roman" pitchFamily="18" charset="0"/>
              </a:rPr>
              <a:t>Processus classique : mais nouveauté dans l’utilisation sur Text Mining</a:t>
            </a:r>
          </a:p>
        </p:txBody>
      </p:sp>
      <p:pic>
        <p:nvPicPr>
          <p:cNvPr id="51205" name="Picture 5"/>
          <p:cNvPicPr>
            <a:picLocks noChangeAspect="1" noChangeArrowheads="1"/>
          </p:cNvPicPr>
          <p:nvPr/>
        </p:nvPicPr>
        <p:blipFill>
          <a:blip r:embed="rId3"/>
          <a:srcRect t="493" b="4430"/>
          <a:stretch>
            <a:fillRect/>
          </a:stretch>
        </p:blipFill>
        <p:spPr bwMode="auto">
          <a:xfrm>
            <a:off x="1042988" y="987425"/>
            <a:ext cx="7248525" cy="38750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1205"/>
                                        </p:tgtEl>
                                        <p:attrNameLst>
                                          <p:attrName>style.visibility</p:attrName>
                                        </p:attrNameLst>
                                      </p:cBhvr>
                                      <p:to>
                                        <p:strVal val="visible"/>
                                      </p:to>
                                    </p:set>
                                    <p:animEffect transition="in" filter="checkerboard(across)">
                                      <p:cBhvr>
                                        <p:cTn id="7" dur="500"/>
                                        <p:tgtEl>
                                          <p:spTgt spid="51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hape 226"/>
          <p:cNvSpPr txBox="1">
            <a:spLocks noGrp="1"/>
          </p:cNvSpPr>
          <p:nvPr>
            <p:ph type="title"/>
          </p:nvPr>
        </p:nvSpPr>
        <p:spPr>
          <a:xfrm>
            <a:off x="334963" y="366713"/>
            <a:ext cx="8412162" cy="954087"/>
          </a:xfrm>
        </p:spPr>
        <p:txBody>
          <a:bodyPr/>
          <a:lstStyle/>
          <a:p>
            <a:pPr eaLnBrk="1" hangingPunct="1">
              <a:spcBef>
                <a:spcPct val="0"/>
              </a:spcBef>
            </a:pPr>
            <a:r>
              <a:rPr lang="fr-FR" smtClean="0">
                <a:latin typeface="Times New Roman" pitchFamily="18" charset="0"/>
                <a:cs typeface="Times New Roman" pitchFamily="18" charset="0"/>
                <a:sym typeface="Times New Roman" pitchFamily="18" charset="0"/>
              </a:rPr>
              <a:t>3.B. Formation des croyances : </a:t>
            </a:r>
            <a:r>
              <a:rPr lang="fr-FR" i="1" smtClean="0">
                <a:latin typeface="Times New Roman" pitchFamily="18" charset="0"/>
                <a:cs typeface="Times New Roman" pitchFamily="18" charset="0"/>
                <a:sym typeface="Times New Roman" pitchFamily="18" charset="0"/>
              </a:rPr>
              <a:t>Construct</a:t>
            </a:r>
          </a:p>
        </p:txBody>
      </p:sp>
      <p:sp>
        <p:nvSpPr>
          <p:cNvPr id="55298" name="Shape 227"/>
          <p:cNvSpPr txBox="1">
            <a:spLocks noGrp="1"/>
          </p:cNvSpPr>
          <p:nvPr>
            <p:ph type="body" idx="1"/>
          </p:nvPr>
        </p:nvSpPr>
        <p:spPr>
          <a:xfrm>
            <a:off x="334963" y="1177925"/>
            <a:ext cx="8412162" cy="3651250"/>
          </a:xfrm>
        </p:spPr>
        <p:txBody>
          <a:bodyPr/>
          <a:lstStyle/>
          <a:p>
            <a:pPr eaLnBrk="1" hangingPunct="1">
              <a:spcBef>
                <a:spcPct val="0"/>
              </a:spcBef>
              <a:buFont typeface="Calibri" pitchFamily="34" charset="0"/>
              <a:buChar char="•"/>
            </a:pPr>
            <a:r>
              <a:rPr lang="fr-FR" smtClean="0">
                <a:latin typeface="Times New Roman" pitchFamily="18" charset="0"/>
                <a:cs typeface="Times New Roman" pitchFamily="18" charset="0"/>
                <a:sym typeface="Times New Roman" pitchFamily="18" charset="0"/>
              </a:rPr>
              <a:t> Etape 2 : Utilisation du modèle créé par Automap</a:t>
            </a:r>
          </a:p>
          <a:p>
            <a:pPr eaLnBrk="1" hangingPunct="1">
              <a:spcBef>
                <a:spcPct val="0"/>
              </a:spcBef>
              <a:buFont typeface="Calibri" pitchFamily="34" charset="0"/>
              <a:buChar char="•"/>
            </a:pPr>
            <a:r>
              <a:rPr lang="fr-FR" smtClean="0">
                <a:latin typeface="Times New Roman" pitchFamily="18" charset="0"/>
                <a:cs typeface="Times New Roman" pitchFamily="18" charset="0"/>
                <a:sym typeface="Times New Roman" pitchFamily="18" charset="0"/>
              </a:rPr>
              <a:t> Outil de modélisation d’agents reconnu</a:t>
            </a:r>
          </a:p>
          <a:p>
            <a:pPr eaLnBrk="1" hangingPunct="1">
              <a:spcBef>
                <a:spcPct val="0"/>
              </a:spcBef>
              <a:buFont typeface="Calibri" pitchFamily="34" charset="0"/>
              <a:buChar char="•"/>
            </a:pPr>
            <a:r>
              <a:rPr lang="fr-FR" smtClean="0">
                <a:latin typeface="Times New Roman" pitchFamily="18" charset="0"/>
                <a:cs typeface="Times New Roman" pitchFamily="18" charset="0"/>
                <a:sym typeface="Times New Roman" pitchFamily="18" charset="0"/>
              </a:rPr>
              <a:t> Se base sur des phénomènes interculturels prouvés : </a:t>
            </a:r>
          </a:p>
          <a:p>
            <a:pPr marL="742950" lvl="1" indent="-285750" eaLnBrk="1" hangingPunct="1">
              <a:lnSpc>
                <a:spcPct val="115000"/>
              </a:lnSpc>
              <a:spcBef>
                <a:spcPct val="0"/>
              </a:spcBef>
              <a:spcAft>
                <a:spcPct val="0"/>
              </a:spcAft>
              <a:buClr>
                <a:srgbClr val="233A44"/>
              </a:buClr>
              <a:buSzPct val="200000"/>
              <a:buFont typeface="Calibri" pitchFamily="34" charset="0"/>
              <a:buNone/>
            </a:pPr>
            <a:r>
              <a:rPr lang="fr-FR" sz="2000" b="1" smtClean="0">
                <a:solidFill>
                  <a:schemeClr val="bg1"/>
                </a:solidFill>
                <a:latin typeface="Times New Roman" pitchFamily="18" charset="0"/>
                <a:cs typeface="Times New Roman" pitchFamily="18" charset="0"/>
                <a:sym typeface="Times New Roman" pitchFamily="18" charset="0"/>
              </a:rPr>
              <a:t>*</a:t>
            </a:r>
            <a:r>
              <a:rPr lang="fr-FR" sz="2000" b="1" smtClean="0">
                <a:solidFill>
                  <a:schemeClr val="bg2"/>
                </a:solidFill>
                <a:latin typeface="Times New Roman" pitchFamily="18" charset="0"/>
                <a:cs typeface="Times New Roman" pitchFamily="18" charset="0"/>
                <a:sym typeface="Times New Roman" pitchFamily="18" charset="0"/>
              </a:rPr>
              <a:t> </a:t>
            </a:r>
            <a:r>
              <a:rPr lang="fr-FR" sz="1800" smtClean="0">
                <a:solidFill>
                  <a:srgbClr val="233A44"/>
                </a:solidFill>
                <a:latin typeface="Times New Roman" pitchFamily="18" charset="0"/>
                <a:cs typeface="Times New Roman" pitchFamily="18" charset="0"/>
                <a:sym typeface="Times New Roman" pitchFamily="18" charset="0"/>
              </a:rPr>
              <a:t>Homophilie et recherche d’expertise</a:t>
            </a:r>
          </a:p>
          <a:p>
            <a:pPr eaLnBrk="1" hangingPunct="1">
              <a:spcBef>
                <a:spcPct val="0"/>
              </a:spcBef>
              <a:buFont typeface="Calibri" pitchFamily="34" charset="0"/>
              <a:buChar char="•"/>
            </a:pPr>
            <a:endParaRPr lang="fr-FR" smtClean="0">
              <a:latin typeface="Times New Roman" pitchFamily="18" charset="0"/>
              <a:cs typeface="Times New Roman" pitchFamily="18" charset="0"/>
              <a:sym typeface="Times New Roman" pitchFamily="18" charset="0"/>
            </a:endParaRPr>
          </a:p>
          <a:p>
            <a:pPr eaLnBrk="1" hangingPunct="1">
              <a:spcBef>
                <a:spcPct val="0"/>
              </a:spcBef>
              <a:buFont typeface="Calibri" pitchFamily="34" charset="0"/>
              <a:buChar char="•"/>
            </a:pPr>
            <a:r>
              <a:rPr lang="fr-FR" smtClean="0">
                <a:latin typeface="Times New Roman" pitchFamily="18" charset="0"/>
                <a:cs typeface="Times New Roman" pitchFamily="18" charset="0"/>
                <a:sym typeface="Times New Roman" pitchFamily="18" charset="0"/>
              </a:rPr>
              <a:t> Utilisation de nombreuses formules mathématiques :</a:t>
            </a:r>
          </a:p>
          <a:p>
            <a:pPr marL="742950" lvl="1" indent="-285750" eaLnBrk="1" hangingPunct="1">
              <a:lnSpc>
                <a:spcPct val="115000"/>
              </a:lnSpc>
              <a:spcBef>
                <a:spcPct val="0"/>
              </a:spcBef>
              <a:spcAft>
                <a:spcPct val="0"/>
              </a:spcAft>
              <a:buClr>
                <a:srgbClr val="233A44"/>
              </a:buClr>
              <a:buSzPct val="200000"/>
              <a:buFont typeface="Calibri" pitchFamily="34" charset="0"/>
              <a:buNone/>
            </a:pPr>
            <a:r>
              <a:rPr lang="fr-FR" sz="1800" b="1" smtClean="0">
                <a:solidFill>
                  <a:srgbClr val="233A44"/>
                </a:solidFill>
                <a:latin typeface="Times New Roman" pitchFamily="18" charset="0"/>
                <a:cs typeface="Times New Roman" pitchFamily="18" charset="0"/>
                <a:sym typeface="Times New Roman" pitchFamily="18" charset="0"/>
              </a:rPr>
              <a:t> </a:t>
            </a:r>
            <a:r>
              <a:rPr lang="fr-FR" sz="2000" b="1" smtClean="0">
                <a:solidFill>
                  <a:schemeClr val="bg1"/>
                </a:solidFill>
                <a:latin typeface="Times New Roman" pitchFamily="18" charset="0"/>
                <a:cs typeface="Times New Roman" pitchFamily="18" charset="0"/>
                <a:sym typeface="Times New Roman" pitchFamily="18" charset="0"/>
              </a:rPr>
              <a:t>*</a:t>
            </a:r>
            <a:r>
              <a:rPr lang="fr-FR" sz="2000" b="1" smtClean="0">
                <a:solidFill>
                  <a:schemeClr val="bg2"/>
                </a:solidFill>
                <a:latin typeface="Times New Roman" pitchFamily="18" charset="0"/>
                <a:cs typeface="Times New Roman" pitchFamily="18" charset="0"/>
                <a:sym typeface="Times New Roman" pitchFamily="18" charset="0"/>
              </a:rPr>
              <a:t> </a:t>
            </a:r>
            <a:r>
              <a:rPr lang="fr-FR" sz="2000" smtClean="0">
                <a:solidFill>
                  <a:schemeClr val="bg2"/>
                </a:solidFill>
                <a:latin typeface="Times New Roman" pitchFamily="18" charset="0"/>
                <a:cs typeface="Times New Roman" pitchFamily="18" charset="0"/>
                <a:sym typeface="Times New Roman" pitchFamily="18" charset="0"/>
              </a:rPr>
              <a:t>O</a:t>
            </a:r>
            <a:r>
              <a:rPr lang="fr-FR" sz="1800" smtClean="0">
                <a:solidFill>
                  <a:srgbClr val="233A44"/>
                </a:solidFill>
                <a:latin typeface="Times New Roman" pitchFamily="18" charset="0"/>
                <a:cs typeface="Times New Roman" pitchFamily="18" charset="0"/>
                <a:sym typeface="Times New Roman" pitchFamily="18" charset="0"/>
              </a:rPr>
              <a:t>bjectif : évaluer les croyances des agents en fonction du temps</a:t>
            </a:r>
          </a:p>
          <a:p>
            <a:pPr marL="742950" lvl="1" indent="-285750" eaLnBrk="1" hangingPunct="1">
              <a:lnSpc>
                <a:spcPct val="115000"/>
              </a:lnSpc>
              <a:spcBef>
                <a:spcPct val="0"/>
              </a:spcBef>
              <a:spcAft>
                <a:spcPct val="0"/>
              </a:spcAft>
              <a:buClr>
                <a:srgbClr val="233A44"/>
              </a:buClr>
              <a:buSzPct val="200000"/>
              <a:buFont typeface="Calibri" pitchFamily="34" charset="0"/>
              <a:buNone/>
            </a:pPr>
            <a:r>
              <a:rPr lang="fr-FR" sz="2000" b="1" smtClean="0">
                <a:solidFill>
                  <a:schemeClr val="bg1"/>
                </a:solidFill>
                <a:latin typeface="Times New Roman" pitchFamily="18" charset="0"/>
                <a:cs typeface="Times New Roman" pitchFamily="18" charset="0"/>
                <a:sym typeface="Times New Roman" pitchFamily="18" charset="0"/>
              </a:rPr>
              <a:t> * </a:t>
            </a:r>
            <a:r>
              <a:rPr lang="fr-FR" sz="1800" smtClean="0">
                <a:solidFill>
                  <a:schemeClr val="bg2"/>
                </a:solidFill>
                <a:latin typeface="Times New Roman" pitchFamily="18" charset="0"/>
                <a:cs typeface="Arial" charset="0"/>
                <a:sym typeface="Arial" charset="0"/>
              </a:rPr>
              <a:t>Simulation simple sur les premières formules</a:t>
            </a:r>
            <a:endParaRPr lang="fr-FR" sz="1800" smtClean="0">
              <a:solidFill>
                <a:schemeClr val="bg2"/>
              </a:solidFill>
              <a:latin typeface="Times New Roman" pitchFamily="18" charset="0"/>
              <a:cs typeface="Times New Roman" pitchFamily="18" charset="0"/>
              <a:sym typeface="Times New Roman" pitchFamily="18" charset="0"/>
            </a:endParaRPr>
          </a:p>
          <a:p>
            <a:pPr marL="742950" lvl="1" indent="-285750" eaLnBrk="1" hangingPunct="1">
              <a:lnSpc>
                <a:spcPct val="115000"/>
              </a:lnSpc>
              <a:spcBef>
                <a:spcPct val="0"/>
              </a:spcBef>
              <a:spcAft>
                <a:spcPct val="0"/>
              </a:spcAft>
              <a:buClr>
                <a:srgbClr val="233A44"/>
              </a:buClr>
              <a:buSzPct val="200000"/>
              <a:buFont typeface="Calibri" pitchFamily="34" charset="0"/>
              <a:buNone/>
            </a:pPr>
            <a:endParaRPr lang="fr-FR" sz="1800" smtClean="0">
              <a:solidFill>
                <a:schemeClr val="bg2"/>
              </a:solidFill>
              <a:latin typeface="Times New Roman" pitchFamily="18" charset="0"/>
              <a:cs typeface="Times New Roman" pitchFamily="18" charset="0"/>
              <a:sym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hape 232"/>
          <p:cNvSpPr txBox="1">
            <a:spLocks noGrp="1"/>
          </p:cNvSpPr>
          <p:nvPr>
            <p:ph type="title"/>
          </p:nvPr>
        </p:nvSpPr>
        <p:spPr>
          <a:xfrm>
            <a:off x="334963" y="366713"/>
            <a:ext cx="8412162" cy="954087"/>
          </a:xfrm>
        </p:spPr>
        <p:txBody>
          <a:bodyPr/>
          <a:lstStyle/>
          <a:p>
            <a:pPr eaLnBrk="1" hangingPunct="1">
              <a:spcBef>
                <a:spcPct val="0"/>
              </a:spcBef>
            </a:pPr>
            <a:r>
              <a:rPr lang="fr-FR" smtClean="0">
                <a:latin typeface="Times New Roman" pitchFamily="18" charset="0"/>
                <a:cs typeface="Times New Roman" pitchFamily="18" charset="0"/>
                <a:sym typeface="Times New Roman" pitchFamily="18" charset="0"/>
              </a:rPr>
              <a:t>3.C. Modélisation simple</a:t>
            </a:r>
          </a:p>
        </p:txBody>
      </p:sp>
      <p:sp>
        <p:nvSpPr>
          <p:cNvPr id="57346" name="Shape 233"/>
          <p:cNvSpPr txBox="1">
            <a:spLocks noGrp="1"/>
          </p:cNvSpPr>
          <p:nvPr>
            <p:ph type="body" idx="1"/>
          </p:nvPr>
        </p:nvSpPr>
        <p:spPr>
          <a:xfrm>
            <a:off x="323850" y="1203325"/>
            <a:ext cx="8412163" cy="3651250"/>
          </a:xfrm>
        </p:spPr>
        <p:txBody>
          <a:bodyPr/>
          <a:lstStyle/>
          <a:p>
            <a:pPr eaLnBrk="1" hangingPunct="1">
              <a:spcBef>
                <a:spcPct val="0"/>
              </a:spcBef>
              <a:buFont typeface="Calibri" pitchFamily="34" charset="0"/>
              <a:buChar char="•"/>
            </a:pPr>
            <a:r>
              <a:rPr lang="fr-FR" sz="2000" smtClean="0">
                <a:latin typeface="Times New Roman" pitchFamily="18" charset="0"/>
                <a:cs typeface="Times New Roman" pitchFamily="18" charset="0"/>
                <a:sym typeface="Times New Roman" pitchFamily="18" charset="0"/>
              </a:rPr>
              <a:t> Initialisation avec Automap :</a:t>
            </a:r>
          </a:p>
          <a:p>
            <a:pPr eaLnBrk="1" hangingPunct="1">
              <a:spcBef>
                <a:spcPct val="0"/>
              </a:spcBef>
              <a:buFont typeface="Calibri" pitchFamily="34" charset="0"/>
              <a:buChar char="•"/>
            </a:pPr>
            <a:endParaRPr lang="fr-FR" sz="2000" smtClean="0">
              <a:latin typeface="Times New Roman" pitchFamily="18" charset="0"/>
              <a:cs typeface="Times New Roman" pitchFamily="18" charset="0"/>
              <a:sym typeface="Times New Roman" pitchFamily="18" charset="0"/>
            </a:endParaRPr>
          </a:p>
          <a:p>
            <a:pPr eaLnBrk="1" hangingPunct="1">
              <a:spcBef>
                <a:spcPct val="0"/>
              </a:spcBef>
              <a:buFont typeface="Calibri" pitchFamily="34" charset="0"/>
              <a:buChar char="•"/>
            </a:pPr>
            <a:endParaRPr lang="fr-FR" sz="2000" smtClean="0">
              <a:latin typeface="Times New Roman" pitchFamily="18" charset="0"/>
              <a:cs typeface="Times New Roman" pitchFamily="18" charset="0"/>
              <a:sym typeface="Times New Roman" pitchFamily="18" charset="0"/>
            </a:endParaRPr>
          </a:p>
          <a:p>
            <a:pPr eaLnBrk="1" hangingPunct="1">
              <a:spcBef>
                <a:spcPct val="0"/>
              </a:spcBef>
              <a:buFont typeface="Calibri" pitchFamily="34" charset="0"/>
              <a:buChar char="•"/>
            </a:pPr>
            <a:endParaRPr lang="fr-FR" sz="2000" smtClean="0">
              <a:latin typeface="Times New Roman" pitchFamily="18" charset="0"/>
              <a:cs typeface="Times New Roman" pitchFamily="18" charset="0"/>
              <a:sym typeface="Times New Roman" pitchFamily="18" charset="0"/>
            </a:endParaRPr>
          </a:p>
          <a:p>
            <a:pPr eaLnBrk="1" hangingPunct="1">
              <a:spcBef>
                <a:spcPct val="0"/>
              </a:spcBef>
              <a:buFont typeface="Calibri" pitchFamily="34" charset="0"/>
              <a:buChar char="•"/>
            </a:pPr>
            <a:endParaRPr lang="fr-FR" sz="2000" smtClean="0">
              <a:latin typeface="Times New Roman" pitchFamily="18" charset="0"/>
              <a:cs typeface="Times New Roman" pitchFamily="18" charset="0"/>
              <a:sym typeface="Times New Roman" pitchFamily="18" charset="0"/>
            </a:endParaRPr>
          </a:p>
          <a:p>
            <a:pPr eaLnBrk="1" hangingPunct="1">
              <a:spcBef>
                <a:spcPct val="0"/>
              </a:spcBef>
              <a:buFont typeface="Calibri" pitchFamily="34" charset="0"/>
              <a:buChar char="•"/>
            </a:pPr>
            <a:endParaRPr lang="fr-FR" sz="2000" smtClean="0">
              <a:latin typeface="Times New Roman" pitchFamily="18" charset="0"/>
              <a:cs typeface="Times New Roman" pitchFamily="18" charset="0"/>
              <a:sym typeface="Times New Roman" pitchFamily="18" charset="0"/>
            </a:endParaRPr>
          </a:p>
          <a:p>
            <a:pPr eaLnBrk="1" hangingPunct="1">
              <a:spcBef>
                <a:spcPct val="0"/>
              </a:spcBef>
              <a:buFont typeface="Calibri" pitchFamily="34" charset="0"/>
              <a:buChar char="•"/>
            </a:pPr>
            <a:endParaRPr lang="fr-FR" sz="2000" smtClean="0">
              <a:latin typeface="Times New Roman" pitchFamily="18" charset="0"/>
              <a:cs typeface="Times New Roman" pitchFamily="18" charset="0"/>
              <a:sym typeface="Times New Roman" pitchFamily="18" charset="0"/>
            </a:endParaRPr>
          </a:p>
          <a:p>
            <a:pPr eaLnBrk="1" hangingPunct="1">
              <a:spcBef>
                <a:spcPct val="0"/>
              </a:spcBef>
              <a:buFont typeface="Calibri" pitchFamily="34" charset="0"/>
              <a:buChar char="•"/>
            </a:pPr>
            <a:r>
              <a:rPr lang="fr-FR" sz="2000" smtClean="0">
                <a:latin typeface="Times New Roman" pitchFamily="18" charset="0"/>
                <a:cs typeface="Times New Roman" pitchFamily="18" charset="0"/>
                <a:sym typeface="Times New Roman" pitchFamily="18" charset="0"/>
              </a:rPr>
              <a:t>Calcul des matrices 3D binaires sur la connaissance et la croyance :</a:t>
            </a:r>
          </a:p>
        </p:txBody>
      </p:sp>
      <p:pic>
        <p:nvPicPr>
          <p:cNvPr id="57347" name="Picture 6"/>
          <p:cNvPicPr>
            <a:picLocks noChangeAspect="1" noChangeArrowheads="1"/>
          </p:cNvPicPr>
          <p:nvPr/>
        </p:nvPicPr>
        <p:blipFill>
          <a:blip r:embed="rId3"/>
          <a:srcRect/>
          <a:stretch>
            <a:fillRect/>
          </a:stretch>
        </p:blipFill>
        <p:spPr bwMode="auto">
          <a:xfrm>
            <a:off x="2627313" y="1641475"/>
            <a:ext cx="3914775" cy="1866900"/>
          </a:xfrm>
          <a:prstGeom prst="rect">
            <a:avLst/>
          </a:prstGeom>
          <a:noFill/>
          <a:ln w="9525">
            <a:noFill/>
            <a:miter lim="800000"/>
            <a:headEnd/>
            <a:tailEnd/>
          </a:ln>
        </p:spPr>
      </p:pic>
      <p:pic>
        <p:nvPicPr>
          <p:cNvPr id="57348" name="Picture 7"/>
          <p:cNvPicPr>
            <a:picLocks noChangeAspect="1" noChangeArrowheads="1"/>
          </p:cNvPicPr>
          <p:nvPr/>
        </p:nvPicPr>
        <p:blipFill>
          <a:blip r:embed="rId4"/>
          <a:srcRect t="23149" b="15433"/>
          <a:stretch>
            <a:fillRect/>
          </a:stretch>
        </p:blipFill>
        <p:spPr bwMode="auto">
          <a:xfrm>
            <a:off x="2411413" y="4227513"/>
            <a:ext cx="4032250" cy="60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hape 232"/>
          <p:cNvSpPr txBox="1">
            <a:spLocks noGrp="1"/>
          </p:cNvSpPr>
          <p:nvPr>
            <p:ph type="title" idx="4294967295"/>
          </p:nvPr>
        </p:nvSpPr>
        <p:spPr>
          <a:xfrm>
            <a:off x="334963" y="366713"/>
            <a:ext cx="8412162" cy="954087"/>
          </a:xfrm>
        </p:spPr>
        <p:txBody>
          <a:bodyPr/>
          <a:lstStyle/>
          <a:p>
            <a:pPr eaLnBrk="1" hangingPunct="1"/>
            <a:r>
              <a:rPr lang="fr-FR" sz="3200" b="1" smtClean="0">
                <a:solidFill>
                  <a:srgbClr val="AF7B51"/>
                </a:solidFill>
                <a:latin typeface="Times New Roman" pitchFamily="18" charset="0"/>
                <a:cs typeface="Times New Roman" pitchFamily="18" charset="0"/>
                <a:sym typeface="Times New Roman" pitchFamily="18" charset="0"/>
              </a:rPr>
              <a:t>3.C. Modélisation simple</a:t>
            </a:r>
          </a:p>
        </p:txBody>
      </p:sp>
      <p:sp>
        <p:nvSpPr>
          <p:cNvPr id="59394" name="Shape 233"/>
          <p:cNvSpPr txBox="1">
            <a:spLocks noGrp="1"/>
          </p:cNvSpPr>
          <p:nvPr>
            <p:ph type="body" idx="4294967295"/>
          </p:nvPr>
        </p:nvSpPr>
        <p:spPr>
          <a:xfrm>
            <a:off x="334963" y="1177925"/>
            <a:ext cx="8412162" cy="3651250"/>
          </a:xfrm>
        </p:spPr>
        <p:txBody>
          <a:bodyPr/>
          <a:lstStyle/>
          <a:p>
            <a:pPr eaLnBrk="1" hangingPunct="1">
              <a:lnSpc>
                <a:spcPct val="115000"/>
              </a:lnSpc>
              <a:buClr>
                <a:srgbClr val="233A44"/>
              </a:buClr>
              <a:buSzPct val="200000"/>
              <a:buFont typeface="Calibri" pitchFamily="34" charset="0"/>
              <a:buChar char="•"/>
            </a:pPr>
            <a:r>
              <a:rPr lang="fr-FR" sz="1600" smtClean="0">
                <a:solidFill>
                  <a:srgbClr val="233A44"/>
                </a:solidFill>
                <a:latin typeface="Times New Roman" pitchFamily="18" charset="0"/>
                <a:cs typeface="Times New Roman" pitchFamily="18" charset="0"/>
                <a:sym typeface="Times New Roman" pitchFamily="18" charset="0"/>
              </a:rPr>
              <a:t> Exemple sur une simulation basique de 4 agents : Qui a tué Roger Ackroyd ?</a:t>
            </a:r>
          </a:p>
          <a:p>
            <a:pPr eaLnBrk="1" hangingPunct="1">
              <a:lnSpc>
                <a:spcPct val="115000"/>
              </a:lnSpc>
              <a:buClr>
                <a:srgbClr val="233A44"/>
              </a:buClr>
              <a:buSzPct val="200000"/>
              <a:buFont typeface="Calibri" pitchFamily="34" charset="0"/>
              <a:buChar char="•"/>
            </a:pPr>
            <a:endParaRPr lang="fr-FR" sz="1600" smtClean="0">
              <a:solidFill>
                <a:srgbClr val="233A44"/>
              </a:solidFill>
              <a:latin typeface="Times New Roman" pitchFamily="18" charset="0"/>
              <a:cs typeface="Times New Roman" pitchFamily="18" charset="0"/>
              <a:sym typeface="Times New Roman" pitchFamily="18" charset="0"/>
            </a:endParaRPr>
          </a:p>
          <a:p>
            <a:pPr eaLnBrk="1" hangingPunct="1">
              <a:lnSpc>
                <a:spcPct val="115000"/>
              </a:lnSpc>
              <a:buClr>
                <a:srgbClr val="233A44"/>
              </a:buClr>
              <a:buSzPct val="200000"/>
              <a:buFont typeface="Calibri" pitchFamily="34" charset="0"/>
              <a:buChar char="•"/>
            </a:pPr>
            <a:endParaRPr lang="fr-FR" sz="1600" smtClean="0">
              <a:solidFill>
                <a:srgbClr val="233A44"/>
              </a:solidFill>
              <a:latin typeface="Times New Roman" pitchFamily="18" charset="0"/>
              <a:cs typeface="Times New Roman" pitchFamily="18" charset="0"/>
              <a:sym typeface="Times New Roman" pitchFamily="18" charset="0"/>
            </a:endParaRPr>
          </a:p>
          <a:p>
            <a:pPr eaLnBrk="1" hangingPunct="1">
              <a:lnSpc>
                <a:spcPct val="115000"/>
              </a:lnSpc>
              <a:buClr>
                <a:srgbClr val="233A44"/>
              </a:buClr>
              <a:buSzPct val="200000"/>
              <a:buFont typeface="Calibri" pitchFamily="34" charset="0"/>
              <a:buChar char="•"/>
            </a:pPr>
            <a:endParaRPr lang="fr-FR" sz="1600" smtClean="0">
              <a:solidFill>
                <a:srgbClr val="233A44"/>
              </a:solidFill>
              <a:latin typeface="Times New Roman" pitchFamily="18" charset="0"/>
              <a:cs typeface="Times New Roman" pitchFamily="18" charset="0"/>
              <a:sym typeface="Times New Roman" pitchFamily="18" charset="0"/>
            </a:endParaRPr>
          </a:p>
          <a:p>
            <a:pPr eaLnBrk="1" hangingPunct="1">
              <a:lnSpc>
                <a:spcPct val="115000"/>
              </a:lnSpc>
              <a:buClr>
                <a:srgbClr val="233A44"/>
              </a:buClr>
              <a:buSzPct val="200000"/>
              <a:buFont typeface="Calibri" pitchFamily="34" charset="0"/>
              <a:buChar char="•"/>
            </a:pPr>
            <a:endParaRPr lang="fr-FR" sz="1600" smtClean="0">
              <a:solidFill>
                <a:srgbClr val="233A44"/>
              </a:solidFill>
              <a:latin typeface="Times New Roman" pitchFamily="18" charset="0"/>
              <a:cs typeface="Times New Roman" pitchFamily="18" charset="0"/>
              <a:sym typeface="Times New Roman" pitchFamily="18" charset="0"/>
            </a:endParaRPr>
          </a:p>
          <a:p>
            <a:pPr eaLnBrk="1" hangingPunct="1">
              <a:lnSpc>
                <a:spcPct val="115000"/>
              </a:lnSpc>
              <a:buClr>
                <a:srgbClr val="233A44"/>
              </a:buClr>
              <a:buSzPct val="200000"/>
              <a:buFont typeface="Calibri" pitchFamily="34" charset="0"/>
              <a:buChar char="•"/>
            </a:pPr>
            <a:endParaRPr lang="fr-FR" sz="1600" smtClean="0">
              <a:solidFill>
                <a:srgbClr val="233A44"/>
              </a:solidFill>
              <a:latin typeface="Times New Roman" pitchFamily="18" charset="0"/>
              <a:cs typeface="Times New Roman" pitchFamily="18" charset="0"/>
              <a:sym typeface="Times New Roman" pitchFamily="18" charset="0"/>
            </a:endParaRPr>
          </a:p>
          <a:p>
            <a:pPr eaLnBrk="1" hangingPunct="1">
              <a:lnSpc>
                <a:spcPct val="115000"/>
              </a:lnSpc>
              <a:buClr>
                <a:srgbClr val="233A44"/>
              </a:buClr>
              <a:buSzPct val="200000"/>
              <a:buFont typeface="Calibri" pitchFamily="34" charset="0"/>
              <a:buChar char="•"/>
            </a:pPr>
            <a:endParaRPr lang="fr-FR" sz="1600" smtClean="0">
              <a:solidFill>
                <a:srgbClr val="233A44"/>
              </a:solidFill>
              <a:latin typeface="Times New Roman" pitchFamily="18" charset="0"/>
              <a:cs typeface="Times New Roman" pitchFamily="18" charset="0"/>
              <a:sym typeface="Times New Roman" pitchFamily="18" charset="0"/>
            </a:endParaRPr>
          </a:p>
          <a:p>
            <a:pPr eaLnBrk="1" hangingPunct="1">
              <a:lnSpc>
                <a:spcPct val="115000"/>
              </a:lnSpc>
              <a:buClr>
                <a:srgbClr val="233A44"/>
              </a:buClr>
              <a:buSzPct val="200000"/>
              <a:buFont typeface="Calibri" pitchFamily="34" charset="0"/>
              <a:buChar char="•"/>
            </a:pPr>
            <a:endParaRPr lang="fr-FR" sz="1600" smtClean="0">
              <a:solidFill>
                <a:srgbClr val="233A44"/>
              </a:solidFill>
              <a:latin typeface="Times New Roman" pitchFamily="18" charset="0"/>
              <a:cs typeface="Times New Roman" pitchFamily="18" charset="0"/>
              <a:sym typeface="Times New Roman" pitchFamily="18" charset="0"/>
            </a:endParaRPr>
          </a:p>
          <a:p>
            <a:pPr eaLnBrk="1" hangingPunct="1">
              <a:lnSpc>
                <a:spcPct val="115000"/>
              </a:lnSpc>
              <a:buClr>
                <a:srgbClr val="233A44"/>
              </a:buClr>
              <a:buSzPct val="200000"/>
              <a:buFont typeface="Calibri" pitchFamily="34" charset="0"/>
              <a:buChar char="•"/>
            </a:pPr>
            <a:endParaRPr lang="fr-FR" sz="1600" smtClean="0">
              <a:solidFill>
                <a:srgbClr val="233A44"/>
              </a:solidFill>
              <a:latin typeface="Times New Roman" pitchFamily="18" charset="0"/>
              <a:cs typeface="Times New Roman" pitchFamily="18" charset="0"/>
              <a:sym typeface="Times New Roman" pitchFamily="18" charset="0"/>
            </a:endParaRPr>
          </a:p>
          <a:p>
            <a:pPr eaLnBrk="1" hangingPunct="1">
              <a:lnSpc>
                <a:spcPct val="115000"/>
              </a:lnSpc>
              <a:buClr>
                <a:srgbClr val="233A44"/>
              </a:buClr>
              <a:buSzPct val="200000"/>
              <a:buFont typeface="Calibri" pitchFamily="34" charset="0"/>
              <a:buChar char="•"/>
            </a:pPr>
            <a:endParaRPr lang="fr-FR" sz="1600" smtClean="0">
              <a:solidFill>
                <a:srgbClr val="233A44"/>
              </a:solidFill>
              <a:latin typeface="Times New Roman" pitchFamily="18" charset="0"/>
              <a:cs typeface="Times New Roman" pitchFamily="18" charset="0"/>
              <a:sym typeface="Times New Roman" pitchFamily="18" charset="0"/>
            </a:endParaRPr>
          </a:p>
          <a:p>
            <a:pPr eaLnBrk="1" hangingPunct="1">
              <a:lnSpc>
                <a:spcPct val="115000"/>
              </a:lnSpc>
              <a:buClr>
                <a:srgbClr val="233A44"/>
              </a:buClr>
              <a:buSzPct val="200000"/>
              <a:buFont typeface="Calibri" pitchFamily="34" charset="0"/>
              <a:buChar char="•"/>
            </a:pPr>
            <a:endParaRPr lang="fr-FR" sz="1600" smtClean="0">
              <a:solidFill>
                <a:srgbClr val="233A44"/>
              </a:solidFill>
              <a:latin typeface="Times New Roman" pitchFamily="18" charset="0"/>
              <a:cs typeface="Times New Roman" pitchFamily="18" charset="0"/>
              <a:sym typeface="Times New Roman" pitchFamily="18" charset="0"/>
            </a:endParaRPr>
          </a:p>
          <a:p>
            <a:pPr marL="1143000" lvl="2" indent="-228600" eaLnBrk="1" hangingPunct="1">
              <a:lnSpc>
                <a:spcPct val="115000"/>
              </a:lnSpc>
              <a:buClr>
                <a:srgbClr val="233A44"/>
              </a:buClr>
              <a:buSzPct val="200000"/>
              <a:buFont typeface="Calibri" pitchFamily="34" charset="0"/>
              <a:buNone/>
            </a:pPr>
            <a:r>
              <a:rPr lang="fr-FR" sz="1600" smtClean="0">
                <a:solidFill>
                  <a:srgbClr val="233A44"/>
                </a:solidFill>
                <a:latin typeface="Times New Roman" pitchFamily="18" charset="0"/>
                <a:cs typeface="Times New Roman" pitchFamily="18" charset="0"/>
                <a:sym typeface="Times New Roman" pitchFamily="18" charset="0"/>
              </a:rPr>
              <a:t>  1			     2		        3		         4</a:t>
            </a:r>
          </a:p>
        </p:txBody>
      </p:sp>
      <p:pic>
        <p:nvPicPr>
          <p:cNvPr id="59395" name="Picture 7" descr="Résultats de recherche d'images pour « sherlock holmes film »"/>
          <p:cNvPicPr>
            <a:picLocks noChangeAspect="1" noChangeArrowheads="1"/>
          </p:cNvPicPr>
          <p:nvPr/>
        </p:nvPicPr>
        <p:blipFill>
          <a:blip r:embed="rId3"/>
          <a:srcRect/>
          <a:stretch>
            <a:fillRect/>
          </a:stretch>
        </p:blipFill>
        <p:spPr bwMode="auto">
          <a:xfrm>
            <a:off x="900113" y="1635125"/>
            <a:ext cx="1724025" cy="2647950"/>
          </a:xfrm>
          <a:prstGeom prst="rect">
            <a:avLst/>
          </a:prstGeom>
          <a:noFill/>
          <a:ln w="9525">
            <a:noFill/>
            <a:miter lim="800000"/>
            <a:headEnd/>
            <a:tailEnd/>
          </a:ln>
        </p:spPr>
      </p:pic>
      <p:sp>
        <p:nvSpPr>
          <p:cNvPr id="59396" name="AutoShape 9" descr="Résultats de recherche d'images pour « miss marpl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59397" name="AutoShape 11" descr="Résultats de recherche d'images pour « miss marpl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59398" name="AutoShape 13" descr="Résultats de recherche d'images pour « miss marpl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59399" name="AutoShape 15" descr="Résultats de recherche d'images pour « miss marpl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59400" name="AutoShape 17" descr="Résultats de recherche d'images pour « miss marpl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59401" name="AutoShape 19" descr="Résultats de recherche d'images pour « miss marpl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59402" name="AutoShape 21" descr="Résultats de recherche d'images pour « miss marpl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59403" name="AutoShape 23" descr="Résultats de recherche d'images pour « miss marpl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pic>
        <p:nvPicPr>
          <p:cNvPr id="59404" name="Picture 24" descr="ghjkl"/>
          <p:cNvPicPr>
            <a:picLocks noChangeAspect="1" noChangeArrowheads="1"/>
          </p:cNvPicPr>
          <p:nvPr/>
        </p:nvPicPr>
        <p:blipFill>
          <a:blip r:embed="rId4"/>
          <a:srcRect/>
          <a:stretch>
            <a:fillRect/>
          </a:stretch>
        </p:blipFill>
        <p:spPr bwMode="auto">
          <a:xfrm>
            <a:off x="2771775" y="1635125"/>
            <a:ext cx="1752600" cy="2665413"/>
          </a:xfrm>
          <a:prstGeom prst="rect">
            <a:avLst/>
          </a:prstGeom>
          <a:noFill/>
          <a:ln w="9525">
            <a:noFill/>
            <a:miter lim="800000"/>
            <a:headEnd/>
            <a:tailEnd/>
          </a:ln>
        </p:spPr>
      </p:pic>
      <p:sp>
        <p:nvSpPr>
          <p:cNvPr id="59405" name="AutoShape 26" descr="Résultats de recherche d'images pour « commissaire larosier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59406" name="AutoShape 28" descr="Résultats de recherche d'images pour « commissaire larosier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59407" name="AutoShape 30" descr="Résultats de recherche d'images pour « commissaire larosier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59408" name="AutoShape 32" descr="Résultats de recherche d'images pour « commissaire larosier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59409" name="AutoShape 34" descr="Résultats de recherche d'images pour « commissaire larosier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59410" name="AutoShape 36" descr="Résultats de recherche d'images pour « commissaire larosier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59411" name="AutoShape 38" descr="Résultats de recherche d'images pour « commissaire larosier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59412" name="AutoShape 40" descr="Résultats de recherche d'images pour « commissaire larosier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59413" name="AutoShape 42" descr="Résultats de recherche d'images pour « commissaire larosier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59414" name="AutoShape 44" descr="Résultats de recherche d'images pour « commissaire larosier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59415" name="AutoShape 46" descr="Résultats de recherche d'images pour « commissaire larosier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59416" name="AutoShape 48" descr="Résultats de recherche d'images pour « commissaire larosier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59417" name="AutoShape 50" descr="Résultats de recherche d'images pour « commissaire larosier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59418" name="AutoShape 52" descr="Résultats de recherche d'images pour « commissaire larosier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59419" name="AutoShape 54" descr="Résultats de recherche d'images pour « commissaire larosier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59420" name="AutoShape 56" descr="Résultats de recherche d'images pour « commissaire larosier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pic>
        <p:nvPicPr>
          <p:cNvPr id="59421" name="Picture 59" descr="fg"/>
          <p:cNvPicPr>
            <a:picLocks noChangeAspect="1" noChangeArrowheads="1"/>
          </p:cNvPicPr>
          <p:nvPr/>
        </p:nvPicPr>
        <p:blipFill>
          <a:blip r:embed="rId5"/>
          <a:srcRect/>
          <a:stretch>
            <a:fillRect/>
          </a:stretch>
        </p:blipFill>
        <p:spPr bwMode="auto">
          <a:xfrm>
            <a:off x="4643438" y="1635125"/>
            <a:ext cx="1743075" cy="2665413"/>
          </a:xfrm>
          <a:prstGeom prst="rect">
            <a:avLst/>
          </a:prstGeom>
          <a:noFill/>
          <a:ln w="9525">
            <a:noFill/>
            <a:miter lim="800000"/>
            <a:headEnd/>
            <a:tailEnd/>
          </a:ln>
        </p:spPr>
      </p:pic>
      <p:sp>
        <p:nvSpPr>
          <p:cNvPr id="59422" name="AutoShape 61" descr="Résultats de recherche d'images pour « hercule poirot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pic>
        <p:nvPicPr>
          <p:cNvPr id="59423" name="Picture 62" descr="ff"/>
          <p:cNvPicPr>
            <a:picLocks noChangeAspect="1" noChangeArrowheads="1"/>
          </p:cNvPicPr>
          <p:nvPr/>
        </p:nvPicPr>
        <p:blipFill>
          <a:blip r:embed="rId6"/>
          <a:srcRect/>
          <a:stretch>
            <a:fillRect/>
          </a:stretch>
        </p:blipFill>
        <p:spPr bwMode="auto">
          <a:xfrm>
            <a:off x="6516688" y="1635125"/>
            <a:ext cx="1987550" cy="26654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hape 232"/>
          <p:cNvSpPr txBox="1">
            <a:spLocks noGrp="1"/>
          </p:cNvSpPr>
          <p:nvPr>
            <p:ph type="title" idx="4294967295"/>
          </p:nvPr>
        </p:nvSpPr>
        <p:spPr>
          <a:xfrm>
            <a:off x="323850" y="339725"/>
            <a:ext cx="8412163" cy="954088"/>
          </a:xfrm>
        </p:spPr>
        <p:txBody>
          <a:bodyPr/>
          <a:lstStyle/>
          <a:p>
            <a:pPr eaLnBrk="1" hangingPunct="1"/>
            <a:r>
              <a:rPr lang="fr-FR" sz="3200" b="1" smtClean="0">
                <a:solidFill>
                  <a:srgbClr val="AF7B51"/>
                </a:solidFill>
                <a:latin typeface="Times New Roman" pitchFamily="18" charset="0"/>
                <a:cs typeface="Times New Roman" pitchFamily="18" charset="0"/>
                <a:sym typeface="Times New Roman" pitchFamily="18" charset="0"/>
              </a:rPr>
              <a:t>3.C. Modélisation simple</a:t>
            </a:r>
          </a:p>
        </p:txBody>
      </p:sp>
      <p:sp>
        <p:nvSpPr>
          <p:cNvPr id="61442" name="Shape 233"/>
          <p:cNvSpPr txBox="1">
            <a:spLocks noGrp="1"/>
          </p:cNvSpPr>
          <p:nvPr>
            <p:ph type="body" idx="4294967295"/>
          </p:nvPr>
        </p:nvSpPr>
        <p:spPr>
          <a:xfrm>
            <a:off x="334963" y="1177925"/>
            <a:ext cx="8412162" cy="3651250"/>
          </a:xfrm>
        </p:spPr>
        <p:txBody>
          <a:bodyPr/>
          <a:lstStyle/>
          <a:p>
            <a:pPr eaLnBrk="1" hangingPunct="1">
              <a:lnSpc>
                <a:spcPct val="115000"/>
              </a:lnSpc>
              <a:buClr>
                <a:srgbClr val="233A44"/>
              </a:buClr>
              <a:buSzPct val="200000"/>
              <a:buFont typeface="Calibri" pitchFamily="34" charset="0"/>
              <a:buChar char="•"/>
            </a:pPr>
            <a:r>
              <a:rPr lang="fr-FR" sz="1800" smtClean="0">
                <a:solidFill>
                  <a:srgbClr val="233A44"/>
                </a:solidFill>
                <a:latin typeface="Times New Roman" pitchFamily="18" charset="0"/>
                <a:cs typeface="Times New Roman" pitchFamily="18" charset="0"/>
                <a:sym typeface="Times New Roman" pitchFamily="18" charset="0"/>
              </a:rPr>
              <a:t>  </a:t>
            </a:r>
            <a:r>
              <a:rPr lang="fr-FR" sz="2000" smtClean="0">
                <a:solidFill>
                  <a:srgbClr val="233A44"/>
                </a:solidFill>
                <a:latin typeface="Times New Roman" pitchFamily="18" charset="0"/>
                <a:cs typeface="Times New Roman" pitchFamily="18" charset="0"/>
                <a:sym typeface="Times New Roman" pitchFamily="18" charset="0"/>
              </a:rPr>
              <a:t>Exemple sur une simulation basique de 4 agents : </a:t>
            </a:r>
          </a:p>
          <a:p>
            <a:pPr eaLnBrk="1" hangingPunct="1">
              <a:lnSpc>
                <a:spcPct val="115000"/>
              </a:lnSpc>
              <a:buClr>
                <a:srgbClr val="233A44"/>
              </a:buClr>
              <a:buSzPct val="200000"/>
              <a:buFont typeface="Calibri" pitchFamily="34" charset="0"/>
              <a:buChar char="•"/>
            </a:pPr>
            <a:r>
              <a:rPr lang="fr-FR" sz="2000" smtClean="0">
                <a:solidFill>
                  <a:srgbClr val="233A44"/>
                </a:solidFill>
                <a:latin typeface="Times New Roman" pitchFamily="18" charset="0"/>
                <a:cs typeface="Times New Roman" pitchFamily="18" charset="0"/>
                <a:sym typeface="Times New Roman" pitchFamily="18" charset="0"/>
              </a:rPr>
              <a:t> Les connaissances : savoir qui a tué Roger Achroyd</a:t>
            </a:r>
          </a:p>
          <a:p>
            <a:pPr eaLnBrk="1" hangingPunct="1">
              <a:lnSpc>
                <a:spcPct val="115000"/>
              </a:lnSpc>
              <a:buClr>
                <a:srgbClr val="233A44"/>
              </a:buClr>
              <a:buSzPct val="200000"/>
              <a:buFont typeface="Calibri" pitchFamily="34" charset="0"/>
              <a:buChar char="•"/>
            </a:pPr>
            <a:r>
              <a:rPr lang="fr-FR" sz="2000" smtClean="0">
                <a:solidFill>
                  <a:srgbClr val="233A44"/>
                </a:solidFill>
                <a:latin typeface="Times New Roman" pitchFamily="18" charset="0"/>
                <a:cs typeface="Times New Roman" pitchFamily="18" charset="0"/>
                <a:sym typeface="Times New Roman" pitchFamily="18" charset="0"/>
              </a:rPr>
              <a:t>  </a:t>
            </a:r>
            <a:r>
              <a:rPr lang="fr-FR" sz="1800" smtClean="0">
                <a:solidFill>
                  <a:srgbClr val="233A44"/>
                </a:solidFill>
                <a:latin typeface="Times New Roman" pitchFamily="18" charset="0"/>
                <a:cs typeface="Times New Roman" pitchFamily="18" charset="0"/>
                <a:sym typeface="Times New Roman" pitchFamily="18" charset="0"/>
              </a:rPr>
              <a:t>Les croyances : </a:t>
            </a:r>
          </a:p>
          <a:p>
            <a:pPr eaLnBrk="1" hangingPunct="1">
              <a:lnSpc>
                <a:spcPct val="115000"/>
              </a:lnSpc>
              <a:buClr>
                <a:srgbClr val="233A44"/>
              </a:buClr>
              <a:buSzPct val="200000"/>
              <a:buFont typeface="Calibri" pitchFamily="34" charset="0"/>
              <a:buNone/>
            </a:pPr>
            <a:r>
              <a:rPr lang="fr-FR" sz="1800" smtClean="0">
                <a:solidFill>
                  <a:srgbClr val="233A44"/>
                </a:solidFill>
                <a:latin typeface="Times New Roman" pitchFamily="18" charset="0"/>
                <a:cs typeface="Times New Roman" pitchFamily="18" charset="0"/>
                <a:sym typeface="Times New Roman" pitchFamily="18" charset="0"/>
              </a:rPr>
              <a:t>	 </a:t>
            </a:r>
            <a:r>
              <a:rPr lang="fr-FR" sz="2000" b="1" smtClean="0">
                <a:solidFill>
                  <a:schemeClr val="bg1"/>
                </a:solidFill>
                <a:latin typeface="Times New Roman" pitchFamily="18" charset="0"/>
                <a:cs typeface="Times New Roman" pitchFamily="18" charset="0"/>
                <a:sym typeface="Times New Roman" pitchFamily="18" charset="0"/>
              </a:rPr>
              <a:t>*</a:t>
            </a:r>
            <a:r>
              <a:rPr lang="fr-FR" sz="2000" b="1" smtClean="0">
                <a:solidFill>
                  <a:schemeClr val="bg2"/>
                </a:solidFill>
                <a:latin typeface="Times New Roman" pitchFamily="18" charset="0"/>
                <a:cs typeface="Times New Roman" pitchFamily="18" charset="0"/>
                <a:sym typeface="Times New Roman" pitchFamily="18" charset="0"/>
              </a:rPr>
              <a:t> </a:t>
            </a:r>
            <a:r>
              <a:rPr lang="fr-FR" sz="1800" smtClean="0">
                <a:solidFill>
                  <a:srgbClr val="233A44"/>
                </a:solidFill>
                <a:latin typeface="Times New Roman" pitchFamily="18" charset="0"/>
                <a:cs typeface="Times New Roman" pitchFamily="18" charset="0"/>
                <a:sym typeface="Times New Roman" pitchFamily="18" charset="0"/>
              </a:rPr>
              <a:t>« Docteur Sheppard est le meurtrier »</a:t>
            </a:r>
          </a:p>
          <a:p>
            <a:pPr eaLnBrk="1" hangingPunct="1">
              <a:lnSpc>
                <a:spcPct val="115000"/>
              </a:lnSpc>
              <a:buClr>
                <a:srgbClr val="233A44"/>
              </a:buClr>
              <a:buSzPct val="200000"/>
              <a:buFont typeface="Calibri" pitchFamily="34" charset="0"/>
              <a:buNone/>
            </a:pPr>
            <a:r>
              <a:rPr lang="fr-FR" sz="1800" smtClean="0">
                <a:solidFill>
                  <a:srgbClr val="233A44"/>
                </a:solidFill>
                <a:latin typeface="Times New Roman" pitchFamily="18" charset="0"/>
                <a:cs typeface="Times New Roman" pitchFamily="18" charset="0"/>
                <a:sym typeface="Times New Roman" pitchFamily="18" charset="0"/>
              </a:rPr>
              <a:t>	 </a:t>
            </a:r>
            <a:r>
              <a:rPr lang="fr-FR" sz="2000" b="1" smtClean="0">
                <a:solidFill>
                  <a:schemeClr val="bg1"/>
                </a:solidFill>
                <a:latin typeface="Times New Roman" pitchFamily="18" charset="0"/>
                <a:cs typeface="Times New Roman" pitchFamily="18" charset="0"/>
                <a:sym typeface="Times New Roman" pitchFamily="18" charset="0"/>
              </a:rPr>
              <a:t>*</a:t>
            </a:r>
            <a:r>
              <a:rPr lang="fr-FR" sz="2000" b="1" smtClean="0">
                <a:solidFill>
                  <a:schemeClr val="bg2"/>
                </a:solidFill>
                <a:latin typeface="Times New Roman" pitchFamily="18" charset="0"/>
                <a:cs typeface="Times New Roman" pitchFamily="18" charset="0"/>
                <a:sym typeface="Times New Roman" pitchFamily="18" charset="0"/>
              </a:rPr>
              <a:t> </a:t>
            </a:r>
            <a:r>
              <a:rPr lang="fr-FR" sz="1800" smtClean="0">
                <a:solidFill>
                  <a:srgbClr val="233A44"/>
                </a:solidFill>
                <a:latin typeface="Times New Roman" pitchFamily="18" charset="0"/>
                <a:cs typeface="Times New Roman" pitchFamily="18" charset="0"/>
                <a:sym typeface="Times New Roman" pitchFamily="18" charset="0"/>
              </a:rPr>
              <a:t>« Docteur Who est le meurtrier  »</a:t>
            </a:r>
          </a:p>
          <a:p>
            <a:pPr eaLnBrk="1" hangingPunct="1">
              <a:lnSpc>
                <a:spcPct val="115000"/>
              </a:lnSpc>
              <a:buClr>
                <a:srgbClr val="233A44"/>
              </a:buClr>
              <a:buSzPct val="200000"/>
              <a:buFont typeface="Calibri" pitchFamily="34" charset="0"/>
              <a:buNone/>
            </a:pPr>
            <a:r>
              <a:rPr lang="fr-FR" sz="1800" smtClean="0">
                <a:solidFill>
                  <a:srgbClr val="233A44"/>
                </a:solidFill>
                <a:latin typeface="Times New Roman" pitchFamily="18" charset="0"/>
                <a:cs typeface="Times New Roman" pitchFamily="18" charset="0"/>
                <a:sym typeface="Times New Roman" pitchFamily="18" charset="0"/>
              </a:rPr>
              <a:t>	 </a:t>
            </a:r>
            <a:r>
              <a:rPr lang="fr-FR" sz="2000" b="1" smtClean="0">
                <a:solidFill>
                  <a:schemeClr val="bg1"/>
                </a:solidFill>
                <a:latin typeface="Times New Roman" pitchFamily="18" charset="0"/>
                <a:cs typeface="Times New Roman" pitchFamily="18" charset="0"/>
                <a:sym typeface="Times New Roman" pitchFamily="18" charset="0"/>
              </a:rPr>
              <a:t>*</a:t>
            </a:r>
            <a:r>
              <a:rPr lang="fr-FR" sz="2000" b="1" smtClean="0">
                <a:solidFill>
                  <a:schemeClr val="bg2"/>
                </a:solidFill>
                <a:latin typeface="Times New Roman" pitchFamily="18" charset="0"/>
                <a:cs typeface="Times New Roman" pitchFamily="18" charset="0"/>
                <a:sym typeface="Times New Roman" pitchFamily="18" charset="0"/>
              </a:rPr>
              <a:t>  </a:t>
            </a:r>
            <a:r>
              <a:rPr lang="fr-FR" sz="1800" smtClean="0">
                <a:solidFill>
                  <a:srgbClr val="233A44"/>
                </a:solidFill>
                <a:latin typeface="Times New Roman" pitchFamily="18" charset="0"/>
                <a:cs typeface="Times New Roman" pitchFamily="18" charset="0"/>
                <a:sym typeface="Times New Roman" pitchFamily="18" charset="0"/>
              </a:rPr>
              <a:t>« Docteur House est le meurtrier »</a:t>
            </a:r>
          </a:p>
          <a:p>
            <a:pPr eaLnBrk="1" hangingPunct="1">
              <a:lnSpc>
                <a:spcPct val="115000"/>
              </a:lnSpc>
              <a:buClr>
                <a:srgbClr val="233A44"/>
              </a:buClr>
              <a:buSzPct val="200000"/>
              <a:buFont typeface="Calibri" pitchFamily="34" charset="0"/>
              <a:buNone/>
            </a:pPr>
            <a:endParaRPr lang="fr-FR" sz="1800" smtClean="0">
              <a:solidFill>
                <a:srgbClr val="233A44"/>
              </a:solidFill>
              <a:latin typeface="Times New Roman" pitchFamily="18" charset="0"/>
              <a:cs typeface="Times New Roman" pitchFamily="18" charset="0"/>
              <a:sym typeface="Times New Roman" pitchFamily="18" charset="0"/>
            </a:endParaRPr>
          </a:p>
          <a:p>
            <a:pPr eaLnBrk="1" hangingPunct="1">
              <a:lnSpc>
                <a:spcPct val="115000"/>
              </a:lnSpc>
              <a:buClr>
                <a:srgbClr val="233A44"/>
              </a:buClr>
              <a:buSzPct val="200000"/>
              <a:buFont typeface="Calibri" pitchFamily="34" charset="0"/>
              <a:buNone/>
            </a:pPr>
            <a:endParaRPr lang="fr-FR" sz="1800" smtClean="0">
              <a:solidFill>
                <a:srgbClr val="233A44"/>
              </a:solidFill>
              <a:latin typeface="Times New Roman" pitchFamily="18" charset="0"/>
              <a:cs typeface="Times New Roman" pitchFamily="18" charset="0"/>
              <a:sym typeface="Times New Roman" pitchFamily="18" charset="0"/>
            </a:endParaRPr>
          </a:p>
          <a:p>
            <a:pPr marL="742950" lvl="1" indent="-285750" eaLnBrk="1" hangingPunct="1">
              <a:lnSpc>
                <a:spcPct val="115000"/>
              </a:lnSpc>
              <a:buClr>
                <a:srgbClr val="233A44"/>
              </a:buClr>
              <a:buSzPct val="200000"/>
              <a:buFont typeface="Calibri" pitchFamily="34" charset="0"/>
              <a:buChar char="•"/>
            </a:pPr>
            <a:endParaRPr lang="fr-FR" sz="1800" smtClean="0">
              <a:solidFill>
                <a:srgbClr val="233A44"/>
              </a:solidFill>
              <a:latin typeface="Times New Roman" pitchFamily="18" charset="0"/>
              <a:cs typeface="Times New Roman" pitchFamily="18" charset="0"/>
              <a:sym typeface="Times New Roman" pitchFamily="18" charset="0"/>
            </a:endParaRPr>
          </a:p>
        </p:txBody>
      </p:sp>
      <p:sp>
        <p:nvSpPr>
          <p:cNvPr id="61443" name="AutoShape 5" descr="Résultats de recherche d'images pour « miss marpl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61444" name="AutoShape 6" descr="Résultats de recherche d'images pour « miss marpl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61445" name="AutoShape 7" descr="Résultats de recherche d'images pour « miss marpl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61446" name="AutoShape 8" descr="Résultats de recherche d'images pour « miss marpl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61447" name="AutoShape 9" descr="Résultats de recherche d'images pour « miss marpl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61448" name="AutoShape 10" descr="Résultats de recherche d'images pour « miss marpl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61449" name="AutoShape 11" descr="Résultats de recherche d'images pour « miss marpl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61450" name="AutoShape 12" descr="Résultats de recherche d'images pour « miss marpl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61451" name="AutoShape 14" descr="Résultats de recherche d'images pour « commissaire larosier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61452" name="AutoShape 15" descr="Résultats de recherche d'images pour « commissaire larosier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61453" name="AutoShape 16" descr="Résultats de recherche d'images pour « commissaire larosier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61454" name="AutoShape 17" descr="Résultats de recherche d'images pour « commissaire larosier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61455" name="AutoShape 18" descr="Résultats de recherche d'images pour « commissaire larosier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61456" name="AutoShape 19" descr="Résultats de recherche d'images pour « commissaire larosier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61457" name="AutoShape 20" descr="Résultats de recherche d'images pour « commissaire larosier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61458" name="AutoShape 21" descr="Résultats de recherche d'images pour « commissaire larosier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61459" name="AutoShape 22" descr="Résultats de recherche d'images pour « commissaire larosier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61460" name="AutoShape 23" descr="Résultats de recherche d'images pour « commissaire larosier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61461" name="AutoShape 24" descr="Résultats de recherche d'images pour « commissaire larosier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61462" name="AutoShape 25" descr="Résultats de recherche d'images pour « commissaire larosier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61463" name="AutoShape 26" descr="Résultats de recherche d'images pour « commissaire larosier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61464" name="AutoShape 27" descr="Résultats de recherche d'images pour « commissaire larosier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61465" name="AutoShape 28" descr="Résultats de recherche d'images pour « commissaire larosier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61466" name="AutoShape 29" descr="Résultats de recherche d'images pour « commissaire larosier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61467" name="AutoShape 31" descr="Résultats de recherche d'images pour « hercule poirot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hape 233"/>
          <p:cNvSpPr txBox="1">
            <a:spLocks noGrp="1"/>
          </p:cNvSpPr>
          <p:nvPr>
            <p:ph type="body" idx="4294967295"/>
          </p:nvPr>
        </p:nvSpPr>
        <p:spPr>
          <a:xfrm>
            <a:off x="323850" y="1203325"/>
            <a:ext cx="8412163" cy="3651250"/>
          </a:xfrm>
        </p:spPr>
        <p:txBody>
          <a:bodyPr/>
          <a:lstStyle/>
          <a:p>
            <a:pPr eaLnBrk="1" hangingPunct="1">
              <a:lnSpc>
                <a:spcPct val="115000"/>
              </a:lnSpc>
              <a:buClr>
                <a:srgbClr val="233A44"/>
              </a:buClr>
              <a:buSzPct val="200000"/>
              <a:buFont typeface="Calibri" pitchFamily="34" charset="0"/>
              <a:buChar char="•"/>
            </a:pPr>
            <a:r>
              <a:rPr lang="fr-FR" sz="1800" smtClean="0">
                <a:solidFill>
                  <a:srgbClr val="233A44"/>
                </a:solidFill>
                <a:latin typeface="Times New Roman" pitchFamily="18" charset="0"/>
                <a:cs typeface="Times New Roman" pitchFamily="18" charset="0"/>
                <a:sym typeface="Times New Roman" pitchFamily="18" charset="0"/>
              </a:rPr>
              <a:t>  </a:t>
            </a:r>
            <a:r>
              <a:rPr lang="fr-FR" sz="2000" smtClean="0">
                <a:solidFill>
                  <a:srgbClr val="233A44"/>
                </a:solidFill>
                <a:latin typeface="Times New Roman" pitchFamily="18" charset="0"/>
                <a:cs typeface="Times New Roman" pitchFamily="18" charset="0"/>
                <a:sym typeface="Times New Roman" pitchFamily="18" charset="0"/>
              </a:rPr>
              <a:t>Les matrices de mémoire transactives des connaissances et des croyances :</a:t>
            </a:r>
            <a:endParaRPr lang="fr-FR" sz="1800" smtClean="0">
              <a:solidFill>
                <a:srgbClr val="233A44"/>
              </a:solidFill>
              <a:latin typeface="Times New Roman" pitchFamily="18" charset="0"/>
              <a:cs typeface="Times New Roman" pitchFamily="18" charset="0"/>
              <a:sym typeface="Times New Roman" pitchFamily="18" charset="0"/>
            </a:endParaRPr>
          </a:p>
          <a:p>
            <a:pPr eaLnBrk="1" hangingPunct="1">
              <a:lnSpc>
                <a:spcPct val="115000"/>
              </a:lnSpc>
              <a:buClr>
                <a:srgbClr val="233A44"/>
              </a:buClr>
              <a:buSzPct val="200000"/>
              <a:buFont typeface="Calibri" pitchFamily="34" charset="0"/>
              <a:buNone/>
            </a:pPr>
            <a:endParaRPr lang="fr-FR" sz="1800" smtClean="0">
              <a:solidFill>
                <a:srgbClr val="233A44"/>
              </a:solidFill>
              <a:latin typeface="Times New Roman" pitchFamily="18" charset="0"/>
              <a:cs typeface="Times New Roman" pitchFamily="18" charset="0"/>
              <a:sym typeface="Times New Roman" pitchFamily="18" charset="0"/>
            </a:endParaRPr>
          </a:p>
          <a:p>
            <a:pPr eaLnBrk="1" hangingPunct="1">
              <a:lnSpc>
                <a:spcPct val="115000"/>
              </a:lnSpc>
              <a:buClr>
                <a:srgbClr val="233A44"/>
              </a:buClr>
              <a:buSzPct val="200000"/>
              <a:buFont typeface="Calibri" pitchFamily="34" charset="0"/>
              <a:buNone/>
            </a:pPr>
            <a:endParaRPr lang="fr-FR" sz="1800" smtClean="0">
              <a:solidFill>
                <a:srgbClr val="233A44"/>
              </a:solidFill>
              <a:latin typeface="Times New Roman" pitchFamily="18" charset="0"/>
              <a:cs typeface="Times New Roman" pitchFamily="18" charset="0"/>
              <a:sym typeface="Times New Roman" pitchFamily="18" charset="0"/>
            </a:endParaRPr>
          </a:p>
          <a:p>
            <a:pPr marL="742950" lvl="1" indent="-285750" eaLnBrk="1" hangingPunct="1">
              <a:lnSpc>
                <a:spcPct val="115000"/>
              </a:lnSpc>
              <a:buClr>
                <a:srgbClr val="233A44"/>
              </a:buClr>
              <a:buSzPct val="200000"/>
              <a:buFont typeface="Calibri" pitchFamily="34" charset="0"/>
              <a:buChar char="•"/>
            </a:pPr>
            <a:endParaRPr lang="fr-FR" sz="1800" smtClean="0">
              <a:solidFill>
                <a:srgbClr val="233A44"/>
              </a:solidFill>
              <a:latin typeface="Times New Roman" pitchFamily="18" charset="0"/>
              <a:cs typeface="Times New Roman" pitchFamily="18" charset="0"/>
              <a:sym typeface="Times New Roman" pitchFamily="18" charset="0"/>
            </a:endParaRPr>
          </a:p>
        </p:txBody>
      </p:sp>
      <p:pic>
        <p:nvPicPr>
          <p:cNvPr id="147487" name="Picture 31"/>
          <p:cNvPicPr>
            <a:picLocks noChangeAspect="1" noChangeArrowheads="1"/>
          </p:cNvPicPr>
          <p:nvPr/>
        </p:nvPicPr>
        <p:blipFill>
          <a:blip r:embed="rId3"/>
          <a:srcRect/>
          <a:stretch>
            <a:fillRect/>
          </a:stretch>
        </p:blipFill>
        <p:spPr bwMode="auto">
          <a:xfrm>
            <a:off x="2573338" y="381000"/>
            <a:ext cx="6570662" cy="4762500"/>
          </a:xfrm>
          <a:prstGeom prst="rect">
            <a:avLst/>
          </a:prstGeom>
          <a:noFill/>
          <a:ln w="9525">
            <a:noFill/>
            <a:miter lim="800000"/>
            <a:headEnd/>
            <a:tailEnd/>
          </a:ln>
        </p:spPr>
      </p:pic>
      <p:sp>
        <p:nvSpPr>
          <p:cNvPr id="63491" name="Shape 232"/>
          <p:cNvSpPr txBox="1">
            <a:spLocks noGrp="1"/>
          </p:cNvSpPr>
          <p:nvPr>
            <p:ph type="title" idx="4294967295"/>
          </p:nvPr>
        </p:nvSpPr>
        <p:spPr>
          <a:xfrm>
            <a:off x="323850" y="339725"/>
            <a:ext cx="8412163" cy="954088"/>
          </a:xfrm>
        </p:spPr>
        <p:txBody>
          <a:bodyPr/>
          <a:lstStyle/>
          <a:p>
            <a:pPr eaLnBrk="1" hangingPunct="1"/>
            <a:r>
              <a:rPr lang="fr-FR" sz="3200" b="1" smtClean="0">
                <a:solidFill>
                  <a:srgbClr val="AF7B51"/>
                </a:solidFill>
                <a:latin typeface="Times New Roman" pitchFamily="18" charset="0"/>
                <a:cs typeface="Times New Roman" pitchFamily="18" charset="0"/>
                <a:sym typeface="Times New Roman" pitchFamily="18" charset="0"/>
              </a:rPr>
              <a:t>3.C. Modélisation simple</a:t>
            </a:r>
          </a:p>
        </p:txBody>
      </p:sp>
      <p:sp>
        <p:nvSpPr>
          <p:cNvPr id="63492" name="AutoShape 5" descr="Résultats de recherche d'images pour « miss marpl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63493" name="AutoShape 6" descr="Résultats de recherche d'images pour « miss marpl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63494" name="AutoShape 7" descr="Résultats de recherche d'images pour « miss marpl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63495" name="AutoShape 8" descr="Résultats de recherche d'images pour « miss marpl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63496" name="AutoShape 9" descr="Résultats de recherche d'images pour « miss marpl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63497" name="AutoShape 10" descr="Résultats de recherche d'images pour « miss marpl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63498" name="AutoShape 11" descr="Résultats de recherche d'images pour « miss marpl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63499" name="AutoShape 12" descr="Résultats de recherche d'images pour « miss marpl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63500" name="AutoShape 14" descr="Résultats de recherche d'images pour « commissaire larosier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63501" name="AutoShape 15" descr="Résultats de recherche d'images pour « commissaire larosier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63502" name="AutoShape 16" descr="Résultats de recherche d'images pour « commissaire larosier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63503" name="AutoShape 17" descr="Résultats de recherche d'images pour « commissaire larosier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63504" name="AutoShape 18" descr="Résultats de recherche d'images pour « commissaire larosier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63505" name="AutoShape 19" descr="Résultats de recherche d'images pour « commissaire larosier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63506" name="AutoShape 20" descr="Résultats de recherche d'images pour « commissaire larosier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63507" name="AutoShape 21" descr="Résultats de recherche d'images pour « commissaire larosier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63508" name="AutoShape 22" descr="Résultats de recherche d'images pour « commissaire larosier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63509" name="AutoShape 23" descr="Résultats de recherche d'images pour « commissaire larosier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63510" name="AutoShape 24" descr="Résultats de recherche d'images pour « commissaire larosier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63511" name="AutoShape 25" descr="Résultats de recherche d'images pour « commissaire larosier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63512" name="AutoShape 26" descr="Résultats de recherche d'images pour « commissaire larosier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63513" name="AutoShape 27" descr="Résultats de recherche d'images pour « commissaire larosier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63514" name="AutoShape 28" descr="Résultats de recherche d'images pour « commissaire larosier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63515" name="AutoShape 29" descr="Résultats de recherche d'images pour « commissaire larosier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63516" name="AutoShape 31" descr="Résultats de recherche d'images pour « hercule poirot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147488" name="AutoShape 32"/>
          <p:cNvSpPr>
            <a:spLocks noChangeArrowheads="1"/>
          </p:cNvSpPr>
          <p:nvPr/>
        </p:nvSpPr>
        <p:spPr bwMode="auto">
          <a:xfrm>
            <a:off x="2843213" y="1635125"/>
            <a:ext cx="215900" cy="215900"/>
          </a:xfrm>
          <a:prstGeom prst="bevel">
            <a:avLst>
              <a:gd name="adj" fmla="val 12500"/>
            </a:avLst>
          </a:prstGeom>
          <a:noFill/>
          <a:ln w="31750">
            <a:solidFill>
              <a:srgbClr val="3366FF"/>
            </a:solidFill>
            <a:miter lim="800000"/>
            <a:headEnd/>
            <a:tailEnd/>
          </a:ln>
        </p:spPr>
        <p:txBody>
          <a:bodyPr wrap="none" anchor="ctr"/>
          <a:lstStyle/>
          <a:p>
            <a:endParaRPr lang="fr-FR"/>
          </a:p>
        </p:txBody>
      </p:sp>
      <p:sp>
        <p:nvSpPr>
          <p:cNvPr id="147489" name="AutoShape 33"/>
          <p:cNvSpPr>
            <a:spLocks noChangeArrowheads="1"/>
          </p:cNvSpPr>
          <p:nvPr/>
        </p:nvSpPr>
        <p:spPr bwMode="auto">
          <a:xfrm>
            <a:off x="3924300" y="2284413"/>
            <a:ext cx="288925" cy="285750"/>
          </a:xfrm>
          <a:prstGeom prst="bevel">
            <a:avLst>
              <a:gd name="adj" fmla="val 12500"/>
            </a:avLst>
          </a:prstGeom>
          <a:noFill/>
          <a:ln w="31750">
            <a:solidFill>
              <a:srgbClr val="3366FF"/>
            </a:solidFill>
            <a:miter lim="800000"/>
            <a:headEnd/>
            <a:tailEnd/>
          </a:ln>
        </p:spPr>
        <p:txBody>
          <a:bodyPr wrap="none" anchor="ctr"/>
          <a:lstStyle/>
          <a:p>
            <a:endParaRPr lang="fr-FR"/>
          </a:p>
        </p:txBody>
      </p:sp>
      <p:sp>
        <p:nvSpPr>
          <p:cNvPr id="147490" name="AutoShape 34"/>
          <p:cNvSpPr>
            <a:spLocks noChangeArrowheads="1"/>
          </p:cNvSpPr>
          <p:nvPr/>
        </p:nvSpPr>
        <p:spPr bwMode="auto">
          <a:xfrm>
            <a:off x="3635375" y="3076575"/>
            <a:ext cx="288925" cy="287338"/>
          </a:xfrm>
          <a:prstGeom prst="bevel">
            <a:avLst>
              <a:gd name="adj" fmla="val 12500"/>
            </a:avLst>
          </a:prstGeom>
          <a:noFill/>
          <a:ln w="31750">
            <a:solidFill>
              <a:srgbClr val="3366FF"/>
            </a:solidFill>
            <a:miter lim="800000"/>
            <a:headEnd/>
            <a:tailEnd/>
          </a:ln>
        </p:spPr>
        <p:txBody>
          <a:bodyPr wrap="none" anchor="ctr"/>
          <a:lstStyle/>
          <a:p>
            <a:endParaRPr lang="fr-FR"/>
          </a:p>
        </p:txBody>
      </p:sp>
      <p:sp>
        <p:nvSpPr>
          <p:cNvPr id="147491" name="AutoShape 35"/>
          <p:cNvSpPr>
            <a:spLocks noChangeArrowheads="1"/>
          </p:cNvSpPr>
          <p:nvPr/>
        </p:nvSpPr>
        <p:spPr bwMode="auto">
          <a:xfrm>
            <a:off x="3059113" y="2644775"/>
            <a:ext cx="288925" cy="287338"/>
          </a:xfrm>
          <a:prstGeom prst="bevel">
            <a:avLst>
              <a:gd name="adj" fmla="val 12500"/>
            </a:avLst>
          </a:prstGeom>
          <a:noFill/>
          <a:ln w="31750">
            <a:solidFill>
              <a:srgbClr val="3366FF"/>
            </a:solidFill>
            <a:miter lim="800000"/>
            <a:headEnd/>
            <a:tailEnd/>
          </a:ln>
        </p:spPr>
        <p:txBody>
          <a:bodyPr wrap="none" anchor="ctr"/>
          <a:lstStyle/>
          <a:p>
            <a:endParaRPr lang="fr-FR"/>
          </a:p>
        </p:txBody>
      </p:sp>
      <p:sp>
        <p:nvSpPr>
          <p:cNvPr id="147492" name="AutoShape 36"/>
          <p:cNvSpPr>
            <a:spLocks noChangeArrowheads="1"/>
          </p:cNvSpPr>
          <p:nvPr/>
        </p:nvSpPr>
        <p:spPr bwMode="auto">
          <a:xfrm>
            <a:off x="3708400" y="1708150"/>
            <a:ext cx="287338" cy="287338"/>
          </a:xfrm>
          <a:prstGeom prst="bevel">
            <a:avLst>
              <a:gd name="adj" fmla="val 12500"/>
            </a:avLst>
          </a:prstGeom>
          <a:noFill/>
          <a:ln w="31750">
            <a:solidFill>
              <a:srgbClr val="3366FF"/>
            </a:solidFill>
            <a:miter lim="800000"/>
            <a:headEnd/>
            <a:tailEnd/>
          </a:ln>
        </p:spPr>
        <p:txBody>
          <a:bodyPr wrap="none" anchor="ctr"/>
          <a:lstStyle/>
          <a:p>
            <a:endParaRPr lang="fr-FR"/>
          </a:p>
        </p:txBody>
      </p:sp>
      <p:pic>
        <p:nvPicPr>
          <p:cNvPr id="147485" name="Picture 29"/>
          <p:cNvPicPr>
            <a:picLocks noChangeAspect="1" noChangeArrowheads="1"/>
          </p:cNvPicPr>
          <p:nvPr/>
        </p:nvPicPr>
        <p:blipFill>
          <a:blip r:embed="rId4"/>
          <a:srcRect/>
          <a:stretch>
            <a:fillRect/>
          </a:stretch>
        </p:blipFill>
        <p:spPr bwMode="auto">
          <a:xfrm>
            <a:off x="1692275" y="339725"/>
            <a:ext cx="6505575" cy="61055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147485"/>
                                        </p:tgtEl>
                                      </p:cBhvr>
                                    </p:animEffect>
                                    <p:set>
                                      <p:cBhvr>
                                        <p:cTn id="7" dur="1" fill="hold">
                                          <p:stCondLst>
                                            <p:cond delay="499"/>
                                          </p:stCondLst>
                                        </p:cTn>
                                        <p:tgtEl>
                                          <p:spTgt spid="147485"/>
                                        </p:tgtEl>
                                        <p:attrNameLst>
                                          <p:attrName>style.visibility</p:attrName>
                                        </p:attrNameLst>
                                      </p:cBhvr>
                                      <p:to>
                                        <p:strVal val="hidden"/>
                                      </p:to>
                                    </p:set>
                                  </p:childTnLst>
                                </p:cTn>
                              </p:par>
                              <p:par>
                                <p:cTn id="8" presetID="5" presetClass="entr" presetSubtype="10" fill="hold" nodeType="withEffect">
                                  <p:stCondLst>
                                    <p:cond delay="0"/>
                                  </p:stCondLst>
                                  <p:childTnLst>
                                    <p:set>
                                      <p:cBhvr>
                                        <p:cTn id="9" dur="1" fill="hold">
                                          <p:stCondLst>
                                            <p:cond delay="0"/>
                                          </p:stCondLst>
                                        </p:cTn>
                                        <p:tgtEl>
                                          <p:spTgt spid="147487"/>
                                        </p:tgtEl>
                                        <p:attrNameLst>
                                          <p:attrName>style.visibility</p:attrName>
                                        </p:attrNameLst>
                                      </p:cBhvr>
                                      <p:to>
                                        <p:strVal val="visible"/>
                                      </p:to>
                                    </p:set>
                                    <p:animEffect transition="in" filter="checkerboard(across)">
                                      <p:cBhvr>
                                        <p:cTn id="10" dur="500"/>
                                        <p:tgtEl>
                                          <p:spTgt spid="14748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47488"/>
                                        </p:tgtEl>
                                        <p:attrNameLst>
                                          <p:attrName>style.visibility</p:attrName>
                                        </p:attrNameLst>
                                      </p:cBhvr>
                                      <p:to>
                                        <p:strVal val="visible"/>
                                      </p:to>
                                    </p:set>
                                    <p:animEffect transition="in" filter="checkerboard(across)">
                                      <p:cBhvr>
                                        <p:cTn id="15" dur="500"/>
                                        <p:tgtEl>
                                          <p:spTgt spid="147488"/>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47492"/>
                                        </p:tgtEl>
                                        <p:attrNameLst>
                                          <p:attrName>style.visibility</p:attrName>
                                        </p:attrNameLst>
                                      </p:cBhvr>
                                      <p:to>
                                        <p:strVal val="visible"/>
                                      </p:to>
                                    </p:set>
                                    <p:animEffect transition="in" filter="checkerboard(across)">
                                      <p:cBhvr>
                                        <p:cTn id="20" dur="500"/>
                                        <p:tgtEl>
                                          <p:spTgt spid="147492"/>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47491"/>
                                        </p:tgtEl>
                                        <p:attrNameLst>
                                          <p:attrName>style.visibility</p:attrName>
                                        </p:attrNameLst>
                                      </p:cBhvr>
                                      <p:to>
                                        <p:strVal val="visible"/>
                                      </p:to>
                                    </p:set>
                                    <p:animEffect transition="in" filter="checkerboard(across)">
                                      <p:cBhvr>
                                        <p:cTn id="25" dur="500"/>
                                        <p:tgtEl>
                                          <p:spTgt spid="147491"/>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47489"/>
                                        </p:tgtEl>
                                        <p:attrNameLst>
                                          <p:attrName>style.visibility</p:attrName>
                                        </p:attrNameLst>
                                      </p:cBhvr>
                                      <p:to>
                                        <p:strVal val="visible"/>
                                      </p:to>
                                    </p:set>
                                    <p:animEffect transition="in" filter="checkerboard(across)">
                                      <p:cBhvr>
                                        <p:cTn id="30" dur="500"/>
                                        <p:tgtEl>
                                          <p:spTgt spid="147489"/>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147490"/>
                                        </p:tgtEl>
                                        <p:attrNameLst>
                                          <p:attrName>style.visibility</p:attrName>
                                        </p:attrNameLst>
                                      </p:cBhvr>
                                      <p:to>
                                        <p:strVal val="visible"/>
                                      </p:to>
                                    </p:set>
                                    <p:animEffect transition="in" filter="checkerboard(across)">
                                      <p:cBhvr>
                                        <p:cTn id="35" dur="500"/>
                                        <p:tgtEl>
                                          <p:spTgt spid="147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88" grpId="0" animBg="1"/>
      <p:bldP spid="147489" grpId="0" animBg="1"/>
      <p:bldP spid="147490" grpId="0" animBg="1"/>
      <p:bldP spid="147491" grpId="0" animBg="1"/>
      <p:bldP spid="1474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hape 232"/>
          <p:cNvSpPr txBox="1">
            <a:spLocks noGrp="1"/>
          </p:cNvSpPr>
          <p:nvPr>
            <p:ph type="title" idx="4294967295"/>
          </p:nvPr>
        </p:nvSpPr>
        <p:spPr>
          <a:xfrm>
            <a:off x="334963" y="366713"/>
            <a:ext cx="8412162" cy="954087"/>
          </a:xfrm>
        </p:spPr>
        <p:txBody>
          <a:bodyPr/>
          <a:lstStyle/>
          <a:p>
            <a:pPr eaLnBrk="1" hangingPunct="1"/>
            <a:r>
              <a:rPr lang="fr-FR" sz="3200" b="1" smtClean="0">
                <a:solidFill>
                  <a:srgbClr val="AF7B51"/>
                </a:solidFill>
                <a:latin typeface="Times New Roman" pitchFamily="18" charset="0"/>
                <a:cs typeface="Times New Roman" pitchFamily="18" charset="0"/>
                <a:sym typeface="Times New Roman" pitchFamily="18" charset="0"/>
              </a:rPr>
              <a:t>3.C. Modélisation simple</a:t>
            </a:r>
          </a:p>
        </p:txBody>
      </p:sp>
      <p:sp>
        <p:nvSpPr>
          <p:cNvPr id="65538" name="Shape 233"/>
          <p:cNvSpPr txBox="1">
            <a:spLocks noGrp="1"/>
          </p:cNvSpPr>
          <p:nvPr>
            <p:ph type="body" idx="4294967295"/>
          </p:nvPr>
        </p:nvSpPr>
        <p:spPr>
          <a:xfrm>
            <a:off x="323850" y="1203325"/>
            <a:ext cx="8412163" cy="3651250"/>
          </a:xfrm>
        </p:spPr>
        <p:txBody>
          <a:bodyPr/>
          <a:lstStyle/>
          <a:p>
            <a:pPr eaLnBrk="1" hangingPunct="1">
              <a:lnSpc>
                <a:spcPct val="115000"/>
              </a:lnSpc>
              <a:buClr>
                <a:srgbClr val="233A44"/>
              </a:buClr>
              <a:buSzPct val="200000"/>
              <a:buFont typeface="Calibri" pitchFamily="34" charset="0"/>
              <a:buChar char="•"/>
            </a:pPr>
            <a:r>
              <a:rPr lang="fr-FR" sz="2000" smtClean="0">
                <a:solidFill>
                  <a:schemeClr val="bg2"/>
                </a:solidFill>
                <a:latin typeface="Times New Roman" pitchFamily="18" charset="0"/>
                <a:cs typeface="Arial" charset="0"/>
              </a:rPr>
              <a:t>  Similarité des connaissances (SK)</a:t>
            </a:r>
          </a:p>
          <a:p>
            <a:pPr eaLnBrk="1" hangingPunct="1">
              <a:lnSpc>
                <a:spcPct val="115000"/>
              </a:lnSpc>
              <a:buClr>
                <a:srgbClr val="233A44"/>
              </a:buClr>
              <a:buSzPct val="200000"/>
              <a:buFont typeface="Calibri" pitchFamily="34" charset="0"/>
              <a:buChar char="•"/>
            </a:pPr>
            <a:r>
              <a:rPr lang="fr-FR" sz="2000" smtClean="0">
                <a:solidFill>
                  <a:schemeClr val="bg2"/>
                </a:solidFill>
                <a:latin typeface="Times New Roman" pitchFamily="18" charset="0"/>
                <a:cs typeface="Arial" charset="0"/>
              </a:rPr>
              <a:t>  Similarité des croyances (SB) : similarité des croyances entre deux agents</a:t>
            </a:r>
          </a:p>
        </p:txBody>
      </p:sp>
      <p:pic>
        <p:nvPicPr>
          <p:cNvPr id="65539" name="Picture 5"/>
          <p:cNvPicPr>
            <a:picLocks noChangeAspect="1" noChangeArrowheads="1"/>
          </p:cNvPicPr>
          <p:nvPr/>
        </p:nvPicPr>
        <p:blipFill>
          <a:blip r:embed="rId3"/>
          <a:srcRect/>
          <a:stretch>
            <a:fillRect/>
          </a:stretch>
        </p:blipFill>
        <p:spPr bwMode="auto">
          <a:xfrm>
            <a:off x="1116013" y="1995488"/>
            <a:ext cx="6408737" cy="2057400"/>
          </a:xfrm>
          <a:prstGeom prst="rect">
            <a:avLst/>
          </a:prstGeom>
          <a:noFill/>
          <a:ln w="9525">
            <a:noFill/>
            <a:miter lim="800000"/>
            <a:headEnd/>
            <a:tailEnd/>
          </a:ln>
        </p:spPr>
      </p:pic>
      <p:sp>
        <p:nvSpPr>
          <p:cNvPr id="65540" name="AutoShape 7"/>
          <p:cNvSpPr>
            <a:spLocks/>
          </p:cNvSpPr>
          <p:nvPr/>
        </p:nvSpPr>
        <p:spPr bwMode="auto">
          <a:xfrm flipH="1">
            <a:off x="1689100" y="4156075"/>
            <a:ext cx="1436688" cy="609600"/>
          </a:xfrm>
          <a:prstGeom prst="accentBorderCallout1">
            <a:avLst>
              <a:gd name="adj1" fmla="val 18750"/>
              <a:gd name="adj2" fmla="val -5306"/>
              <a:gd name="adj3" fmla="val -83333"/>
              <a:gd name="adj4" fmla="val -90833"/>
            </a:avLst>
          </a:prstGeom>
          <a:noFill/>
          <a:ln w="9525">
            <a:solidFill>
              <a:schemeClr val="tx1"/>
            </a:solidFill>
            <a:miter lim="800000"/>
            <a:headEnd/>
            <a:tailEnd/>
          </a:ln>
        </p:spPr>
        <p:txBody>
          <a:bodyPr/>
          <a:lstStyle/>
          <a:p>
            <a:pPr algn="ctr"/>
            <a:endParaRPr lang="fr-FR"/>
          </a:p>
        </p:txBody>
      </p:sp>
      <p:sp>
        <p:nvSpPr>
          <p:cNvPr id="61445" name="AutoShape 8"/>
          <p:cNvSpPr>
            <a:spLocks/>
          </p:cNvSpPr>
          <p:nvPr/>
        </p:nvSpPr>
        <p:spPr bwMode="auto">
          <a:xfrm>
            <a:off x="1763713" y="4084638"/>
            <a:ext cx="2232025" cy="762000"/>
          </a:xfrm>
          <a:prstGeom prst="accentBorderCallout1">
            <a:avLst>
              <a:gd name="adj1" fmla="val 15000"/>
              <a:gd name="adj2" fmla="val 103412"/>
              <a:gd name="adj3" fmla="val -26875"/>
              <a:gd name="adj4" fmla="val 122616"/>
            </a:avLst>
          </a:prstGeom>
          <a:noFill/>
          <a:ln w="22225">
            <a:solidFill>
              <a:schemeClr val="bg1"/>
            </a:solidFill>
            <a:miter lim="800000"/>
            <a:headEnd/>
            <a:tailEnd/>
          </a:ln>
        </p:spPr>
        <p:txBody>
          <a:bodyPr/>
          <a:lstStyle/>
          <a:p>
            <a:pPr algn="ctr"/>
            <a:r>
              <a:rPr lang="fr-FR"/>
              <a:t>Perception d’un agent ego i sur lui-même pour la croyance b</a:t>
            </a:r>
          </a:p>
        </p:txBody>
      </p:sp>
      <p:sp>
        <p:nvSpPr>
          <p:cNvPr id="61446" name="AutoShape 9"/>
          <p:cNvSpPr>
            <a:spLocks/>
          </p:cNvSpPr>
          <p:nvPr/>
        </p:nvSpPr>
        <p:spPr bwMode="auto">
          <a:xfrm>
            <a:off x="6659563" y="4084638"/>
            <a:ext cx="2232025" cy="792162"/>
          </a:xfrm>
          <a:prstGeom prst="accentBorderCallout1">
            <a:avLst>
              <a:gd name="adj1" fmla="val 14431"/>
              <a:gd name="adj2" fmla="val -3412"/>
              <a:gd name="adj3" fmla="val -27255"/>
              <a:gd name="adj4" fmla="val -19773"/>
            </a:avLst>
          </a:prstGeom>
          <a:noFill/>
          <a:ln w="22225">
            <a:solidFill>
              <a:schemeClr val="bg2"/>
            </a:solidFill>
            <a:miter lim="800000"/>
            <a:headEnd/>
            <a:tailEnd/>
          </a:ln>
        </p:spPr>
        <p:txBody>
          <a:bodyPr/>
          <a:lstStyle/>
          <a:p>
            <a:pPr algn="ctr"/>
            <a:r>
              <a:rPr lang="fr-FR"/>
              <a:t>Perception d’un agent ego i sur l’agent alter j pour la croyance b</a:t>
            </a:r>
          </a:p>
        </p:txBody>
      </p:sp>
      <p:sp>
        <p:nvSpPr>
          <p:cNvPr id="61447" name="Rectangle 10"/>
          <p:cNvSpPr>
            <a:spLocks noChangeArrowheads="1"/>
          </p:cNvSpPr>
          <p:nvPr/>
        </p:nvSpPr>
        <p:spPr bwMode="auto">
          <a:xfrm>
            <a:off x="3708400" y="3219450"/>
            <a:ext cx="1368425" cy="647700"/>
          </a:xfrm>
          <a:prstGeom prst="rect">
            <a:avLst/>
          </a:prstGeom>
          <a:noFill/>
          <a:ln w="9525">
            <a:solidFill>
              <a:schemeClr val="bg1"/>
            </a:solidFill>
            <a:miter lim="800000"/>
            <a:headEnd/>
            <a:tailEnd/>
          </a:ln>
        </p:spPr>
        <p:txBody>
          <a:bodyPr wrap="none" anchor="ctr"/>
          <a:lstStyle/>
          <a:p>
            <a:endParaRPr lang="fr-FR"/>
          </a:p>
        </p:txBody>
      </p:sp>
      <p:sp>
        <p:nvSpPr>
          <p:cNvPr id="61448" name="Rectangle 11"/>
          <p:cNvSpPr>
            <a:spLocks noChangeArrowheads="1"/>
          </p:cNvSpPr>
          <p:nvPr/>
        </p:nvSpPr>
        <p:spPr bwMode="auto">
          <a:xfrm>
            <a:off x="5508625" y="3219450"/>
            <a:ext cx="1368425" cy="647700"/>
          </a:xfrm>
          <a:prstGeom prst="rect">
            <a:avLst/>
          </a:prstGeom>
          <a:noFill/>
          <a:ln w="9525">
            <a:solidFill>
              <a:schemeClr val="bg2"/>
            </a:solidFill>
            <a:miter lim="800000"/>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47"/>
                                        </p:tgtEl>
                                        <p:attrNameLst>
                                          <p:attrName>style.visibility</p:attrName>
                                        </p:attrNameLst>
                                      </p:cBhvr>
                                      <p:to>
                                        <p:strVal val="visible"/>
                                      </p:to>
                                    </p:set>
                                    <p:animEffect transition="in" filter="box(in)">
                                      <p:cBhvr>
                                        <p:cTn id="7" dur="500"/>
                                        <p:tgtEl>
                                          <p:spTgt spid="6144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1445"/>
                                        </p:tgtEl>
                                        <p:attrNameLst>
                                          <p:attrName>style.visibility</p:attrName>
                                        </p:attrNameLst>
                                      </p:cBhvr>
                                      <p:to>
                                        <p:strVal val="visible"/>
                                      </p:to>
                                    </p:set>
                                    <p:animEffect transition="in" filter="checkerboard(across)">
                                      <p:cBhvr>
                                        <p:cTn id="10" dur="500"/>
                                        <p:tgtEl>
                                          <p:spTgt spid="61445"/>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61448"/>
                                        </p:tgtEl>
                                        <p:attrNameLst>
                                          <p:attrName>style.visibility</p:attrName>
                                        </p:attrNameLst>
                                      </p:cBhvr>
                                      <p:to>
                                        <p:strVal val="visible"/>
                                      </p:to>
                                    </p:set>
                                    <p:animEffect transition="in" filter="checkerboard(across)">
                                      <p:cBhvr>
                                        <p:cTn id="15" dur="500"/>
                                        <p:tgtEl>
                                          <p:spTgt spid="61448"/>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61446">
                                            <p:bg/>
                                          </p:spTgt>
                                        </p:tgtEl>
                                        <p:attrNameLst>
                                          <p:attrName>style.visibility</p:attrName>
                                        </p:attrNameLst>
                                      </p:cBhvr>
                                      <p:to>
                                        <p:strVal val="visible"/>
                                      </p:to>
                                    </p:set>
                                    <p:animEffect transition="in" filter="checkerboard(across)">
                                      <p:cBhvr>
                                        <p:cTn id="18" dur="500"/>
                                        <p:tgtEl>
                                          <p:spTgt spid="61446">
                                            <p:bg/>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61446">
                                            <p:txEl>
                                              <p:pRg st="0" end="0"/>
                                            </p:txEl>
                                          </p:spTgt>
                                        </p:tgtEl>
                                        <p:attrNameLst>
                                          <p:attrName>style.visibility</p:attrName>
                                        </p:attrNameLst>
                                      </p:cBhvr>
                                      <p:to>
                                        <p:strVal val="visible"/>
                                      </p:to>
                                    </p:set>
                                    <p:animEffect transition="in" filter="checkerboard(across)">
                                      <p:cBhvr>
                                        <p:cTn id="21" dur="500"/>
                                        <p:tgtEl>
                                          <p:spTgt spid="614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animBg="1"/>
      <p:bldP spid="61446" grpId="0" uiExpand="1" build="allAtOnce" animBg="1"/>
      <p:bldP spid="61447" grpId="0" animBg="1"/>
      <p:bldP spid="6144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hape 232"/>
          <p:cNvSpPr txBox="1">
            <a:spLocks noGrp="1"/>
          </p:cNvSpPr>
          <p:nvPr>
            <p:ph type="title" idx="4294967295"/>
          </p:nvPr>
        </p:nvSpPr>
        <p:spPr>
          <a:xfrm>
            <a:off x="334963" y="366713"/>
            <a:ext cx="8412162" cy="954087"/>
          </a:xfrm>
        </p:spPr>
        <p:txBody>
          <a:bodyPr/>
          <a:lstStyle/>
          <a:p>
            <a:pPr eaLnBrk="1" hangingPunct="1"/>
            <a:r>
              <a:rPr lang="fr-FR" sz="3200" b="1" smtClean="0">
                <a:solidFill>
                  <a:srgbClr val="AF7B51"/>
                </a:solidFill>
                <a:latin typeface="Times New Roman" pitchFamily="18" charset="0"/>
                <a:cs typeface="Times New Roman" pitchFamily="18" charset="0"/>
                <a:sym typeface="Times New Roman" pitchFamily="18" charset="0"/>
              </a:rPr>
              <a:t>3.C. Modélisation simple</a:t>
            </a:r>
          </a:p>
        </p:txBody>
      </p:sp>
      <p:sp>
        <p:nvSpPr>
          <p:cNvPr id="67586" name="Shape 233"/>
          <p:cNvSpPr txBox="1">
            <a:spLocks noGrp="1"/>
          </p:cNvSpPr>
          <p:nvPr>
            <p:ph type="body" idx="4294967295"/>
          </p:nvPr>
        </p:nvSpPr>
        <p:spPr>
          <a:xfrm>
            <a:off x="323850" y="1203325"/>
            <a:ext cx="8412163" cy="3651250"/>
          </a:xfrm>
        </p:spPr>
        <p:txBody>
          <a:bodyPr/>
          <a:lstStyle/>
          <a:p>
            <a:pPr eaLnBrk="1" hangingPunct="1">
              <a:lnSpc>
                <a:spcPct val="115000"/>
              </a:lnSpc>
              <a:buClr>
                <a:srgbClr val="233A44"/>
              </a:buClr>
              <a:buSzPct val="200000"/>
              <a:buFont typeface="Calibri" pitchFamily="34" charset="0"/>
              <a:buChar char="•"/>
            </a:pPr>
            <a:r>
              <a:rPr lang="fr-FR" sz="2000" smtClean="0">
                <a:solidFill>
                  <a:schemeClr val="bg2"/>
                </a:solidFill>
                <a:latin typeface="Times New Roman" pitchFamily="18" charset="0"/>
                <a:cs typeface="Arial" charset="0"/>
              </a:rPr>
              <a:t>  Similarité des connaissances (SK) et Similarité des croyances (SB)</a:t>
            </a:r>
          </a:p>
        </p:txBody>
      </p:sp>
      <p:sp>
        <p:nvSpPr>
          <p:cNvPr id="67587" name="AutoShape 7"/>
          <p:cNvSpPr>
            <a:spLocks/>
          </p:cNvSpPr>
          <p:nvPr/>
        </p:nvSpPr>
        <p:spPr bwMode="auto">
          <a:xfrm flipH="1">
            <a:off x="1689100" y="4156075"/>
            <a:ext cx="1436688" cy="609600"/>
          </a:xfrm>
          <a:prstGeom prst="accentBorderCallout1">
            <a:avLst>
              <a:gd name="adj1" fmla="val 18750"/>
              <a:gd name="adj2" fmla="val -5306"/>
              <a:gd name="adj3" fmla="val -83333"/>
              <a:gd name="adj4" fmla="val -90833"/>
            </a:avLst>
          </a:prstGeom>
          <a:noFill/>
          <a:ln w="9525">
            <a:solidFill>
              <a:schemeClr val="tx1"/>
            </a:solidFill>
            <a:miter lim="800000"/>
            <a:headEnd/>
            <a:tailEnd/>
          </a:ln>
        </p:spPr>
        <p:txBody>
          <a:bodyPr/>
          <a:lstStyle/>
          <a:p>
            <a:pPr algn="ctr"/>
            <a:endParaRPr lang="fr-FR"/>
          </a:p>
        </p:txBody>
      </p:sp>
      <p:pic>
        <p:nvPicPr>
          <p:cNvPr id="67588" name="Picture 11"/>
          <p:cNvPicPr>
            <a:picLocks noChangeAspect="1" noChangeArrowheads="1"/>
          </p:cNvPicPr>
          <p:nvPr/>
        </p:nvPicPr>
        <p:blipFill>
          <a:blip r:embed="rId3"/>
          <a:srcRect/>
          <a:stretch>
            <a:fillRect/>
          </a:stretch>
        </p:blipFill>
        <p:spPr bwMode="auto">
          <a:xfrm>
            <a:off x="1476375" y="1806575"/>
            <a:ext cx="6465888" cy="328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hape 232"/>
          <p:cNvSpPr txBox="1">
            <a:spLocks noGrp="1"/>
          </p:cNvSpPr>
          <p:nvPr>
            <p:ph type="title" idx="4294967295"/>
          </p:nvPr>
        </p:nvSpPr>
        <p:spPr>
          <a:xfrm>
            <a:off x="323850" y="339725"/>
            <a:ext cx="8412163" cy="954088"/>
          </a:xfrm>
        </p:spPr>
        <p:txBody>
          <a:bodyPr/>
          <a:lstStyle/>
          <a:p>
            <a:pPr eaLnBrk="1" hangingPunct="1"/>
            <a:r>
              <a:rPr lang="fr-FR" sz="3200" b="1" smtClean="0">
                <a:solidFill>
                  <a:srgbClr val="AF7B51"/>
                </a:solidFill>
                <a:latin typeface="Times New Roman" pitchFamily="18" charset="0"/>
                <a:cs typeface="Times New Roman" pitchFamily="18" charset="0"/>
                <a:sym typeface="Times New Roman" pitchFamily="18" charset="0"/>
              </a:rPr>
              <a:t>3.C. Modélisation simple</a:t>
            </a:r>
          </a:p>
        </p:txBody>
      </p:sp>
      <p:sp>
        <p:nvSpPr>
          <p:cNvPr id="69634" name="Shape 233"/>
          <p:cNvSpPr txBox="1">
            <a:spLocks noGrp="1"/>
          </p:cNvSpPr>
          <p:nvPr>
            <p:ph type="body" idx="4294967295"/>
          </p:nvPr>
        </p:nvSpPr>
        <p:spPr>
          <a:xfrm>
            <a:off x="323850" y="1203325"/>
            <a:ext cx="8412163" cy="3651250"/>
          </a:xfrm>
        </p:spPr>
        <p:txBody>
          <a:bodyPr/>
          <a:lstStyle/>
          <a:p>
            <a:pPr eaLnBrk="1" hangingPunct="1">
              <a:lnSpc>
                <a:spcPct val="115000"/>
              </a:lnSpc>
              <a:buClr>
                <a:srgbClr val="233A44"/>
              </a:buClr>
              <a:buSzPct val="200000"/>
              <a:buFont typeface="Calibri" pitchFamily="34" charset="0"/>
              <a:buChar char="•"/>
            </a:pPr>
            <a:r>
              <a:rPr lang="fr-FR" sz="2000" smtClean="0">
                <a:solidFill>
                  <a:srgbClr val="233A44"/>
                </a:solidFill>
                <a:latin typeface="Times New Roman" pitchFamily="18" charset="0"/>
                <a:cs typeface="Times New Roman" pitchFamily="18" charset="0"/>
                <a:sym typeface="Times New Roman" pitchFamily="18" charset="0"/>
              </a:rPr>
              <a:t>  Influence Social (RS) : capacité d’un agent i à affecter un agent j</a:t>
            </a:r>
          </a:p>
          <a:p>
            <a:pPr eaLnBrk="1" hangingPunct="1">
              <a:lnSpc>
                <a:spcPct val="115000"/>
              </a:lnSpc>
              <a:buClr>
                <a:srgbClr val="233A44"/>
              </a:buClr>
              <a:buSzPct val="200000"/>
              <a:buFont typeface="Calibri" pitchFamily="34" charset="0"/>
              <a:buChar char="•"/>
            </a:pPr>
            <a:endParaRPr lang="fr-FR" sz="2000" smtClean="0">
              <a:solidFill>
                <a:srgbClr val="233A44"/>
              </a:solidFill>
              <a:latin typeface="Times New Roman" pitchFamily="18" charset="0"/>
              <a:cs typeface="Times New Roman" pitchFamily="18" charset="0"/>
              <a:sym typeface="Times New Roman" pitchFamily="18" charset="0"/>
            </a:endParaRPr>
          </a:p>
          <a:p>
            <a:pPr eaLnBrk="1" hangingPunct="1">
              <a:lnSpc>
                <a:spcPct val="115000"/>
              </a:lnSpc>
              <a:buClr>
                <a:srgbClr val="233A44"/>
              </a:buClr>
              <a:buSzPct val="200000"/>
              <a:buFont typeface="Calibri" pitchFamily="34" charset="0"/>
              <a:buChar char="•"/>
            </a:pPr>
            <a:endParaRPr lang="fr-FR" sz="2000" smtClean="0">
              <a:solidFill>
                <a:srgbClr val="233A44"/>
              </a:solidFill>
              <a:latin typeface="Times New Roman" pitchFamily="18" charset="0"/>
              <a:cs typeface="Times New Roman" pitchFamily="18" charset="0"/>
              <a:sym typeface="Times New Roman" pitchFamily="18" charset="0"/>
            </a:endParaRPr>
          </a:p>
          <a:p>
            <a:pPr eaLnBrk="1" hangingPunct="1">
              <a:lnSpc>
                <a:spcPct val="115000"/>
              </a:lnSpc>
              <a:buClr>
                <a:srgbClr val="233A44"/>
              </a:buClr>
              <a:buSzPct val="200000"/>
              <a:buFont typeface="Calibri" pitchFamily="34" charset="0"/>
              <a:buChar char="•"/>
            </a:pPr>
            <a:endParaRPr lang="fr-FR" sz="2000" smtClean="0">
              <a:solidFill>
                <a:srgbClr val="233A44"/>
              </a:solidFill>
              <a:latin typeface="Times New Roman" pitchFamily="18" charset="0"/>
              <a:cs typeface="Times New Roman" pitchFamily="18" charset="0"/>
              <a:sym typeface="Times New Roman" pitchFamily="18" charset="0"/>
            </a:endParaRPr>
          </a:p>
          <a:p>
            <a:pPr eaLnBrk="1" hangingPunct="1">
              <a:lnSpc>
                <a:spcPct val="115000"/>
              </a:lnSpc>
              <a:buClr>
                <a:srgbClr val="233A44"/>
              </a:buClr>
              <a:buSzPct val="200000"/>
              <a:buFont typeface="Calibri" pitchFamily="34" charset="0"/>
              <a:buChar char="•"/>
            </a:pPr>
            <a:endParaRPr lang="fr-FR" sz="2000" smtClean="0">
              <a:solidFill>
                <a:srgbClr val="233A44"/>
              </a:solidFill>
              <a:latin typeface="Times New Roman" pitchFamily="18" charset="0"/>
              <a:cs typeface="Times New Roman" pitchFamily="18" charset="0"/>
              <a:sym typeface="Times New Roman" pitchFamily="18" charset="0"/>
            </a:endParaRPr>
          </a:p>
          <a:p>
            <a:pPr eaLnBrk="1" hangingPunct="1">
              <a:lnSpc>
                <a:spcPct val="115000"/>
              </a:lnSpc>
              <a:buClr>
                <a:srgbClr val="233A44"/>
              </a:buClr>
              <a:buSzPct val="200000"/>
              <a:buFont typeface="Calibri" pitchFamily="34" charset="0"/>
              <a:buChar char="•"/>
            </a:pPr>
            <a:r>
              <a:rPr lang="fr-FR" sz="2000" smtClean="0">
                <a:solidFill>
                  <a:srgbClr val="233A44"/>
                </a:solidFill>
                <a:latin typeface="Times New Roman" pitchFamily="18" charset="0"/>
                <a:cs typeface="Times New Roman" pitchFamily="18" charset="0"/>
                <a:sym typeface="Times New Roman" pitchFamily="18" charset="0"/>
              </a:rPr>
              <a:t>  Recherche d’expérience (EXP) : fonction de la connaissance non partagé entre deux agents i et j</a:t>
            </a:r>
          </a:p>
        </p:txBody>
      </p:sp>
      <p:pic>
        <p:nvPicPr>
          <p:cNvPr id="69635" name="Picture 4"/>
          <p:cNvPicPr>
            <a:picLocks noChangeAspect="1" noChangeArrowheads="1"/>
          </p:cNvPicPr>
          <p:nvPr/>
        </p:nvPicPr>
        <p:blipFill>
          <a:blip r:embed="rId3"/>
          <a:srcRect t="17784"/>
          <a:stretch>
            <a:fillRect/>
          </a:stretch>
        </p:blipFill>
        <p:spPr bwMode="auto">
          <a:xfrm>
            <a:off x="827088" y="1779588"/>
            <a:ext cx="6264275" cy="1143000"/>
          </a:xfrm>
          <a:prstGeom prst="rect">
            <a:avLst/>
          </a:prstGeom>
          <a:noFill/>
          <a:ln w="9525">
            <a:noFill/>
            <a:miter lim="800000"/>
            <a:headEnd/>
            <a:tailEnd/>
          </a:ln>
        </p:spPr>
      </p:pic>
      <p:pic>
        <p:nvPicPr>
          <p:cNvPr id="69636" name="Picture 5"/>
          <p:cNvPicPr>
            <a:picLocks noChangeAspect="1" noChangeArrowheads="1"/>
          </p:cNvPicPr>
          <p:nvPr/>
        </p:nvPicPr>
        <p:blipFill>
          <a:blip r:embed="rId4"/>
          <a:srcRect/>
          <a:stretch>
            <a:fillRect/>
          </a:stretch>
        </p:blipFill>
        <p:spPr bwMode="auto">
          <a:xfrm>
            <a:off x="2268538" y="3508375"/>
            <a:ext cx="6192837" cy="1335088"/>
          </a:xfrm>
          <a:prstGeom prst="rect">
            <a:avLst/>
          </a:prstGeom>
          <a:noFill/>
          <a:ln w="9525">
            <a:noFill/>
            <a:miter lim="800000"/>
            <a:headEnd/>
            <a:tailEnd/>
          </a:ln>
        </p:spPr>
      </p:pic>
      <p:sp>
        <p:nvSpPr>
          <p:cNvPr id="63493" name="AutoShape 6"/>
          <p:cNvSpPr>
            <a:spLocks noChangeArrowheads="1"/>
          </p:cNvSpPr>
          <p:nvPr/>
        </p:nvSpPr>
        <p:spPr bwMode="auto">
          <a:xfrm>
            <a:off x="4427538" y="4084638"/>
            <a:ext cx="792162" cy="647700"/>
          </a:xfrm>
          <a:prstGeom prst="octagon">
            <a:avLst>
              <a:gd name="adj" fmla="val 29287"/>
            </a:avLst>
          </a:prstGeom>
          <a:noFill/>
          <a:ln w="38100">
            <a:solidFill>
              <a:srgbClr val="FF0000"/>
            </a:solidFill>
            <a:miter lim="800000"/>
            <a:headEnd/>
            <a:tailEnd/>
          </a:ln>
        </p:spPr>
        <p:txBody>
          <a:bodyPr wrap="none" anchor="ctr"/>
          <a:lstStyle/>
          <a:p>
            <a:endParaRPr lang="fr-FR"/>
          </a:p>
        </p:txBody>
      </p:sp>
      <p:sp>
        <p:nvSpPr>
          <p:cNvPr id="69638" name="AutoShape 8" descr="Résultats de recherche d'images pour « POINT interrogation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69639" name="AutoShape 10" descr="Résultats de recherche d'images pour « POINT interrogation »"/>
          <p:cNvSpPr>
            <a:spLocks noChangeAspect="1" noChangeArrowheads="1"/>
          </p:cNvSpPr>
          <p:nvPr/>
        </p:nvSpPr>
        <p:spPr bwMode="auto">
          <a:xfrm>
            <a:off x="141288" y="46038"/>
            <a:ext cx="304800" cy="304800"/>
          </a:xfrm>
          <a:prstGeom prst="rect">
            <a:avLst/>
          </a:prstGeom>
          <a:noFill/>
          <a:ln w="9525">
            <a:noFill/>
            <a:miter lim="800000"/>
            <a:headEnd/>
            <a:tailEnd/>
          </a:ln>
        </p:spPr>
        <p:txBody>
          <a:bodyPr/>
          <a:lstStyle/>
          <a:p>
            <a:endParaRPr lang="fr-FR"/>
          </a:p>
        </p:txBody>
      </p:sp>
      <p:sp>
        <p:nvSpPr>
          <p:cNvPr id="69640" name="AutoShape 12" descr="Résultats de recherche d'images pour « POINT interrogation »"/>
          <p:cNvSpPr>
            <a:spLocks noChangeAspect="1" noChangeArrowheads="1"/>
          </p:cNvSpPr>
          <p:nvPr/>
        </p:nvSpPr>
        <p:spPr bwMode="auto">
          <a:xfrm>
            <a:off x="141288" y="46038"/>
            <a:ext cx="304800" cy="304800"/>
          </a:xfrm>
          <a:prstGeom prst="rect">
            <a:avLst/>
          </a:prstGeom>
          <a:noFill/>
          <a:ln w="9525">
            <a:noFill/>
            <a:miter lim="800000"/>
            <a:headEnd/>
            <a:tailEnd/>
          </a:ln>
        </p:spPr>
        <p:txBody>
          <a:bodyPr/>
          <a:lstStyle/>
          <a:p>
            <a:endParaRPr lang="fr-FR"/>
          </a:p>
        </p:txBody>
      </p:sp>
      <p:sp>
        <p:nvSpPr>
          <p:cNvPr id="69641" name="AutoShape 14" descr="Résultats de recherche d'images pour « POINT interrogation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69642" name="AutoShape 16" descr="Résultats de recherche d'images pour « POINT interrogation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69643" name="AutoShape 18" descr="Résultats de recherche d'images pour « POINT interrogation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69644" name="AutoShape 20" descr="Résultats de recherche d'images pour « POINT interrogation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69645" name="AutoShape 22" descr="Résultats de recherche d'images pour « POINT interrogation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63513" name="Picture 25" descr="gtg"/>
          <p:cNvSpPr>
            <a:spLocks noChangeAspect="1" noChangeArrowheads="1"/>
          </p:cNvSpPr>
          <p:nvPr/>
        </p:nvSpPr>
        <p:spPr bwMode="auto">
          <a:xfrm>
            <a:off x="2771775" y="3313113"/>
            <a:ext cx="1152525" cy="771525"/>
          </a:xfrm>
          <a:prstGeom prst="rect">
            <a:avLst/>
          </a:prstGeom>
          <a:noFill/>
          <a:ln w="9525">
            <a:noFill/>
            <a:miter lim="800000"/>
            <a:headEnd/>
            <a:tailEnd/>
          </a:ln>
        </p:spPr>
        <p:txBody>
          <a:bodyPr/>
          <a:lstStyle/>
          <a:p>
            <a:endParaRPr lang="fr-FR"/>
          </a:p>
        </p:txBody>
      </p:sp>
      <p:sp>
        <p:nvSpPr>
          <p:cNvPr id="63516" name="AutoShape 6"/>
          <p:cNvSpPr>
            <a:spLocks noChangeArrowheads="1"/>
          </p:cNvSpPr>
          <p:nvPr/>
        </p:nvSpPr>
        <p:spPr bwMode="auto">
          <a:xfrm>
            <a:off x="2268538" y="2211388"/>
            <a:ext cx="935037" cy="647700"/>
          </a:xfrm>
          <a:prstGeom prst="octagon">
            <a:avLst>
              <a:gd name="adj" fmla="val 29287"/>
            </a:avLst>
          </a:prstGeom>
          <a:noFill/>
          <a:ln w="38100">
            <a:solidFill>
              <a:srgbClr val="FF0000"/>
            </a:solidFill>
            <a:miter lim="800000"/>
            <a:headEnd/>
            <a:tailEnd/>
          </a:ln>
        </p:spPr>
        <p:txBody>
          <a:bodyPr wrap="none" anchor="ctr"/>
          <a:lstStyle/>
          <a:p>
            <a:endParaRPr lang="fr-FR"/>
          </a:p>
        </p:txBody>
      </p:sp>
      <p:sp>
        <p:nvSpPr>
          <p:cNvPr id="63517" name="AutoShape 6"/>
          <p:cNvSpPr>
            <a:spLocks noChangeArrowheads="1"/>
          </p:cNvSpPr>
          <p:nvPr/>
        </p:nvSpPr>
        <p:spPr bwMode="auto">
          <a:xfrm>
            <a:off x="4787900" y="2211388"/>
            <a:ext cx="935038" cy="647700"/>
          </a:xfrm>
          <a:prstGeom prst="octagon">
            <a:avLst>
              <a:gd name="adj" fmla="val 29287"/>
            </a:avLst>
          </a:prstGeom>
          <a:noFill/>
          <a:ln w="38100">
            <a:solidFill>
              <a:srgbClr val="FF0000"/>
            </a:solidFill>
            <a:miter lim="800000"/>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3493"/>
                                        </p:tgtEl>
                                        <p:attrNameLst>
                                          <p:attrName>style.visibility</p:attrName>
                                        </p:attrNameLst>
                                      </p:cBhvr>
                                      <p:to>
                                        <p:strVal val="visible"/>
                                      </p:to>
                                    </p:set>
                                    <p:animEffect transition="in" filter="checkerboard(across)">
                                      <p:cBhvr>
                                        <p:cTn id="7" dur="500"/>
                                        <p:tgtEl>
                                          <p:spTgt spid="63493"/>
                                        </p:tgtEl>
                                      </p:cBhvr>
                                    </p:animEffect>
                                  </p:childTnLst>
                                </p:cTn>
                              </p:par>
                              <p:par>
                                <p:cTn id="8" presetID="5" presetClass="entr" presetSubtype="10" fill="hold" grpId="0" nodeType="withEffect" nodePh="1">
                                  <p:stCondLst>
                                    <p:cond delay="0"/>
                                  </p:stCondLst>
                                  <p:endCondLst>
                                    <p:cond evt="begin" delay="0">
                                      <p:tn val="8"/>
                                    </p:cond>
                                  </p:endCondLst>
                                  <p:childTnLst>
                                    <p:set>
                                      <p:cBhvr>
                                        <p:cTn id="9" dur="1" fill="hold">
                                          <p:stCondLst>
                                            <p:cond delay="0"/>
                                          </p:stCondLst>
                                        </p:cTn>
                                        <p:tgtEl>
                                          <p:spTgt spid="63513"/>
                                        </p:tgtEl>
                                        <p:attrNameLst>
                                          <p:attrName>style.visibility</p:attrName>
                                        </p:attrNameLst>
                                      </p:cBhvr>
                                      <p:to>
                                        <p:strVal val="visible"/>
                                      </p:to>
                                    </p:set>
                                    <p:animEffect transition="in" filter="checkerboard(across)">
                                      <p:cBhvr>
                                        <p:cTn id="10" dur="500"/>
                                        <p:tgtEl>
                                          <p:spTgt spid="63513"/>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3516"/>
                                        </p:tgtEl>
                                        <p:attrNameLst>
                                          <p:attrName>style.visibility</p:attrName>
                                        </p:attrNameLst>
                                      </p:cBhvr>
                                      <p:to>
                                        <p:strVal val="visible"/>
                                      </p:to>
                                    </p:set>
                                    <p:animEffect transition="in" filter="checkerboard(across)">
                                      <p:cBhvr>
                                        <p:cTn id="13" dur="500"/>
                                        <p:tgtEl>
                                          <p:spTgt spid="6351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63517"/>
                                        </p:tgtEl>
                                        <p:attrNameLst>
                                          <p:attrName>style.visibility</p:attrName>
                                        </p:attrNameLst>
                                      </p:cBhvr>
                                      <p:to>
                                        <p:strVal val="visible"/>
                                      </p:to>
                                    </p:set>
                                    <p:animEffect transition="in" filter="checkerboard(across)">
                                      <p:cBhvr>
                                        <p:cTn id="16" dur="500"/>
                                        <p:tgtEl>
                                          <p:spTgt spid="63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animBg="1"/>
      <p:bldP spid="63513" grpId="0" animBg="1"/>
      <p:bldP spid="63516" grpId="0" animBg="1"/>
      <p:bldP spid="635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hape 232"/>
          <p:cNvSpPr txBox="1">
            <a:spLocks noGrp="1"/>
          </p:cNvSpPr>
          <p:nvPr>
            <p:ph type="title" idx="4294967295"/>
          </p:nvPr>
        </p:nvSpPr>
        <p:spPr>
          <a:xfrm>
            <a:off x="334963" y="366713"/>
            <a:ext cx="8412162" cy="954087"/>
          </a:xfrm>
        </p:spPr>
        <p:txBody>
          <a:bodyPr/>
          <a:lstStyle/>
          <a:p>
            <a:pPr eaLnBrk="1" hangingPunct="1"/>
            <a:r>
              <a:rPr lang="fr-FR" sz="3200" b="1" smtClean="0">
                <a:solidFill>
                  <a:srgbClr val="AF7B51"/>
                </a:solidFill>
                <a:latin typeface="Times New Roman" pitchFamily="18" charset="0"/>
                <a:cs typeface="Times New Roman" pitchFamily="18" charset="0"/>
                <a:sym typeface="Times New Roman" pitchFamily="18" charset="0"/>
              </a:rPr>
              <a:t>3.C. Modélisation simple</a:t>
            </a:r>
          </a:p>
        </p:txBody>
      </p:sp>
      <p:sp>
        <p:nvSpPr>
          <p:cNvPr id="71682" name="Shape 233"/>
          <p:cNvSpPr txBox="1">
            <a:spLocks noGrp="1"/>
          </p:cNvSpPr>
          <p:nvPr>
            <p:ph type="body" idx="4294967295"/>
          </p:nvPr>
        </p:nvSpPr>
        <p:spPr>
          <a:xfrm>
            <a:off x="323850" y="1203325"/>
            <a:ext cx="8412163" cy="3651250"/>
          </a:xfrm>
        </p:spPr>
        <p:txBody>
          <a:bodyPr/>
          <a:lstStyle/>
          <a:p>
            <a:pPr eaLnBrk="1" hangingPunct="1">
              <a:lnSpc>
                <a:spcPct val="115000"/>
              </a:lnSpc>
              <a:buClr>
                <a:srgbClr val="233A44"/>
              </a:buClr>
              <a:buSzPct val="200000"/>
              <a:buFont typeface="Calibri" pitchFamily="34" charset="0"/>
              <a:buChar char="•"/>
            </a:pPr>
            <a:r>
              <a:rPr lang="fr-FR" sz="2000" smtClean="0">
                <a:solidFill>
                  <a:srgbClr val="233A44"/>
                </a:solidFill>
                <a:latin typeface="Times New Roman" pitchFamily="18" charset="0"/>
                <a:cs typeface="Times New Roman" pitchFamily="18" charset="0"/>
                <a:sym typeface="Times New Roman" pitchFamily="18" charset="0"/>
              </a:rPr>
              <a:t>  Poids de croyances (V) : poids de valence pour une croyance utilisant un fait </a:t>
            </a:r>
          </a:p>
          <a:p>
            <a:pPr eaLnBrk="1" hangingPunct="1">
              <a:lnSpc>
                <a:spcPct val="115000"/>
              </a:lnSpc>
              <a:buClr>
                <a:srgbClr val="233A44"/>
              </a:buClr>
              <a:buSzPct val="200000"/>
              <a:buFont typeface="Calibri" pitchFamily="34" charset="0"/>
              <a:buChar char="•"/>
            </a:pPr>
            <a:r>
              <a:rPr lang="fr-FR" sz="2000" smtClean="0">
                <a:solidFill>
                  <a:srgbClr val="233A44"/>
                </a:solidFill>
                <a:latin typeface="Times New Roman" pitchFamily="18" charset="0"/>
                <a:cs typeface="Times New Roman" pitchFamily="18" charset="0"/>
                <a:sym typeface="Times New Roman" pitchFamily="18" charset="0"/>
              </a:rPr>
              <a:t> Auto perception de croyance (B’) : capacité d’un agent i d’avoir la perception de ses croyances b</a:t>
            </a:r>
          </a:p>
          <a:p>
            <a:pPr eaLnBrk="1" hangingPunct="1">
              <a:lnSpc>
                <a:spcPct val="115000"/>
              </a:lnSpc>
              <a:buClr>
                <a:srgbClr val="233A44"/>
              </a:buClr>
              <a:buSzPct val="200000"/>
              <a:buFont typeface="Calibri" pitchFamily="34" charset="0"/>
              <a:buChar char="•"/>
            </a:pPr>
            <a:endParaRPr lang="fr-FR" sz="2000" smtClean="0">
              <a:solidFill>
                <a:srgbClr val="233A44"/>
              </a:solidFill>
              <a:latin typeface="Times New Roman" pitchFamily="18" charset="0"/>
              <a:cs typeface="Times New Roman" pitchFamily="18" charset="0"/>
              <a:sym typeface="Times New Roman" pitchFamily="18" charset="0"/>
            </a:endParaRPr>
          </a:p>
          <a:p>
            <a:pPr eaLnBrk="1" hangingPunct="1">
              <a:lnSpc>
                <a:spcPct val="115000"/>
              </a:lnSpc>
              <a:buClr>
                <a:srgbClr val="233A44"/>
              </a:buClr>
              <a:buSzPct val="200000"/>
              <a:buFont typeface="Calibri" pitchFamily="34" charset="0"/>
              <a:buChar char="•"/>
            </a:pPr>
            <a:endParaRPr lang="fr-FR" sz="2000" smtClean="0">
              <a:solidFill>
                <a:srgbClr val="233A44"/>
              </a:solidFill>
              <a:latin typeface="Times New Roman" pitchFamily="18" charset="0"/>
              <a:cs typeface="Times New Roman" pitchFamily="18" charset="0"/>
              <a:sym typeface="Times New Roman" pitchFamily="18" charset="0"/>
            </a:endParaRPr>
          </a:p>
          <a:p>
            <a:pPr eaLnBrk="1" hangingPunct="1">
              <a:lnSpc>
                <a:spcPct val="115000"/>
              </a:lnSpc>
              <a:buClr>
                <a:srgbClr val="233A44"/>
              </a:buClr>
              <a:buSzPct val="200000"/>
              <a:buFont typeface="Calibri" pitchFamily="34" charset="0"/>
              <a:buChar char="•"/>
            </a:pPr>
            <a:endParaRPr lang="fr-FR" sz="2000" smtClean="0">
              <a:solidFill>
                <a:srgbClr val="233A44"/>
              </a:solidFill>
              <a:latin typeface="Times New Roman" pitchFamily="18" charset="0"/>
              <a:cs typeface="Times New Roman" pitchFamily="18" charset="0"/>
              <a:sym typeface="Times New Roman" pitchFamily="18" charset="0"/>
            </a:endParaRPr>
          </a:p>
          <a:p>
            <a:pPr eaLnBrk="1" hangingPunct="1">
              <a:lnSpc>
                <a:spcPct val="115000"/>
              </a:lnSpc>
              <a:buClr>
                <a:srgbClr val="233A44"/>
              </a:buClr>
              <a:buSzPct val="200000"/>
              <a:buFont typeface="Calibri" pitchFamily="34" charset="0"/>
              <a:buChar char="•"/>
            </a:pPr>
            <a:endParaRPr lang="fr-FR" sz="2000" smtClean="0">
              <a:solidFill>
                <a:srgbClr val="233A44"/>
              </a:solidFill>
              <a:latin typeface="Times New Roman" pitchFamily="18" charset="0"/>
              <a:cs typeface="Times New Roman" pitchFamily="18" charset="0"/>
              <a:sym typeface="Times New Roman" pitchFamily="18" charset="0"/>
            </a:endParaRPr>
          </a:p>
          <a:p>
            <a:pPr eaLnBrk="1" hangingPunct="1">
              <a:lnSpc>
                <a:spcPct val="115000"/>
              </a:lnSpc>
              <a:buClr>
                <a:srgbClr val="233A44"/>
              </a:buClr>
              <a:buSzPct val="200000"/>
              <a:buFont typeface="Calibri" pitchFamily="34" charset="0"/>
              <a:buChar char="•"/>
            </a:pPr>
            <a:endParaRPr lang="fr-FR" sz="2000" smtClean="0">
              <a:solidFill>
                <a:srgbClr val="233A44"/>
              </a:solidFill>
              <a:latin typeface="Times New Roman" pitchFamily="18" charset="0"/>
              <a:cs typeface="Times New Roman" pitchFamily="18" charset="0"/>
              <a:sym typeface="Times New Roman" pitchFamily="18" charset="0"/>
            </a:endParaRPr>
          </a:p>
          <a:p>
            <a:pPr eaLnBrk="1" hangingPunct="1">
              <a:lnSpc>
                <a:spcPct val="115000"/>
              </a:lnSpc>
              <a:buClr>
                <a:srgbClr val="233A44"/>
              </a:buClr>
              <a:buSzPct val="200000"/>
              <a:buFont typeface="Calibri" pitchFamily="34" charset="0"/>
              <a:buChar char="•"/>
            </a:pPr>
            <a:r>
              <a:rPr lang="fr-FR" sz="2000" smtClean="0">
                <a:solidFill>
                  <a:srgbClr val="233A44"/>
                </a:solidFill>
                <a:latin typeface="Times New Roman" pitchFamily="18" charset="0"/>
                <a:cs typeface="Times New Roman" pitchFamily="18" charset="0"/>
                <a:sym typeface="Times New Roman" pitchFamily="18" charset="0"/>
              </a:rPr>
              <a:t>  Influence Attendue (EI) : </a:t>
            </a:r>
          </a:p>
          <a:p>
            <a:pPr eaLnBrk="1" hangingPunct="1">
              <a:lnSpc>
                <a:spcPct val="115000"/>
              </a:lnSpc>
              <a:buClr>
                <a:srgbClr val="233A44"/>
              </a:buClr>
              <a:buSzPct val="200000"/>
              <a:buFont typeface="Calibri" pitchFamily="34" charset="0"/>
              <a:buNone/>
            </a:pPr>
            <a:endParaRPr lang="fr-FR" sz="2000" smtClean="0">
              <a:solidFill>
                <a:srgbClr val="233A44"/>
              </a:solidFill>
              <a:latin typeface="Times New Roman" pitchFamily="18" charset="0"/>
              <a:cs typeface="Times New Roman" pitchFamily="18" charset="0"/>
              <a:sym typeface="Times New Roman" pitchFamily="18" charset="0"/>
            </a:endParaRPr>
          </a:p>
        </p:txBody>
      </p:sp>
      <p:pic>
        <p:nvPicPr>
          <p:cNvPr id="71683" name="Picture 6"/>
          <p:cNvPicPr>
            <a:picLocks noChangeAspect="1" noChangeArrowheads="1"/>
          </p:cNvPicPr>
          <p:nvPr/>
        </p:nvPicPr>
        <p:blipFill>
          <a:blip r:embed="rId3"/>
          <a:srcRect l="5260" r="26295"/>
          <a:stretch>
            <a:fillRect/>
          </a:stretch>
        </p:blipFill>
        <p:spPr bwMode="auto">
          <a:xfrm>
            <a:off x="2555875" y="2066925"/>
            <a:ext cx="4584700" cy="1663700"/>
          </a:xfrm>
          <a:prstGeom prst="rect">
            <a:avLst/>
          </a:prstGeom>
          <a:noFill/>
          <a:ln w="9525">
            <a:noFill/>
            <a:miter lim="800000"/>
            <a:headEnd/>
            <a:tailEnd/>
          </a:ln>
        </p:spPr>
      </p:pic>
      <p:pic>
        <p:nvPicPr>
          <p:cNvPr id="71684" name="Picture 8"/>
          <p:cNvPicPr>
            <a:picLocks noChangeAspect="1" noChangeArrowheads="1"/>
          </p:cNvPicPr>
          <p:nvPr/>
        </p:nvPicPr>
        <p:blipFill>
          <a:blip r:embed="rId4"/>
          <a:srcRect l="6461" r="22609"/>
          <a:stretch>
            <a:fillRect/>
          </a:stretch>
        </p:blipFill>
        <p:spPr bwMode="auto">
          <a:xfrm>
            <a:off x="3851275" y="3724275"/>
            <a:ext cx="3932238" cy="1152525"/>
          </a:xfrm>
          <a:prstGeom prst="rect">
            <a:avLst/>
          </a:prstGeom>
          <a:noFill/>
          <a:ln w="9525">
            <a:noFill/>
            <a:miter lim="800000"/>
            <a:headEnd/>
            <a:tailEnd/>
          </a:ln>
        </p:spPr>
      </p:pic>
      <p:sp>
        <p:nvSpPr>
          <p:cNvPr id="65542" name="AutoShape 6"/>
          <p:cNvSpPr>
            <a:spLocks noChangeArrowheads="1"/>
          </p:cNvSpPr>
          <p:nvPr/>
        </p:nvSpPr>
        <p:spPr bwMode="auto">
          <a:xfrm>
            <a:off x="5508625" y="3003550"/>
            <a:ext cx="360363" cy="288925"/>
          </a:xfrm>
          <a:prstGeom prst="octagon">
            <a:avLst>
              <a:gd name="adj" fmla="val 29287"/>
            </a:avLst>
          </a:prstGeom>
          <a:noFill/>
          <a:ln w="38100">
            <a:solidFill>
              <a:srgbClr val="FF0000"/>
            </a:solidFill>
            <a:miter lim="800000"/>
            <a:headEnd/>
            <a:tailEnd/>
          </a:ln>
        </p:spPr>
        <p:txBody>
          <a:bodyPr wrap="none" anchor="ctr"/>
          <a:lstStyle/>
          <a:p>
            <a:endParaRPr lang="fr-FR"/>
          </a:p>
        </p:txBody>
      </p:sp>
      <p:sp>
        <p:nvSpPr>
          <p:cNvPr id="65543" name="AutoShape 6"/>
          <p:cNvSpPr>
            <a:spLocks noChangeArrowheads="1"/>
          </p:cNvSpPr>
          <p:nvPr/>
        </p:nvSpPr>
        <p:spPr bwMode="auto">
          <a:xfrm>
            <a:off x="5364163" y="2355850"/>
            <a:ext cx="360362" cy="360363"/>
          </a:xfrm>
          <a:prstGeom prst="octagon">
            <a:avLst>
              <a:gd name="adj" fmla="val 29287"/>
            </a:avLst>
          </a:prstGeom>
          <a:noFill/>
          <a:ln w="38100">
            <a:solidFill>
              <a:srgbClr val="FF0000"/>
            </a:solidFill>
            <a:miter lim="800000"/>
            <a:headEnd/>
            <a:tailEnd/>
          </a:ln>
        </p:spPr>
        <p:txBody>
          <a:bodyPr wrap="none" anchor="ctr"/>
          <a:lstStyle/>
          <a:p>
            <a:endParaRPr lang="fr-FR"/>
          </a:p>
        </p:txBody>
      </p:sp>
      <p:sp>
        <p:nvSpPr>
          <p:cNvPr id="65544" name="AutoShape 6"/>
          <p:cNvSpPr>
            <a:spLocks noChangeArrowheads="1"/>
          </p:cNvSpPr>
          <p:nvPr/>
        </p:nvSpPr>
        <p:spPr bwMode="auto">
          <a:xfrm>
            <a:off x="5508625" y="3003550"/>
            <a:ext cx="360363" cy="288925"/>
          </a:xfrm>
          <a:prstGeom prst="octagon">
            <a:avLst>
              <a:gd name="adj" fmla="val 29287"/>
            </a:avLst>
          </a:prstGeom>
          <a:noFill/>
          <a:ln w="9525">
            <a:solidFill>
              <a:srgbClr val="FF0000"/>
            </a:solidFill>
            <a:miter lim="800000"/>
            <a:headEnd/>
            <a:tailEnd/>
          </a:ln>
        </p:spPr>
        <p:txBody>
          <a:bodyPr wrap="none" anchor="ctr"/>
          <a:lstStyle/>
          <a:p>
            <a:endParaRPr lang="fr-FR"/>
          </a:p>
        </p:txBody>
      </p:sp>
      <p:sp>
        <p:nvSpPr>
          <p:cNvPr id="65545" name="AutoShape 6"/>
          <p:cNvSpPr>
            <a:spLocks noChangeArrowheads="1"/>
          </p:cNvSpPr>
          <p:nvPr/>
        </p:nvSpPr>
        <p:spPr bwMode="auto">
          <a:xfrm>
            <a:off x="5364163" y="2355850"/>
            <a:ext cx="360362" cy="360363"/>
          </a:xfrm>
          <a:prstGeom prst="octagon">
            <a:avLst>
              <a:gd name="adj" fmla="val 29287"/>
            </a:avLst>
          </a:prstGeom>
          <a:noFill/>
          <a:ln w="9525">
            <a:solidFill>
              <a:srgbClr val="FF0000"/>
            </a:solidFill>
            <a:miter lim="800000"/>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5543"/>
                                        </p:tgtEl>
                                        <p:attrNameLst>
                                          <p:attrName>style.visibility</p:attrName>
                                        </p:attrNameLst>
                                      </p:cBhvr>
                                      <p:to>
                                        <p:strVal val="visible"/>
                                      </p:to>
                                    </p:set>
                                    <p:animEffect transition="in" filter="checkerboard(across)">
                                      <p:cBhvr>
                                        <p:cTn id="7" dur="500"/>
                                        <p:tgtEl>
                                          <p:spTgt spid="6554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5542"/>
                                        </p:tgtEl>
                                        <p:attrNameLst>
                                          <p:attrName>style.visibility</p:attrName>
                                        </p:attrNameLst>
                                      </p:cBhvr>
                                      <p:to>
                                        <p:strVal val="visible"/>
                                      </p:to>
                                    </p:set>
                                    <p:animEffect transition="in" filter="checkerboard(across)">
                                      <p:cBhvr>
                                        <p:cTn id="10" dur="500"/>
                                        <p:tgtEl>
                                          <p:spTgt spid="65542"/>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5545"/>
                                        </p:tgtEl>
                                        <p:attrNameLst>
                                          <p:attrName>style.visibility</p:attrName>
                                        </p:attrNameLst>
                                      </p:cBhvr>
                                      <p:to>
                                        <p:strVal val="visible"/>
                                      </p:to>
                                    </p:set>
                                    <p:animEffect transition="in" filter="checkerboard(across)">
                                      <p:cBhvr>
                                        <p:cTn id="13" dur="500"/>
                                        <p:tgtEl>
                                          <p:spTgt spid="65545"/>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65544"/>
                                        </p:tgtEl>
                                        <p:attrNameLst>
                                          <p:attrName>style.visibility</p:attrName>
                                        </p:attrNameLst>
                                      </p:cBhvr>
                                      <p:to>
                                        <p:strVal val="visible"/>
                                      </p:to>
                                    </p:set>
                                    <p:animEffect transition="in" filter="checkerboard(across)">
                                      <p:cBhvr>
                                        <p:cTn id="16" dur="500"/>
                                        <p:tgtEl>
                                          <p:spTgt spid="65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2" grpId="0" animBg="1"/>
      <p:bldP spid="65543" grpId="0" animBg="1"/>
      <p:bldP spid="65544" grpId="0" animBg="1"/>
      <p:bldP spid="6554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hape 140"/>
          <p:cNvSpPr txBox="1">
            <a:spLocks noGrp="1"/>
          </p:cNvSpPr>
          <p:nvPr>
            <p:ph type="title"/>
          </p:nvPr>
        </p:nvSpPr>
        <p:spPr>
          <a:xfrm>
            <a:off x="481013" y="339725"/>
            <a:ext cx="8412162" cy="954088"/>
          </a:xfrm>
        </p:spPr>
        <p:txBody>
          <a:bodyPr/>
          <a:lstStyle/>
          <a:p>
            <a:pPr indent="-190500" eaLnBrk="1" hangingPunct="1">
              <a:spcBef>
                <a:spcPct val="0"/>
              </a:spcBef>
              <a:buClr>
                <a:srgbClr val="AF7B51"/>
              </a:buClr>
              <a:buSzPct val="94000"/>
              <a:buFont typeface="Nunito"/>
              <a:buNone/>
            </a:pPr>
            <a:r>
              <a:rPr lang="fr-FR" smtClean="0">
                <a:latin typeface="Times New Roman" pitchFamily="18" charset="0"/>
                <a:cs typeface="Times New Roman" pitchFamily="18" charset="0"/>
                <a:sym typeface="Times New Roman" pitchFamily="18" charset="0"/>
              </a:rPr>
              <a:t>1. Introduction</a:t>
            </a:r>
          </a:p>
        </p:txBody>
      </p:sp>
      <p:sp>
        <p:nvSpPr>
          <p:cNvPr id="18434" name="Shape 141"/>
          <p:cNvSpPr txBox="1">
            <a:spLocks noGrp="1"/>
          </p:cNvSpPr>
          <p:nvPr>
            <p:ph type="body" idx="1"/>
          </p:nvPr>
        </p:nvSpPr>
        <p:spPr>
          <a:xfrm>
            <a:off x="323850" y="1203325"/>
            <a:ext cx="8412163" cy="3651250"/>
          </a:xfrm>
        </p:spPr>
        <p:txBody>
          <a:bodyPr/>
          <a:lstStyle/>
          <a:p>
            <a:pPr indent="-114300" eaLnBrk="1" hangingPunct="1">
              <a:lnSpc>
                <a:spcPct val="100000"/>
              </a:lnSpc>
              <a:spcBef>
                <a:spcPct val="0"/>
              </a:spcBef>
              <a:buSzPct val="167000"/>
              <a:buFont typeface="Calibri" pitchFamily="34" charset="0"/>
              <a:buChar char="•"/>
            </a:pPr>
            <a:r>
              <a:rPr lang="fr-FR" sz="2000" smtClean="0">
                <a:latin typeface="Times New Roman" pitchFamily="18" charset="0"/>
                <a:cs typeface="Times New Roman" pitchFamily="18" charset="0"/>
                <a:sym typeface="Times New Roman" pitchFamily="18" charset="0"/>
              </a:rPr>
              <a:t>  Situation de crise : décisions qui doivent être rapidement prises</a:t>
            </a:r>
          </a:p>
          <a:p>
            <a:pPr indent="-114300" eaLnBrk="1" hangingPunct="1">
              <a:lnSpc>
                <a:spcPct val="100000"/>
              </a:lnSpc>
              <a:spcBef>
                <a:spcPct val="0"/>
              </a:spcBef>
              <a:buSzPct val="167000"/>
              <a:buFont typeface="Calibri" pitchFamily="34" charset="0"/>
              <a:buChar char="•"/>
            </a:pPr>
            <a:r>
              <a:rPr lang="fr-FR" sz="2000" smtClean="0">
                <a:latin typeface="Times New Roman" pitchFamily="18" charset="0"/>
                <a:cs typeface="Times New Roman" pitchFamily="18" charset="0"/>
                <a:sym typeface="Times New Roman" pitchFamily="18" charset="0"/>
              </a:rPr>
              <a:t>  Comment savoir si ce sont les bonnes et quelles en seront les conséquences ? </a:t>
            </a:r>
          </a:p>
          <a:p>
            <a:pPr indent="-114300" eaLnBrk="1" hangingPunct="1">
              <a:lnSpc>
                <a:spcPct val="100000"/>
              </a:lnSpc>
              <a:spcBef>
                <a:spcPct val="0"/>
              </a:spcBef>
              <a:buSzPct val="167000"/>
              <a:buFont typeface="Calibri" pitchFamily="34" charset="0"/>
              <a:buChar char="•"/>
            </a:pPr>
            <a:r>
              <a:rPr lang="fr-FR" sz="2000" smtClean="0">
                <a:latin typeface="Times New Roman" pitchFamily="18" charset="0"/>
                <a:cs typeface="Times New Roman" pitchFamily="18" charset="0"/>
                <a:sym typeface="Times New Roman" pitchFamily="18" charset="0"/>
              </a:rPr>
              <a:t>  Simulation et modélisation : évaluer les actions alternatives</a:t>
            </a:r>
          </a:p>
          <a:p>
            <a:pPr indent="-114300" eaLnBrk="1" hangingPunct="1">
              <a:lnSpc>
                <a:spcPct val="100000"/>
              </a:lnSpc>
              <a:spcBef>
                <a:spcPct val="0"/>
              </a:spcBef>
              <a:buSzPct val="167000"/>
              <a:buFont typeface="Calibri" pitchFamily="34" charset="0"/>
              <a:buChar char="•"/>
            </a:pPr>
            <a:r>
              <a:rPr lang="fr-FR" sz="2000" smtClean="0">
                <a:latin typeface="Times New Roman" pitchFamily="18" charset="0"/>
                <a:cs typeface="Times New Roman" pitchFamily="18" charset="0"/>
                <a:sym typeface="Times New Roman" pitchFamily="18" charset="0"/>
              </a:rPr>
              <a:t>  Mise en place et construction du modèle dans des temps trop longs</a:t>
            </a:r>
          </a:p>
          <a:p>
            <a:pPr indent="-114300" eaLnBrk="1" hangingPunct="1">
              <a:spcBef>
                <a:spcPts val="1600"/>
              </a:spcBef>
              <a:buSzTx/>
              <a:buFont typeface="Calibri" pitchFamily="34" charset="0"/>
              <a:buNone/>
            </a:pPr>
            <a:endParaRPr lang="fr-FR" sz="2000" smtClean="0">
              <a:latin typeface="Times New Roman" pitchFamily="18" charset="0"/>
              <a:cs typeface="Times New Roman" pitchFamily="18" charset="0"/>
              <a:sym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hape 232"/>
          <p:cNvSpPr txBox="1">
            <a:spLocks noGrp="1"/>
          </p:cNvSpPr>
          <p:nvPr>
            <p:ph type="title" idx="4294967295"/>
          </p:nvPr>
        </p:nvSpPr>
        <p:spPr>
          <a:xfrm>
            <a:off x="323850" y="339725"/>
            <a:ext cx="8412163" cy="954088"/>
          </a:xfrm>
        </p:spPr>
        <p:txBody>
          <a:bodyPr/>
          <a:lstStyle/>
          <a:p>
            <a:pPr eaLnBrk="1" hangingPunct="1"/>
            <a:r>
              <a:rPr lang="fr-FR" sz="3200" b="1" smtClean="0">
                <a:solidFill>
                  <a:srgbClr val="AF7B51"/>
                </a:solidFill>
                <a:latin typeface="Times New Roman" pitchFamily="18" charset="0"/>
                <a:cs typeface="Times New Roman" pitchFamily="18" charset="0"/>
                <a:sym typeface="Times New Roman" pitchFamily="18" charset="0"/>
              </a:rPr>
              <a:t>3.C. Modélisation simple</a:t>
            </a:r>
          </a:p>
        </p:txBody>
      </p:sp>
      <p:sp>
        <p:nvSpPr>
          <p:cNvPr id="73730" name="Shape 233"/>
          <p:cNvSpPr txBox="1">
            <a:spLocks noGrp="1"/>
          </p:cNvSpPr>
          <p:nvPr>
            <p:ph type="body" idx="4294967295"/>
          </p:nvPr>
        </p:nvSpPr>
        <p:spPr>
          <a:xfrm>
            <a:off x="334963" y="1177925"/>
            <a:ext cx="8412162" cy="3651250"/>
          </a:xfrm>
        </p:spPr>
        <p:txBody>
          <a:bodyPr/>
          <a:lstStyle/>
          <a:p>
            <a:pPr eaLnBrk="1" hangingPunct="1">
              <a:lnSpc>
                <a:spcPct val="115000"/>
              </a:lnSpc>
              <a:buClr>
                <a:srgbClr val="233A44"/>
              </a:buClr>
              <a:buSzPct val="200000"/>
              <a:buFont typeface="Calibri" pitchFamily="34" charset="0"/>
              <a:buChar char="•"/>
            </a:pPr>
            <a:r>
              <a:rPr lang="fr-FR" sz="2000" smtClean="0">
                <a:solidFill>
                  <a:srgbClr val="233A44"/>
                </a:solidFill>
                <a:latin typeface="Times New Roman" pitchFamily="18" charset="0"/>
                <a:cs typeface="Times New Roman" pitchFamily="18" charset="0"/>
                <a:sym typeface="Times New Roman" pitchFamily="18" charset="0"/>
              </a:rPr>
              <a:t>  Influence (INF) : l’influence de l’agent j sur l’agent i ou résistance de l’agent ego i à être influencé par les agents j</a:t>
            </a:r>
          </a:p>
          <a:p>
            <a:pPr eaLnBrk="1" hangingPunct="1">
              <a:lnSpc>
                <a:spcPct val="115000"/>
              </a:lnSpc>
              <a:buClr>
                <a:srgbClr val="233A44"/>
              </a:buClr>
              <a:buSzPct val="200000"/>
              <a:buFont typeface="Calibri" pitchFamily="34" charset="0"/>
              <a:buChar char="•"/>
            </a:pPr>
            <a:endParaRPr lang="fr-FR" sz="2000" smtClean="0">
              <a:solidFill>
                <a:srgbClr val="233A44"/>
              </a:solidFill>
              <a:latin typeface="Times New Roman" pitchFamily="18" charset="0"/>
              <a:cs typeface="Times New Roman" pitchFamily="18" charset="0"/>
              <a:sym typeface="Times New Roman" pitchFamily="18" charset="0"/>
            </a:endParaRPr>
          </a:p>
          <a:p>
            <a:pPr eaLnBrk="1" hangingPunct="1">
              <a:lnSpc>
                <a:spcPct val="115000"/>
              </a:lnSpc>
              <a:buClr>
                <a:srgbClr val="233A44"/>
              </a:buClr>
              <a:buSzPct val="200000"/>
              <a:buFont typeface="Calibri" pitchFamily="34" charset="0"/>
              <a:buChar char="•"/>
            </a:pPr>
            <a:endParaRPr lang="fr-FR" sz="2000" smtClean="0">
              <a:solidFill>
                <a:srgbClr val="233A44"/>
              </a:solidFill>
              <a:latin typeface="Times New Roman" pitchFamily="18" charset="0"/>
              <a:cs typeface="Times New Roman" pitchFamily="18" charset="0"/>
              <a:sym typeface="Times New Roman" pitchFamily="18" charset="0"/>
            </a:endParaRPr>
          </a:p>
          <a:p>
            <a:pPr eaLnBrk="1" hangingPunct="1">
              <a:lnSpc>
                <a:spcPct val="115000"/>
              </a:lnSpc>
              <a:buClr>
                <a:srgbClr val="233A44"/>
              </a:buClr>
              <a:buSzPct val="200000"/>
              <a:buFont typeface="Calibri" pitchFamily="34" charset="0"/>
              <a:buChar char="•"/>
            </a:pPr>
            <a:endParaRPr lang="fr-FR" sz="2000" smtClean="0">
              <a:solidFill>
                <a:srgbClr val="233A44"/>
              </a:solidFill>
              <a:latin typeface="Times New Roman" pitchFamily="18" charset="0"/>
              <a:cs typeface="Times New Roman" pitchFamily="18" charset="0"/>
              <a:sym typeface="Times New Roman" pitchFamily="18" charset="0"/>
            </a:endParaRPr>
          </a:p>
          <a:p>
            <a:pPr eaLnBrk="1" hangingPunct="1">
              <a:lnSpc>
                <a:spcPct val="115000"/>
              </a:lnSpc>
              <a:buClr>
                <a:srgbClr val="233A44"/>
              </a:buClr>
              <a:buSzPct val="200000"/>
              <a:buFont typeface="Calibri" pitchFamily="34" charset="0"/>
              <a:buChar char="•"/>
            </a:pPr>
            <a:endParaRPr lang="fr-FR" sz="2000" smtClean="0">
              <a:solidFill>
                <a:srgbClr val="233A44"/>
              </a:solidFill>
              <a:latin typeface="Times New Roman" pitchFamily="18" charset="0"/>
              <a:cs typeface="Times New Roman" pitchFamily="18" charset="0"/>
              <a:sym typeface="Times New Roman" pitchFamily="18" charset="0"/>
            </a:endParaRPr>
          </a:p>
          <a:p>
            <a:pPr eaLnBrk="1" hangingPunct="1">
              <a:lnSpc>
                <a:spcPct val="115000"/>
              </a:lnSpc>
              <a:buClr>
                <a:srgbClr val="233A44"/>
              </a:buClr>
              <a:buSzPct val="200000"/>
              <a:buFont typeface="Calibri" pitchFamily="34" charset="0"/>
              <a:buChar char="•"/>
            </a:pPr>
            <a:endParaRPr lang="fr-FR" sz="2000" smtClean="0">
              <a:solidFill>
                <a:srgbClr val="233A44"/>
              </a:solidFill>
              <a:latin typeface="Times New Roman" pitchFamily="18" charset="0"/>
              <a:cs typeface="Times New Roman" pitchFamily="18" charset="0"/>
              <a:sym typeface="Times New Roman" pitchFamily="18" charset="0"/>
            </a:endParaRPr>
          </a:p>
          <a:p>
            <a:pPr eaLnBrk="1" hangingPunct="1">
              <a:lnSpc>
                <a:spcPct val="115000"/>
              </a:lnSpc>
              <a:buClr>
                <a:srgbClr val="233A44"/>
              </a:buClr>
              <a:buSzPct val="200000"/>
              <a:buFont typeface="Calibri" pitchFamily="34" charset="0"/>
              <a:buChar char="•"/>
            </a:pPr>
            <a:endParaRPr lang="fr-FR" sz="2000" smtClean="0">
              <a:solidFill>
                <a:srgbClr val="233A44"/>
              </a:solidFill>
              <a:latin typeface="Times New Roman" pitchFamily="18" charset="0"/>
              <a:cs typeface="Times New Roman" pitchFamily="18" charset="0"/>
              <a:sym typeface="Times New Roman" pitchFamily="18" charset="0"/>
            </a:endParaRPr>
          </a:p>
          <a:p>
            <a:pPr eaLnBrk="1" hangingPunct="1">
              <a:lnSpc>
                <a:spcPct val="115000"/>
              </a:lnSpc>
              <a:buClr>
                <a:srgbClr val="233A44"/>
              </a:buClr>
              <a:buSzPct val="200000"/>
              <a:buFont typeface="Calibri" pitchFamily="34" charset="0"/>
              <a:buChar char="•"/>
            </a:pPr>
            <a:r>
              <a:rPr lang="fr-FR" sz="2000" smtClean="0">
                <a:solidFill>
                  <a:srgbClr val="233A44"/>
                </a:solidFill>
                <a:latin typeface="Times New Roman" pitchFamily="18" charset="0"/>
                <a:cs typeface="Times New Roman" pitchFamily="18" charset="0"/>
                <a:sym typeface="Times New Roman" pitchFamily="18" charset="0"/>
              </a:rPr>
              <a:t> Influence Totale (TotalINF) :</a:t>
            </a:r>
            <a:endParaRPr lang="fr-FR" sz="2000" smtClean="0">
              <a:solidFill>
                <a:schemeClr val="bg2"/>
              </a:solidFill>
              <a:latin typeface="Times New Roman" pitchFamily="18" charset="0"/>
              <a:cs typeface="Times New Roman" pitchFamily="18" charset="0"/>
              <a:sym typeface="Times New Roman" pitchFamily="18" charset="0"/>
            </a:endParaRPr>
          </a:p>
        </p:txBody>
      </p:sp>
      <p:pic>
        <p:nvPicPr>
          <p:cNvPr id="73731" name="Picture 7"/>
          <p:cNvPicPr>
            <a:picLocks noChangeAspect="1" noChangeArrowheads="1"/>
          </p:cNvPicPr>
          <p:nvPr/>
        </p:nvPicPr>
        <p:blipFill>
          <a:blip r:embed="rId3"/>
          <a:srcRect t="27484" b="11452"/>
          <a:stretch>
            <a:fillRect/>
          </a:stretch>
        </p:blipFill>
        <p:spPr bwMode="auto">
          <a:xfrm>
            <a:off x="1258888" y="1995488"/>
            <a:ext cx="6192837" cy="1492250"/>
          </a:xfrm>
          <a:prstGeom prst="rect">
            <a:avLst/>
          </a:prstGeom>
          <a:noFill/>
          <a:ln w="9525">
            <a:noFill/>
            <a:miter lim="800000"/>
            <a:headEnd/>
            <a:tailEnd/>
          </a:ln>
        </p:spPr>
      </p:pic>
      <p:pic>
        <p:nvPicPr>
          <p:cNvPr id="73732" name="Picture 8"/>
          <p:cNvPicPr>
            <a:picLocks noChangeAspect="1" noChangeArrowheads="1"/>
          </p:cNvPicPr>
          <p:nvPr/>
        </p:nvPicPr>
        <p:blipFill>
          <a:blip r:embed="rId4"/>
          <a:srcRect l="6769" t="37425" r="4512" b="3743"/>
          <a:stretch>
            <a:fillRect/>
          </a:stretch>
        </p:blipFill>
        <p:spPr bwMode="auto">
          <a:xfrm>
            <a:off x="3851275" y="3886200"/>
            <a:ext cx="4960938"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hape 232"/>
          <p:cNvSpPr txBox="1">
            <a:spLocks noGrp="1"/>
          </p:cNvSpPr>
          <p:nvPr>
            <p:ph type="title" idx="4294967295"/>
          </p:nvPr>
        </p:nvSpPr>
        <p:spPr>
          <a:xfrm>
            <a:off x="334963" y="366713"/>
            <a:ext cx="8412162" cy="954087"/>
          </a:xfrm>
        </p:spPr>
        <p:txBody>
          <a:bodyPr/>
          <a:lstStyle/>
          <a:p>
            <a:pPr eaLnBrk="1" hangingPunct="1"/>
            <a:r>
              <a:rPr lang="fr-FR" sz="3200" b="1" smtClean="0">
                <a:solidFill>
                  <a:srgbClr val="AF7B51"/>
                </a:solidFill>
                <a:latin typeface="Times New Roman" pitchFamily="18" charset="0"/>
                <a:cs typeface="Times New Roman" pitchFamily="18" charset="0"/>
                <a:sym typeface="Times New Roman" pitchFamily="18" charset="0"/>
              </a:rPr>
              <a:t>3.C. Modélisation simple</a:t>
            </a:r>
          </a:p>
        </p:txBody>
      </p:sp>
      <p:sp>
        <p:nvSpPr>
          <p:cNvPr id="75778" name="Shape 233"/>
          <p:cNvSpPr txBox="1">
            <a:spLocks noGrp="1"/>
          </p:cNvSpPr>
          <p:nvPr>
            <p:ph type="body" idx="4294967295"/>
          </p:nvPr>
        </p:nvSpPr>
        <p:spPr>
          <a:xfrm>
            <a:off x="323850" y="1203325"/>
            <a:ext cx="8412163" cy="3651250"/>
          </a:xfrm>
        </p:spPr>
        <p:txBody>
          <a:bodyPr/>
          <a:lstStyle/>
          <a:p>
            <a:pPr eaLnBrk="1" hangingPunct="1">
              <a:lnSpc>
                <a:spcPct val="115000"/>
              </a:lnSpc>
              <a:buClr>
                <a:srgbClr val="233A44"/>
              </a:buClr>
              <a:buSzPct val="200000"/>
              <a:buFont typeface="Calibri" pitchFamily="34" charset="0"/>
              <a:buChar char="•"/>
            </a:pPr>
            <a:r>
              <a:rPr lang="fr-FR" sz="2000" smtClean="0">
                <a:solidFill>
                  <a:srgbClr val="233A44"/>
                </a:solidFill>
                <a:latin typeface="Times New Roman" pitchFamily="18" charset="0"/>
                <a:cs typeface="Times New Roman" pitchFamily="18" charset="0"/>
                <a:sym typeface="Times New Roman" pitchFamily="18" charset="0"/>
              </a:rPr>
              <a:t>  Equation finale : Matrice de la mémoire transactive des croyances (BTM) </a:t>
            </a:r>
          </a:p>
        </p:txBody>
      </p:sp>
      <p:pic>
        <p:nvPicPr>
          <p:cNvPr id="75779" name="Picture 6"/>
          <p:cNvPicPr>
            <a:picLocks noChangeAspect="1" noChangeArrowheads="1"/>
          </p:cNvPicPr>
          <p:nvPr/>
        </p:nvPicPr>
        <p:blipFill>
          <a:blip r:embed="rId3"/>
          <a:srcRect l="4018" t="28119" b="18745"/>
          <a:stretch>
            <a:fillRect/>
          </a:stretch>
        </p:blipFill>
        <p:spPr bwMode="auto">
          <a:xfrm>
            <a:off x="468313" y="1938338"/>
            <a:ext cx="7704137" cy="609600"/>
          </a:xfrm>
          <a:prstGeom prst="rect">
            <a:avLst/>
          </a:prstGeom>
          <a:noFill/>
          <a:ln w="9525">
            <a:noFill/>
            <a:miter lim="800000"/>
            <a:headEnd/>
            <a:tailEnd/>
          </a:ln>
        </p:spPr>
      </p:pic>
      <p:pic>
        <p:nvPicPr>
          <p:cNvPr id="75780" name="Picture 7"/>
          <p:cNvPicPr>
            <a:picLocks noChangeAspect="1" noChangeArrowheads="1"/>
          </p:cNvPicPr>
          <p:nvPr/>
        </p:nvPicPr>
        <p:blipFill>
          <a:blip r:embed="rId4"/>
          <a:srcRect t="6216" b="6216"/>
          <a:stretch>
            <a:fillRect/>
          </a:stretch>
        </p:blipFill>
        <p:spPr bwMode="auto">
          <a:xfrm>
            <a:off x="2482850" y="2500313"/>
            <a:ext cx="5545138" cy="1457325"/>
          </a:xfrm>
          <a:prstGeom prst="rect">
            <a:avLst/>
          </a:prstGeom>
          <a:noFill/>
          <a:ln w="9525">
            <a:noFill/>
            <a:miter lim="800000"/>
            <a:headEnd/>
            <a:tailEnd/>
          </a:ln>
        </p:spPr>
      </p:pic>
      <p:pic>
        <p:nvPicPr>
          <p:cNvPr id="75781" name="Picture 8"/>
          <p:cNvPicPr>
            <a:picLocks noChangeAspect="1" noChangeArrowheads="1"/>
          </p:cNvPicPr>
          <p:nvPr/>
        </p:nvPicPr>
        <p:blipFill>
          <a:blip r:embed="rId5"/>
          <a:srcRect t="6088" b="24350"/>
          <a:stretch>
            <a:fillRect/>
          </a:stretch>
        </p:blipFill>
        <p:spPr bwMode="auto">
          <a:xfrm>
            <a:off x="2916238" y="3867150"/>
            <a:ext cx="4248150" cy="1039813"/>
          </a:xfrm>
          <a:prstGeom prst="rect">
            <a:avLst/>
          </a:prstGeom>
          <a:noFill/>
          <a:ln w="9525">
            <a:noFill/>
            <a:miter lim="800000"/>
            <a:headEnd/>
            <a:tailEnd/>
          </a:ln>
        </p:spPr>
      </p:pic>
      <p:sp>
        <p:nvSpPr>
          <p:cNvPr id="69639" name="AutoShape 6"/>
          <p:cNvSpPr>
            <a:spLocks noChangeArrowheads="1"/>
          </p:cNvSpPr>
          <p:nvPr/>
        </p:nvSpPr>
        <p:spPr bwMode="auto">
          <a:xfrm>
            <a:off x="4500563" y="4011613"/>
            <a:ext cx="431800" cy="431800"/>
          </a:xfrm>
          <a:prstGeom prst="octagon">
            <a:avLst>
              <a:gd name="adj" fmla="val 29287"/>
            </a:avLst>
          </a:prstGeom>
          <a:noFill/>
          <a:ln w="38100">
            <a:solidFill>
              <a:srgbClr val="FF0000"/>
            </a:solidFill>
            <a:miter lim="800000"/>
            <a:headEnd/>
            <a:tailEnd/>
          </a:ln>
        </p:spPr>
        <p:txBody>
          <a:bodyPr wrap="none" anchor="ct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9639"/>
                                        </p:tgtEl>
                                        <p:attrNameLst>
                                          <p:attrName>style.visibility</p:attrName>
                                        </p:attrNameLst>
                                      </p:cBhvr>
                                      <p:to>
                                        <p:strVal val="visible"/>
                                      </p:to>
                                    </p:set>
                                    <p:animEffect transition="in" filter="checkerboard(across)">
                                      <p:cBhvr>
                                        <p:cTn id="7" dur="500"/>
                                        <p:tgtEl>
                                          <p:spTgt spid="6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hape 250"/>
          <p:cNvSpPr txBox="1">
            <a:spLocks noGrp="1"/>
          </p:cNvSpPr>
          <p:nvPr>
            <p:ph type="title" idx="4294967295"/>
          </p:nvPr>
        </p:nvSpPr>
        <p:spPr>
          <a:xfrm>
            <a:off x="334963" y="366713"/>
            <a:ext cx="8412162" cy="954087"/>
          </a:xfrm>
        </p:spPr>
        <p:txBody>
          <a:bodyPr/>
          <a:lstStyle/>
          <a:p>
            <a:pPr eaLnBrk="1" hangingPunct="1"/>
            <a:r>
              <a:rPr lang="fr-FR" sz="3200" b="1" smtClean="0">
                <a:solidFill>
                  <a:srgbClr val="AF7B51"/>
                </a:solidFill>
                <a:latin typeface="Times New Roman" pitchFamily="18" charset="0"/>
                <a:cs typeface="Times New Roman" pitchFamily="18" charset="0"/>
                <a:sym typeface="Times New Roman" pitchFamily="18" charset="0"/>
              </a:rPr>
              <a:t>3.D. Modélisation complexe</a:t>
            </a:r>
          </a:p>
        </p:txBody>
      </p:sp>
      <p:sp>
        <p:nvSpPr>
          <p:cNvPr id="77826" name="Shape 251"/>
          <p:cNvSpPr txBox="1">
            <a:spLocks noGrp="1"/>
          </p:cNvSpPr>
          <p:nvPr>
            <p:ph type="body" idx="4294967295"/>
          </p:nvPr>
        </p:nvSpPr>
        <p:spPr>
          <a:xfrm>
            <a:off x="323850" y="1203325"/>
            <a:ext cx="8496300" cy="3651250"/>
          </a:xfrm>
        </p:spPr>
        <p:txBody>
          <a:bodyPr/>
          <a:lstStyle/>
          <a:p>
            <a:pPr marL="457200" indent="-457200" eaLnBrk="1" hangingPunct="1">
              <a:lnSpc>
                <a:spcPct val="115000"/>
              </a:lnSpc>
              <a:buClr>
                <a:srgbClr val="233A44"/>
              </a:buClr>
              <a:buSzPct val="200000"/>
              <a:buFont typeface="Calibri" pitchFamily="34" charset="0"/>
              <a:buChar char="•"/>
            </a:pPr>
            <a:r>
              <a:rPr lang="fr-FR" sz="1800" smtClean="0">
                <a:solidFill>
                  <a:srgbClr val="233A44"/>
                </a:solidFill>
                <a:latin typeface="Times New Roman" pitchFamily="18" charset="0"/>
                <a:cs typeface="Times New Roman" pitchFamily="18" charset="0"/>
                <a:sym typeface="Times New Roman" pitchFamily="18" charset="0"/>
              </a:rPr>
              <a:t>But Modélisation : valeur de la coordination de deux organisations</a:t>
            </a:r>
          </a:p>
          <a:p>
            <a:pPr marL="457200" indent="-457200" eaLnBrk="1" hangingPunct="1">
              <a:lnSpc>
                <a:spcPct val="115000"/>
              </a:lnSpc>
              <a:buClr>
                <a:srgbClr val="233A44"/>
              </a:buClr>
              <a:buSzPct val="200000"/>
              <a:buFont typeface="Calibri" pitchFamily="34" charset="0"/>
              <a:buChar char="•"/>
            </a:pPr>
            <a:r>
              <a:rPr lang="fr-FR" sz="1800" smtClean="0">
                <a:solidFill>
                  <a:srgbClr val="233A44"/>
                </a:solidFill>
                <a:latin typeface="Times New Roman" pitchFamily="18" charset="0"/>
                <a:cs typeface="Times New Roman" pitchFamily="18" charset="0"/>
                <a:sym typeface="Times New Roman" pitchFamily="18" charset="0"/>
              </a:rPr>
              <a:t>Conflits Indo Pakistanais en 2001-2002</a:t>
            </a:r>
          </a:p>
          <a:p>
            <a:pPr marL="457200" indent="-457200" eaLnBrk="1" hangingPunct="1">
              <a:lnSpc>
                <a:spcPct val="115000"/>
              </a:lnSpc>
              <a:buClr>
                <a:srgbClr val="233A44"/>
              </a:buClr>
              <a:buSzPct val="200000"/>
              <a:buFont typeface="Calibri" pitchFamily="34" charset="0"/>
              <a:buChar char="•"/>
            </a:pPr>
            <a:r>
              <a:rPr lang="fr-FR" sz="2000" smtClean="0">
                <a:solidFill>
                  <a:srgbClr val="233A44"/>
                </a:solidFill>
                <a:latin typeface="Times New Roman" pitchFamily="18" charset="0"/>
                <a:cs typeface="Arial" charset="0"/>
                <a:sym typeface="Times New Roman" pitchFamily="18" charset="0"/>
              </a:rPr>
              <a:t>Corps d’armée : CoCom (Combatant Command) :</a:t>
            </a:r>
          </a:p>
          <a:p>
            <a:pPr marL="457200" indent="-457200" eaLnBrk="1" hangingPunct="1">
              <a:lnSpc>
                <a:spcPct val="115000"/>
              </a:lnSpc>
              <a:buClr>
                <a:srgbClr val="233A44"/>
              </a:buClr>
              <a:buSzPct val="200000"/>
              <a:buFont typeface="Calibri" pitchFamily="34" charset="0"/>
              <a:buChar char="•"/>
            </a:pPr>
            <a:endParaRPr lang="fr-FR" sz="2000" smtClean="0">
              <a:solidFill>
                <a:srgbClr val="233A44"/>
              </a:solidFill>
              <a:latin typeface="Times New Roman" pitchFamily="18" charset="0"/>
              <a:cs typeface="Times New Roman" pitchFamily="18" charset="0"/>
              <a:sym typeface="Times New Roman" pitchFamily="18" charset="0"/>
            </a:endParaRPr>
          </a:p>
        </p:txBody>
      </p:sp>
      <p:pic>
        <p:nvPicPr>
          <p:cNvPr id="105476" name="Picture 4"/>
          <p:cNvPicPr>
            <a:picLocks noChangeAspect="1" noChangeArrowheads="1"/>
          </p:cNvPicPr>
          <p:nvPr/>
        </p:nvPicPr>
        <p:blipFill>
          <a:blip r:embed="rId3"/>
          <a:srcRect/>
          <a:stretch>
            <a:fillRect/>
          </a:stretch>
        </p:blipFill>
        <p:spPr bwMode="auto">
          <a:xfrm>
            <a:off x="3492500" y="2239963"/>
            <a:ext cx="5651500" cy="2903537"/>
          </a:xfrm>
          <a:prstGeom prst="rect">
            <a:avLst/>
          </a:prstGeom>
          <a:noFill/>
          <a:ln w="9525">
            <a:noFill/>
            <a:miter lim="800000"/>
            <a:headEnd/>
            <a:tailEnd/>
          </a:ln>
        </p:spPr>
      </p:pic>
      <p:sp>
        <p:nvSpPr>
          <p:cNvPr id="105477" name="Rectangle 5"/>
          <p:cNvSpPr>
            <a:spLocks noChangeArrowheads="1"/>
          </p:cNvSpPr>
          <p:nvPr/>
        </p:nvSpPr>
        <p:spPr bwMode="auto">
          <a:xfrm>
            <a:off x="-36513" y="2716213"/>
            <a:ext cx="3457576" cy="1465262"/>
          </a:xfrm>
          <a:prstGeom prst="rect">
            <a:avLst/>
          </a:prstGeom>
          <a:noFill/>
          <a:ln w="9525">
            <a:noFill/>
            <a:miter lim="800000"/>
            <a:headEnd/>
            <a:tailEnd/>
          </a:ln>
        </p:spPr>
        <p:txBody>
          <a:bodyPr>
            <a:spAutoFit/>
          </a:bodyPr>
          <a:lstStyle/>
          <a:p>
            <a:pPr lvl="1"/>
            <a:r>
              <a:rPr lang="fr-FR" sz="1800" b="1">
                <a:solidFill>
                  <a:schemeClr val="bg1"/>
                </a:solidFill>
                <a:latin typeface="Times New Roman" pitchFamily="18" charset="0"/>
                <a:sym typeface="Times New Roman" pitchFamily="18" charset="0"/>
              </a:rPr>
              <a:t>*</a:t>
            </a:r>
            <a:r>
              <a:rPr lang="fr-FR" sz="1800" b="1">
                <a:solidFill>
                  <a:schemeClr val="bg2"/>
                </a:solidFill>
                <a:latin typeface="Times New Roman" pitchFamily="18" charset="0"/>
                <a:sym typeface="Times New Roman" pitchFamily="18" charset="0"/>
              </a:rPr>
              <a:t> </a:t>
            </a:r>
            <a:r>
              <a:rPr lang="fr-FR" sz="1800">
                <a:solidFill>
                  <a:schemeClr val="bg2"/>
                </a:solidFill>
                <a:latin typeface="Times New Roman" pitchFamily="18" charset="0"/>
                <a:sym typeface="Times New Roman" pitchFamily="18" charset="0"/>
              </a:rPr>
              <a:t>US PaCom : United States Pacific Command</a:t>
            </a:r>
          </a:p>
          <a:p>
            <a:pPr lvl="1"/>
            <a:endParaRPr lang="fr-FR" sz="1800">
              <a:solidFill>
                <a:schemeClr val="bg2"/>
              </a:solidFill>
              <a:latin typeface="Times New Roman" pitchFamily="18" charset="0"/>
              <a:sym typeface="Times New Roman" pitchFamily="18" charset="0"/>
            </a:endParaRPr>
          </a:p>
          <a:p>
            <a:pPr lvl="1"/>
            <a:r>
              <a:rPr lang="fr-FR" sz="1800" b="1">
                <a:solidFill>
                  <a:schemeClr val="bg1"/>
                </a:solidFill>
                <a:latin typeface="Times New Roman" pitchFamily="18" charset="0"/>
                <a:sym typeface="Times New Roman" pitchFamily="18" charset="0"/>
              </a:rPr>
              <a:t>*</a:t>
            </a:r>
            <a:r>
              <a:rPr lang="fr-FR" sz="1800" b="1">
                <a:solidFill>
                  <a:schemeClr val="bg2"/>
                </a:solidFill>
                <a:latin typeface="Times New Roman" pitchFamily="18" charset="0"/>
                <a:sym typeface="Times New Roman" pitchFamily="18" charset="0"/>
              </a:rPr>
              <a:t> </a:t>
            </a:r>
            <a:r>
              <a:rPr lang="fr-FR" sz="1800">
                <a:solidFill>
                  <a:schemeClr val="bg2"/>
                </a:solidFill>
                <a:latin typeface="Times New Roman" pitchFamily="18" charset="0"/>
                <a:sym typeface="Times New Roman" pitchFamily="18" charset="0"/>
              </a:rPr>
              <a:t>US CentCom  : United States Central Command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5476"/>
                                        </p:tgtEl>
                                        <p:attrNameLst>
                                          <p:attrName>style.visibility</p:attrName>
                                        </p:attrNameLst>
                                      </p:cBhvr>
                                      <p:to>
                                        <p:strVal val="visible"/>
                                      </p:to>
                                    </p:set>
                                    <p:animEffect transition="in" filter="checkerboard(across)">
                                      <p:cBhvr>
                                        <p:cTn id="7" dur="500"/>
                                        <p:tgtEl>
                                          <p:spTgt spid="10547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5477"/>
                                        </p:tgtEl>
                                        <p:attrNameLst>
                                          <p:attrName>style.visibility</p:attrName>
                                        </p:attrNameLst>
                                      </p:cBhvr>
                                      <p:to>
                                        <p:strVal val="visible"/>
                                      </p:to>
                                    </p:set>
                                    <p:animEffect transition="in" filter="checkerboard(across)">
                                      <p:cBhvr>
                                        <p:cTn id="10" dur="500"/>
                                        <p:tgtEl>
                                          <p:spTgt spid="105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hape 238"/>
          <p:cNvSpPr txBox="1">
            <a:spLocks noGrp="1"/>
          </p:cNvSpPr>
          <p:nvPr>
            <p:ph type="title"/>
          </p:nvPr>
        </p:nvSpPr>
        <p:spPr>
          <a:xfrm>
            <a:off x="334963" y="366713"/>
            <a:ext cx="8412162" cy="954087"/>
          </a:xfrm>
        </p:spPr>
        <p:txBody>
          <a:bodyPr/>
          <a:lstStyle/>
          <a:p>
            <a:pPr eaLnBrk="1" hangingPunct="1">
              <a:spcBef>
                <a:spcPct val="0"/>
              </a:spcBef>
            </a:pPr>
            <a:r>
              <a:rPr lang="fr-FR" smtClean="0">
                <a:latin typeface="Times New Roman" pitchFamily="18" charset="0"/>
                <a:cs typeface="Times New Roman" pitchFamily="18" charset="0"/>
                <a:sym typeface="Times New Roman" pitchFamily="18" charset="0"/>
              </a:rPr>
              <a:t>3.D. Modélisation complexe</a:t>
            </a:r>
          </a:p>
        </p:txBody>
      </p:sp>
      <p:sp>
        <p:nvSpPr>
          <p:cNvPr id="79874" name="Shape 239"/>
          <p:cNvSpPr txBox="1">
            <a:spLocks noGrp="1"/>
          </p:cNvSpPr>
          <p:nvPr>
            <p:ph type="body" idx="1"/>
          </p:nvPr>
        </p:nvSpPr>
        <p:spPr>
          <a:xfrm>
            <a:off x="323850" y="1203325"/>
            <a:ext cx="8412163" cy="3651250"/>
          </a:xfrm>
        </p:spPr>
        <p:txBody>
          <a:bodyPr/>
          <a:lstStyle/>
          <a:p>
            <a:pPr marL="457200" indent="-457200" eaLnBrk="1" hangingPunct="1">
              <a:spcBef>
                <a:spcPct val="0"/>
              </a:spcBef>
              <a:buFont typeface="Calibri" pitchFamily="34" charset="0"/>
              <a:buChar char="•"/>
            </a:pPr>
            <a:r>
              <a:rPr lang="fr-FR" sz="2000" smtClean="0">
                <a:latin typeface="Times New Roman" pitchFamily="18" charset="0"/>
                <a:cs typeface="Times New Roman" pitchFamily="18" charset="0"/>
                <a:sym typeface="Times New Roman" pitchFamily="18" charset="0"/>
              </a:rPr>
              <a:t>Modélisation de l’article : conflit indo pakistanais</a:t>
            </a:r>
          </a:p>
          <a:p>
            <a:pPr marL="457200" indent="-457200" eaLnBrk="1" hangingPunct="1">
              <a:lnSpc>
                <a:spcPct val="100000"/>
              </a:lnSpc>
              <a:spcBef>
                <a:spcPct val="0"/>
              </a:spcBef>
              <a:buFont typeface="Calibri" pitchFamily="34" charset="0"/>
              <a:buChar char="•"/>
            </a:pPr>
            <a:r>
              <a:rPr lang="fr-FR" sz="2000" smtClean="0">
                <a:solidFill>
                  <a:schemeClr val="bg2"/>
                </a:solidFill>
                <a:latin typeface="Times New Roman" pitchFamily="18" charset="0"/>
                <a:cs typeface="Times New Roman" pitchFamily="18" charset="0"/>
                <a:sym typeface="Times New Roman" pitchFamily="18" charset="0"/>
              </a:rPr>
              <a:t>Modélisation basée sur un mélange entre des faits réels et des faits fictifs dans une période spécifique : 2 Juin au 5 Août 2002.</a:t>
            </a:r>
            <a:endParaRPr lang="fr-FR" sz="2000" smtClean="0">
              <a:latin typeface="Times New Roman" pitchFamily="18" charset="0"/>
              <a:cs typeface="Times New Roman" pitchFamily="18" charset="0"/>
              <a:sym typeface="Times New Roman" pitchFamily="18" charset="0"/>
            </a:endParaRPr>
          </a:p>
          <a:p>
            <a:pPr marL="457200" indent="-457200" eaLnBrk="1" hangingPunct="1">
              <a:spcBef>
                <a:spcPct val="0"/>
              </a:spcBef>
              <a:buFont typeface="Calibri" pitchFamily="34" charset="0"/>
              <a:buChar char="•"/>
            </a:pPr>
            <a:r>
              <a:rPr lang="fr-FR" sz="2000" smtClean="0">
                <a:latin typeface="Times New Roman" pitchFamily="18" charset="0"/>
                <a:cs typeface="Times New Roman" pitchFamily="18" charset="0"/>
                <a:sym typeface="Times New Roman" pitchFamily="18" charset="0"/>
              </a:rPr>
              <a:t>Point historique et géographique</a:t>
            </a:r>
          </a:p>
        </p:txBody>
      </p:sp>
      <p:pic>
        <p:nvPicPr>
          <p:cNvPr id="71683" name="Picture 4"/>
          <p:cNvPicPr>
            <a:picLocks noChangeAspect="1" noChangeArrowheads="1"/>
          </p:cNvPicPr>
          <p:nvPr/>
        </p:nvPicPr>
        <p:blipFill>
          <a:blip r:embed="rId3"/>
          <a:srcRect/>
          <a:stretch>
            <a:fillRect/>
          </a:stretch>
        </p:blipFill>
        <p:spPr bwMode="auto">
          <a:xfrm>
            <a:off x="179388" y="2309813"/>
            <a:ext cx="3889375" cy="2833687"/>
          </a:xfrm>
          <a:prstGeom prst="rect">
            <a:avLst/>
          </a:prstGeom>
          <a:noFill/>
          <a:ln w="9525">
            <a:noFill/>
            <a:miter lim="800000"/>
            <a:headEnd/>
            <a:tailEnd/>
          </a:ln>
        </p:spPr>
      </p:pic>
      <p:pic>
        <p:nvPicPr>
          <p:cNvPr id="71684" name="Picture 5"/>
          <p:cNvPicPr>
            <a:picLocks noChangeAspect="1" noChangeArrowheads="1"/>
          </p:cNvPicPr>
          <p:nvPr/>
        </p:nvPicPr>
        <p:blipFill>
          <a:blip r:embed="rId4"/>
          <a:srcRect/>
          <a:stretch>
            <a:fillRect/>
          </a:stretch>
        </p:blipFill>
        <p:spPr bwMode="auto">
          <a:xfrm>
            <a:off x="5048250" y="1057275"/>
            <a:ext cx="4095750" cy="4086225"/>
          </a:xfrm>
          <a:prstGeom prst="rect">
            <a:avLst/>
          </a:prstGeom>
          <a:noFill/>
          <a:ln w="9525">
            <a:noFill/>
            <a:miter lim="800000"/>
            <a:headEnd/>
            <a:tailEnd/>
          </a:ln>
        </p:spPr>
      </p:pic>
      <p:sp>
        <p:nvSpPr>
          <p:cNvPr id="71686" name="Rectangle 6"/>
          <p:cNvSpPr>
            <a:spLocks noChangeArrowheads="1"/>
          </p:cNvSpPr>
          <p:nvPr/>
        </p:nvSpPr>
        <p:spPr bwMode="auto">
          <a:xfrm>
            <a:off x="5651500" y="1131888"/>
            <a:ext cx="1873250" cy="1223962"/>
          </a:xfrm>
          <a:prstGeom prst="rect">
            <a:avLst/>
          </a:prstGeom>
          <a:noFill/>
          <a:ln w="38100">
            <a:solidFill>
              <a:schemeClr val="accent2"/>
            </a:solidFill>
            <a:miter lim="800000"/>
            <a:headEnd/>
            <a:tailEnd/>
          </a:ln>
        </p:spPr>
        <p:txBody>
          <a:bodyPr wrap="none" anchor="ctr"/>
          <a:lstStyle/>
          <a:p>
            <a:endParaRPr lang="fr-FR"/>
          </a:p>
        </p:txBody>
      </p:sp>
      <p:pic>
        <p:nvPicPr>
          <p:cNvPr id="71687" name="Picture 7"/>
          <p:cNvPicPr>
            <a:picLocks noChangeAspect="1" noChangeArrowheads="1"/>
          </p:cNvPicPr>
          <p:nvPr/>
        </p:nvPicPr>
        <p:blipFill>
          <a:blip r:embed="rId5"/>
          <a:srcRect/>
          <a:stretch>
            <a:fillRect/>
          </a:stretch>
        </p:blipFill>
        <p:spPr bwMode="auto">
          <a:xfrm>
            <a:off x="684213" y="238125"/>
            <a:ext cx="7780337" cy="4905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1683"/>
                                        </p:tgtEl>
                                        <p:attrNameLst>
                                          <p:attrName>style.visibility</p:attrName>
                                        </p:attrNameLst>
                                      </p:cBhvr>
                                      <p:to>
                                        <p:strVal val="visible"/>
                                      </p:to>
                                    </p:set>
                                    <p:animEffect transition="in" filter="checkerboard(across)">
                                      <p:cBhvr>
                                        <p:cTn id="7" dur="500"/>
                                        <p:tgtEl>
                                          <p:spTgt spid="7168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1684"/>
                                        </p:tgtEl>
                                        <p:attrNameLst>
                                          <p:attrName>style.visibility</p:attrName>
                                        </p:attrNameLst>
                                      </p:cBhvr>
                                      <p:to>
                                        <p:strVal val="visible"/>
                                      </p:to>
                                    </p:set>
                                    <p:animEffect transition="in" filter="checkerboard(across)">
                                      <p:cBhvr>
                                        <p:cTn id="12" dur="500"/>
                                        <p:tgtEl>
                                          <p:spTgt spid="7168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1686"/>
                                        </p:tgtEl>
                                        <p:attrNameLst>
                                          <p:attrName>style.visibility</p:attrName>
                                        </p:attrNameLst>
                                      </p:cBhvr>
                                      <p:to>
                                        <p:strVal val="visible"/>
                                      </p:to>
                                    </p:set>
                                    <p:animEffect transition="in" filter="checkerboard(across)">
                                      <p:cBhvr>
                                        <p:cTn id="17" dur="500"/>
                                        <p:tgtEl>
                                          <p:spTgt spid="71686"/>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71687"/>
                                        </p:tgtEl>
                                        <p:attrNameLst>
                                          <p:attrName>style.visibility</p:attrName>
                                        </p:attrNameLst>
                                      </p:cBhvr>
                                      <p:to>
                                        <p:strVal val="visible"/>
                                      </p:to>
                                    </p:set>
                                    <p:anim calcmode="lin" valueType="num">
                                      <p:cBhvr>
                                        <p:cTn id="22" dur="1000" fill="hold"/>
                                        <p:tgtEl>
                                          <p:spTgt spid="71687"/>
                                        </p:tgtEl>
                                        <p:attrNameLst>
                                          <p:attrName>ppt_w</p:attrName>
                                        </p:attrNameLst>
                                      </p:cBhvr>
                                      <p:tavLst>
                                        <p:tav tm="0">
                                          <p:val>
                                            <p:strVal val="#ppt_w*0.70"/>
                                          </p:val>
                                        </p:tav>
                                        <p:tav tm="100000">
                                          <p:val>
                                            <p:strVal val="#ppt_w"/>
                                          </p:val>
                                        </p:tav>
                                      </p:tavLst>
                                    </p:anim>
                                    <p:anim calcmode="lin" valueType="num">
                                      <p:cBhvr>
                                        <p:cTn id="23" dur="1000" fill="hold"/>
                                        <p:tgtEl>
                                          <p:spTgt spid="71687"/>
                                        </p:tgtEl>
                                        <p:attrNameLst>
                                          <p:attrName>ppt_h</p:attrName>
                                        </p:attrNameLst>
                                      </p:cBhvr>
                                      <p:tavLst>
                                        <p:tav tm="0">
                                          <p:val>
                                            <p:strVal val="#ppt_h"/>
                                          </p:val>
                                        </p:tav>
                                        <p:tav tm="100000">
                                          <p:val>
                                            <p:strVal val="#ppt_h"/>
                                          </p:val>
                                        </p:tav>
                                      </p:tavLst>
                                    </p:anim>
                                    <p:animEffect transition="in" filter="fade">
                                      <p:cBhvr>
                                        <p:cTn id="24" dur="1000"/>
                                        <p:tgtEl>
                                          <p:spTgt spid="71687"/>
                                        </p:tgtEl>
                                      </p:cBhvr>
                                    </p:animEffect>
                                  </p:childTnLst>
                                </p:cTn>
                              </p:par>
                              <p:par>
                                <p:cTn id="25" presetID="5" presetClass="exit" presetSubtype="10" fill="hold" nodeType="withEffect">
                                  <p:stCondLst>
                                    <p:cond delay="0"/>
                                  </p:stCondLst>
                                  <p:childTnLst>
                                    <p:animEffect transition="out" filter="checkerboard(across)">
                                      <p:cBhvr>
                                        <p:cTn id="26" dur="500"/>
                                        <p:tgtEl>
                                          <p:spTgt spid="71684"/>
                                        </p:tgtEl>
                                      </p:cBhvr>
                                    </p:animEffect>
                                    <p:set>
                                      <p:cBhvr>
                                        <p:cTn id="27" dur="1" fill="hold">
                                          <p:stCondLst>
                                            <p:cond delay="499"/>
                                          </p:stCondLst>
                                        </p:cTn>
                                        <p:tgtEl>
                                          <p:spTgt spid="71684"/>
                                        </p:tgtEl>
                                        <p:attrNameLst>
                                          <p:attrName>style.visibility</p:attrName>
                                        </p:attrNameLst>
                                      </p:cBhvr>
                                      <p:to>
                                        <p:strVal val="hidden"/>
                                      </p:to>
                                    </p:set>
                                  </p:childTnLst>
                                </p:cTn>
                              </p:par>
                              <p:par>
                                <p:cTn id="28" presetID="5" presetClass="exit" presetSubtype="10" fill="hold" nodeType="withEffect">
                                  <p:stCondLst>
                                    <p:cond delay="0"/>
                                  </p:stCondLst>
                                  <p:childTnLst>
                                    <p:animEffect transition="out" filter="checkerboard(across)">
                                      <p:cBhvr>
                                        <p:cTn id="29" dur="500"/>
                                        <p:tgtEl>
                                          <p:spTgt spid="71683"/>
                                        </p:tgtEl>
                                      </p:cBhvr>
                                    </p:animEffect>
                                    <p:set>
                                      <p:cBhvr>
                                        <p:cTn id="30" dur="1" fill="hold">
                                          <p:stCondLst>
                                            <p:cond delay="499"/>
                                          </p:stCondLst>
                                        </p:cTn>
                                        <p:tgtEl>
                                          <p:spTgt spid="7168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hape 238"/>
          <p:cNvSpPr txBox="1">
            <a:spLocks noGrp="1"/>
          </p:cNvSpPr>
          <p:nvPr>
            <p:ph type="title" idx="4294967295"/>
          </p:nvPr>
        </p:nvSpPr>
        <p:spPr/>
        <p:txBody>
          <a:bodyPr/>
          <a:lstStyle/>
          <a:p>
            <a:pPr eaLnBrk="1" hangingPunct="1"/>
            <a:r>
              <a:rPr lang="fr-FR" sz="3200" b="1" smtClean="0">
                <a:solidFill>
                  <a:srgbClr val="AF7B51"/>
                </a:solidFill>
                <a:latin typeface="Times New Roman" pitchFamily="18" charset="0"/>
                <a:cs typeface="Times New Roman" pitchFamily="18" charset="0"/>
                <a:sym typeface="Times New Roman" pitchFamily="18" charset="0"/>
              </a:rPr>
              <a:t>3.D. Modélisation complexe</a:t>
            </a:r>
          </a:p>
        </p:txBody>
      </p:sp>
      <p:pic>
        <p:nvPicPr>
          <p:cNvPr id="125962" name="Video_expli.wmv">
            <a:hlinkClick r:id="" action="ppaction://media"/>
          </p:cNvPr>
          <p:cNvPicPr>
            <a:picLocks noGrp="1" noChangeAspect="1" noChangeArrowheads="1"/>
          </p:cNvPicPr>
          <p:nvPr>
            <p:ph idx="4294967295"/>
            <a:videoFile r:link="rId1"/>
          </p:nvPr>
        </p:nvPicPr>
        <p:blipFill>
          <a:blip r:embed="rId4"/>
          <a:srcRect/>
          <a:stretch>
            <a:fillRect/>
          </a:stretch>
        </p:blipFill>
        <p:spPr>
          <a:xfrm>
            <a:off x="-900113" y="915988"/>
            <a:ext cx="10333038" cy="4464050"/>
          </a:xfrm>
        </p:spPr>
      </p:pic>
      <p:pic>
        <p:nvPicPr>
          <p:cNvPr id="81923" name="Encre 1"/>
          <p:cNvPicPr>
            <a:picLocks noChangeAspect="1" noChangeArrowheads="1"/>
          </p:cNvPicPr>
          <p:nvPr/>
        </p:nvPicPr>
        <p:blipFill>
          <a:blip r:embed="rId5"/>
          <a:srcRect/>
          <a:stretch>
            <a:fillRect/>
          </a:stretch>
        </p:blipFill>
        <p:spPr bwMode="auto">
          <a:xfrm>
            <a:off x="5537200" y="4267200"/>
            <a:ext cx="19050" cy="190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596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25962"/>
                                        </p:tgtEl>
                                      </p:cBhvr>
                                    </p:cmd>
                                  </p:childTnLst>
                                </p:cTn>
                              </p:par>
                            </p:childTnLst>
                          </p:cTn>
                        </p:par>
                      </p:childTnLst>
                    </p:cTn>
                  </p:par>
                </p:childTnLst>
              </p:cTn>
              <p:nextCondLst>
                <p:cond evt="onClick" delay="0">
                  <p:tgtEl>
                    <p:spTgt spid="125962"/>
                  </p:tgtEl>
                </p:cond>
              </p:nextCondLst>
            </p:seq>
            <p:video>
              <p:cMediaNode>
                <p:cTn id="7" fill="hold" display="0">
                  <p:stCondLst>
                    <p:cond delay="indefinite"/>
                  </p:stCondLst>
                  <p:endCondLst>
                    <p:cond evt="onNext" delay="0">
                      <p:tgtEl>
                        <p:sldTgt/>
                      </p:tgtEl>
                    </p:cond>
                    <p:cond evt="onPrev" delay="0">
                      <p:tgtEl>
                        <p:sldTgt/>
                      </p:tgtEl>
                    </p:cond>
                  </p:endCondLst>
                </p:cTn>
                <p:tgtEl>
                  <p:spTgt spid="125962"/>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hape 238"/>
          <p:cNvSpPr txBox="1">
            <a:spLocks noGrp="1"/>
          </p:cNvSpPr>
          <p:nvPr>
            <p:ph type="title" idx="4294967295"/>
          </p:nvPr>
        </p:nvSpPr>
        <p:spPr>
          <a:xfrm>
            <a:off x="334963" y="366713"/>
            <a:ext cx="8412162" cy="954087"/>
          </a:xfrm>
        </p:spPr>
        <p:txBody>
          <a:bodyPr/>
          <a:lstStyle/>
          <a:p>
            <a:pPr eaLnBrk="1" hangingPunct="1"/>
            <a:r>
              <a:rPr lang="fr-FR" sz="3200" b="1" smtClean="0">
                <a:solidFill>
                  <a:srgbClr val="AF7B51"/>
                </a:solidFill>
                <a:latin typeface="Times New Roman" pitchFamily="18" charset="0"/>
                <a:cs typeface="Times New Roman" pitchFamily="18" charset="0"/>
                <a:sym typeface="Times New Roman" pitchFamily="18" charset="0"/>
              </a:rPr>
              <a:t>3.D. Modélisation complexe</a:t>
            </a:r>
          </a:p>
        </p:txBody>
      </p:sp>
      <p:pic>
        <p:nvPicPr>
          <p:cNvPr id="83970" name="Picture 7"/>
          <p:cNvPicPr>
            <a:picLocks noChangeAspect="1" noChangeArrowheads="1"/>
          </p:cNvPicPr>
          <p:nvPr/>
        </p:nvPicPr>
        <p:blipFill>
          <a:blip r:embed="rId3"/>
          <a:srcRect/>
          <a:stretch>
            <a:fillRect/>
          </a:stretch>
        </p:blipFill>
        <p:spPr bwMode="auto">
          <a:xfrm>
            <a:off x="1116013" y="915988"/>
            <a:ext cx="6196012" cy="3906837"/>
          </a:xfrm>
          <a:prstGeom prst="rect">
            <a:avLst/>
          </a:prstGeom>
          <a:noFill/>
          <a:ln w="9525">
            <a:noFill/>
            <a:miter lim="800000"/>
            <a:headEnd/>
            <a:tailEnd/>
          </a:ln>
        </p:spPr>
      </p:pic>
      <p:sp>
        <p:nvSpPr>
          <p:cNvPr id="83971" name="Rectangle 6"/>
          <p:cNvSpPr>
            <a:spLocks noChangeArrowheads="1"/>
          </p:cNvSpPr>
          <p:nvPr/>
        </p:nvSpPr>
        <p:spPr bwMode="auto">
          <a:xfrm>
            <a:off x="3132138" y="1779588"/>
            <a:ext cx="2232025" cy="1296987"/>
          </a:xfrm>
          <a:prstGeom prst="rect">
            <a:avLst/>
          </a:prstGeom>
          <a:noFill/>
          <a:ln w="38100">
            <a:solidFill>
              <a:schemeClr val="accent2"/>
            </a:solidFill>
            <a:miter lim="800000"/>
            <a:headEnd/>
            <a:tailEnd/>
          </a:ln>
        </p:spPr>
        <p:txBody>
          <a:bodyPr wrap="none" anchor="ctr"/>
          <a:lstStyle/>
          <a:p>
            <a:endParaRPr lang="fr-F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hape 238"/>
          <p:cNvSpPr txBox="1">
            <a:spLocks noGrp="1"/>
          </p:cNvSpPr>
          <p:nvPr>
            <p:ph type="title" idx="4294967295"/>
          </p:nvPr>
        </p:nvSpPr>
        <p:spPr>
          <a:xfrm>
            <a:off x="334963" y="366713"/>
            <a:ext cx="8412162" cy="954087"/>
          </a:xfrm>
        </p:spPr>
        <p:txBody>
          <a:bodyPr/>
          <a:lstStyle/>
          <a:p>
            <a:pPr eaLnBrk="1" hangingPunct="1"/>
            <a:r>
              <a:rPr lang="fr-FR" sz="3200" b="1" smtClean="0">
                <a:solidFill>
                  <a:srgbClr val="AF7B51"/>
                </a:solidFill>
                <a:latin typeface="Times New Roman" pitchFamily="18" charset="0"/>
                <a:cs typeface="Times New Roman" pitchFamily="18" charset="0"/>
                <a:sym typeface="Times New Roman" pitchFamily="18" charset="0"/>
              </a:rPr>
              <a:t>3.D. Modélisation complexe</a:t>
            </a:r>
          </a:p>
        </p:txBody>
      </p:sp>
      <p:pic>
        <p:nvPicPr>
          <p:cNvPr id="86018" name="Picture 3"/>
          <p:cNvPicPr>
            <a:picLocks noChangeAspect="1" noChangeArrowheads="1"/>
          </p:cNvPicPr>
          <p:nvPr/>
        </p:nvPicPr>
        <p:blipFill>
          <a:blip r:embed="rId3"/>
          <a:srcRect/>
          <a:stretch>
            <a:fillRect/>
          </a:stretch>
        </p:blipFill>
        <p:spPr bwMode="auto">
          <a:xfrm>
            <a:off x="1835150" y="987425"/>
            <a:ext cx="6196013" cy="3906838"/>
          </a:xfrm>
          <a:prstGeom prst="rect">
            <a:avLst/>
          </a:prstGeom>
          <a:noFill/>
          <a:ln w="9525">
            <a:noFill/>
            <a:miter lim="800000"/>
            <a:headEnd/>
            <a:tailEnd/>
          </a:ln>
        </p:spPr>
      </p:pic>
      <p:sp>
        <p:nvSpPr>
          <p:cNvPr id="86019" name="Rectangle 4"/>
          <p:cNvSpPr>
            <a:spLocks noChangeArrowheads="1"/>
          </p:cNvSpPr>
          <p:nvPr/>
        </p:nvSpPr>
        <p:spPr bwMode="auto">
          <a:xfrm>
            <a:off x="3132138" y="1779588"/>
            <a:ext cx="2232025" cy="1296987"/>
          </a:xfrm>
          <a:prstGeom prst="rect">
            <a:avLst/>
          </a:prstGeom>
          <a:noFill/>
          <a:ln w="38100">
            <a:solidFill>
              <a:schemeClr val="accent2"/>
            </a:solidFill>
            <a:miter lim="800000"/>
            <a:headEnd/>
            <a:tailEnd/>
          </a:ln>
        </p:spPr>
        <p:txBody>
          <a:bodyPr wrap="none" anchor="ctr"/>
          <a:lstStyle/>
          <a:p>
            <a:endParaRPr lang="fr-FR"/>
          </a:p>
        </p:txBody>
      </p:sp>
      <p:pic>
        <p:nvPicPr>
          <p:cNvPr id="86020" name="Picture 6" descr="Pervez Musharraf en 2008."/>
          <p:cNvPicPr>
            <a:picLocks noChangeAspect="1" noChangeArrowheads="1"/>
          </p:cNvPicPr>
          <p:nvPr/>
        </p:nvPicPr>
        <p:blipFill>
          <a:blip r:embed="rId4"/>
          <a:srcRect/>
          <a:stretch>
            <a:fillRect/>
          </a:stretch>
        </p:blipFill>
        <p:spPr bwMode="auto">
          <a:xfrm>
            <a:off x="250825" y="1563688"/>
            <a:ext cx="2095500" cy="3143250"/>
          </a:xfrm>
          <a:prstGeom prst="rect">
            <a:avLst/>
          </a:prstGeom>
          <a:noFill/>
          <a:ln w="9525">
            <a:noFill/>
            <a:miter lim="800000"/>
            <a:headEnd/>
            <a:tailEnd/>
          </a:ln>
        </p:spPr>
      </p:pic>
      <p:sp>
        <p:nvSpPr>
          <p:cNvPr id="86021" name="AutoShape 8" descr="Résultats de recherche d'images pour « Atal Bihari Vajpaye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86022" name="AutoShape 10" descr="Résultats de recherche d'images pour « Atal Bihari Vajpaye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86023" name="AutoShape 12" descr="Résultats de recherche d'images pour « Atal Bihari Vajpaye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86024" name="AutoShape 14" descr="Résultats de recherche d'images pour « Atal Bihari Vajpaye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86025" name="AutoShape 16" descr="Résultats de recherche d'images pour « Atal Bihari Vajpaye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86026" name="AutoShape 18" descr="Résultats de recherche d'images pour « Atal Bihari Vajpaye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86027" name="AutoShape 20" descr="Résultats de recherche d'images pour « Atal Bihari Vajpaye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sp>
        <p:nvSpPr>
          <p:cNvPr id="86028" name="AutoShape 22" descr="Résultats de recherche d'images pour « Atal Bihari Vajpayee »"/>
          <p:cNvSpPr>
            <a:spLocks noChangeAspect="1" noChangeArrowheads="1"/>
          </p:cNvSpPr>
          <p:nvPr/>
        </p:nvSpPr>
        <p:spPr bwMode="auto">
          <a:xfrm>
            <a:off x="4419600" y="2419350"/>
            <a:ext cx="304800" cy="304800"/>
          </a:xfrm>
          <a:prstGeom prst="rect">
            <a:avLst/>
          </a:prstGeom>
          <a:noFill/>
          <a:ln w="9525">
            <a:noFill/>
            <a:miter lim="800000"/>
            <a:headEnd/>
            <a:tailEnd/>
          </a:ln>
        </p:spPr>
        <p:txBody>
          <a:bodyPr/>
          <a:lstStyle/>
          <a:p>
            <a:endParaRPr lang="fr-FR"/>
          </a:p>
        </p:txBody>
      </p:sp>
      <p:pic>
        <p:nvPicPr>
          <p:cNvPr id="86029" name="Picture 24" descr="Résultats de recherche d'images pour « Atal Bihari Vajpayee »"/>
          <p:cNvPicPr>
            <a:picLocks noChangeAspect="1" noChangeArrowheads="1"/>
          </p:cNvPicPr>
          <p:nvPr/>
        </p:nvPicPr>
        <p:blipFill>
          <a:blip r:embed="rId5"/>
          <a:srcRect/>
          <a:stretch>
            <a:fillRect/>
          </a:stretch>
        </p:blipFill>
        <p:spPr bwMode="auto">
          <a:xfrm>
            <a:off x="6369050" y="1698625"/>
            <a:ext cx="2524125" cy="1809750"/>
          </a:xfrm>
          <a:prstGeom prst="rect">
            <a:avLst/>
          </a:prstGeom>
          <a:noFill/>
          <a:ln w="9525">
            <a:noFill/>
            <a:miter lim="800000"/>
            <a:headEnd/>
            <a:tailEnd/>
          </a:ln>
        </p:spPr>
      </p:pic>
      <p:sp>
        <p:nvSpPr>
          <p:cNvPr id="86031" name="Rectangle 15"/>
          <p:cNvSpPr>
            <a:spLocks noChangeArrowheads="1"/>
          </p:cNvSpPr>
          <p:nvPr/>
        </p:nvSpPr>
        <p:spPr bwMode="auto">
          <a:xfrm>
            <a:off x="250825" y="1131888"/>
            <a:ext cx="2165350" cy="396875"/>
          </a:xfrm>
          <a:prstGeom prst="rect">
            <a:avLst/>
          </a:prstGeom>
          <a:noFill/>
          <a:ln w="9525">
            <a:noFill/>
            <a:miter lim="800000"/>
            <a:headEnd/>
            <a:tailEnd/>
          </a:ln>
          <a:effectLst/>
        </p:spPr>
        <p:txBody>
          <a:bodyPr wrap="none">
            <a:spAutoFit/>
          </a:bodyPr>
          <a:lstStyle/>
          <a:p>
            <a:r>
              <a:rPr lang="fr-FR" sz="2000" b="1">
                <a:solidFill>
                  <a:schemeClr val="bg2"/>
                </a:solidFill>
                <a:latin typeface="Times New Roman" pitchFamily="18" charset="0"/>
                <a:cs typeface="Times New Roman" pitchFamily="18" charset="0"/>
              </a:rPr>
              <a:t>Pervez Musharraf</a:t>
            </a:r>
          </a:p>
        </p:txBody>
      </p:sp>
      <p:sp>
        <p:nvSpPr>
          <p:cNvPr id="86032" name="Rectangle 16"/>
          <p:cNvSpPr>
            <a:spLocks noChangeArrowheads="1"/>
          </p:cNvSpPr>
          <p:nvPr/>
        </p:nvSpPr>
        <p:spPr bwMode="auto">
          <a:xfrm>
            <a:off x="6443663" y="1203325"/>
            <a:ext cx="2482850" cy="396875"/>
          </a:xfrm>
          <a:prstGeom prst="rect">
            <a:avLst/>
          </a:prstGeom>
          <a:noFill/>
          <a:ln w="9525">
            <a:noFill/>
            <a:miter lim="800000"/>
            <a:headEnd/>
            <a:tailEnd/>
          </a:ln>
          <a:effectLst/>
        </p:spPr>
        <p:txBody>
          <a:bodyPr wrap="none">
            <a:spAutoFit/>
          </a:bodyPr>
          <a:lstStyle/>
          <a:p>
            <a:r>
              <a:rPr lang="fr-FR" sz="2000" b="1">
                <a:solidFill>
                  <a:schemeClr val="bg2"/>
                </a:solidFill>
                <a:latin typeface="Times New Roman" pitchFamily="18" charset="0"/>
                <a:cs typeface="Times New Roman" pitchFamily="18" charset="0"/>
              </a:rPr>
              <a:t>Atal Bihari Vajpayee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hape 244"/>
          <p:cNvSpPr txBox="1">
            <a:spLocks noGrp="1"/>
          </p:cNvSpPr>
          <p:nvPr>
            <p:ph type="title"/>
          </p:nvPr>
        </p:nvSpPr>
        <p:spPr>
          <a:xfrm>
            <a:off x="323850" y="339725"/>
            <a:ext cx="8412163" cy="954088"/>
          </a:xfrm>
        </p:spPr>
        <p:txBody>
          <a:bodyPr/>
          <a:lstStyle/>
          <a:p>
            <a:pPr eaLnBrk="1" hangingPunct="1">
              <a:spcBef>
                <a:spcPct val="0"/>
              </a:spcBef>
            </a:pPr>
            <a:r>
              <a:rPr lang="fr-FR" smtClean="0">
                <a:latin typeface="Times New Roman" pitchFamily="18" charset="0"/>
                <a:cs typeface="Times New Roman" pitchFamily="18" charset="0"/>
                <a:sym typeface="Times New Roman" pitchFamily="18" charset="0"/>
              </a:rPr>
              <a:t>3.D. Modélisation complexe</a:t>
            </a:r>
          </a:p>
        </p:txBody>
      </p:sp>
      <p:sp>
        <p:nvSpPr>
          <p:cNvPr id="88066" name="Shape 245"/>
          <p:cNvSpPr txBox="1">
            <a:spLocks noGrp="1"/>
          </p:cNvSpPr>
          <p:nvPr>
            <p:ph type="body" idx="1"/>
          </p:nvPr>
        </p:nvSpPr>
        <p:spPr>
          <a:xfrm>
            <a:off x="334963" y="1177925"/>
            <a:ext cx="8412162" cy="3651250"/>
          </a:xfrm>
        </p:spPr>
        <p:txBody>
          <a:bodyPr/>
          <a:lstStyle/>
          <a:p>
            <a:pPr marL="457200" indent="-457200" eaLnBrk="1" hangingPunct="1">
              <a:spcBef>
                <a:spcPct val="0"/>
              </a:spcBef>
              <a:buFont typeface="Calibri" pitchFamily="34" charset="0"/>
              <a:buChar char="•"/>
            </a:pPr>
            <a:r>
              <a:rPr lang="fr-FR" sz="2000" smtClean="0">
                <a:solidFill>
                  <a:schemeClr val="bg2"/>
                </a:solidFill>
                <a:latin typeface="Times New Roman" pitchFamily="18" charset="0"/>
                <a:cs typeface="Times New Roman" pitchFamily="18" charset="0"/>
                <a:sym typeface="Times New Roman" pitchFamily="18" charset="0"/>
              </a:rPr>
              <a:t>Scénario fictif du 2 Juin au 5 Aout 2002 : commence par un raid fictif dans le bâtiment du parlement de Srinagar (Inde) par des hommes armés le 2 juin 2002</a:t>
            </a:r>
          </a:p>
          <a:p>
            <a:pPr marL="457200" indent="-457200" eaLnBrk="1" hangingPunct="1">
              <a:spcBef>
                <a:spcPct val="0"/>
              </a:spcBef>
              <a:buFont typeface="Calibri" pitchFamily="34" charset="0"/>
              <a:buChar char="•"/>
            </a:pPr>
            <a:r>
              <a:rPr lang="fr-FR" sz="2000" smtClean="0">
                <a:solidFill>
                  <a:schemeClr val="bg2"/>
                </a:solidFill>
                <a:latin typeface="Times New Roman" pitchFamily="18" charset="0"/>
                <a:cs typeface="Times New Roman" pitchFamily="18" charset="0"/>
                <a:sym typeface="Times New Roman" pitchFamily="18" charset="0"/>
              </a:rPr>
              <a:t>Etape 1 : Construire un modèle avec Automap</a:t>
            </a:r>
          </a:p>
          <a:p>
            <a:pPr marL="457200" indent="-457200" eaLnBrk="1" hangingPunct="1">
              <a:spcBef>
                <a:spcPct val="0"/>
              </a:spcBef>
              <a:buFont typeface="Calibri" pitchFamily="34" charset="0"/>
              <a:buChar char="•"/>
            </a:pPr>
            <a:r>
              <a:rPr lang="fr-FR" sz="2000" smtClean="0">
                <a:solidFill>
                  <a:schemeClr val="bg2"/>
                </a:solidFill>
                <a:latin typeface="Times New Roman" pitchFamily="18" charset="0"/>
                <a:cs typeface="Times New Roman" pitchFamily="18" charset="0"/>
                <a:sym typeface="Times New Roman" pitchFamily="18" charset="0"/>
              </a:rPr>
              <a:t>Données d’entrée qui proviennent de </a:t>
            </a:r>
          </a:p>
          <a:p>
            <a:pPr marL="914400" lvl="1" indent="-330200" eaLnBrk="1" hangingPunct="1">
              <a:spcBef>
                <a:spcPct val="0"/>
              </a:spcBef>
              <a:spcAft>
                <a:spcPct val="0"/>
              </a:spcAft>
              <a:buClr>
                <a:srgbClr val="AF7B51"/>
              </a:buClr>
              <a:buFont typeface="Times" charset="0"/>
              <a:buNone/>
            </a:pPr>
            <a:r>
              <a:rPr lang="fr-FR" sz="1600" smtClean="0">
                <a:solidFill>
                  <a:schemeClr val="bg2"/>
                </a:solidFill>
                <a:latin typeface="Times New Roman" pitchFamily="18" charset="0"/>
                <a:cs typeface="Times" charset="0"/>
                <a:sym typeface="Times" charset="0"/>
              </a:rPr>
              <a:t>	 </a:t>
            </a:r>
            <a:r>
              <a:rPr lang="fr-FR" sz="2000" b="1" smtClean="0">
                <a:solidFill>
                  <a:schemeClr val="bg1"/>
                </a:solidFill>
                <a:latin typeface="Times New Roman" pitchFamily="18" charset="0"/>
                <a:cs typeface="Times New Roman" pitchFamily="18" charset="0"/>
                <a:sym typeface="Times New Roman" pitchFamily="18" charset="0"/>
              </a:rPr>
              <a:t>*</a:t>
            </a:r>
            <a:r>
              <a:rPr lang="fr-FR" sz="2000" b="1" smtClean="0">
                <a:solidFill>
                  <a:schemeClr val="bg2"/>
                </a:solidFill>
                <a:latin typeface="Times New Roman" pitchFamily="18" charset="0"/>
                <a:cs typeface="Times New Roman" pitchFamily="18" charset="0"/>
                <a:sym typeface="Times New Roman" pitchFamily="18" charset="0"/>
              </a:rPr>
              <a:t> </a:t>
            </a:r>
            <a:r>
              <a:rPr lang="fr-FR" sz="1600" smtClean="0">
                <a:solidFill>
                  <a:schemeClr val="bg2"/>
                </a:solidFill>
                <a:latin typeface="Times New Roman" pitchFamily="18" charset="0"/>
                <a:cs typeface="Times" charset="0"/>
                <a:sym typeface="Times" charset="0"/>
              </a:rPr>
              <a:t>LexisNexis : 3 000 fichiers</a:t>
            </a:r>
          </a:p>
          <a:p>
            <a:pPr marL="914400" lvl="1" indent="-330200" eaLnBrk="1" hangingPunct="1">
              <a:spcBef>
                <a:spcPct val="0"/>
              </a:spcBef>
              <a:spcAft>
                <a:spcPct val="0"/>
              </a:spcAft>
              <a:buClr>
                <a:srgbClr val="AF7B51"/>
              </a:buClr>
              <a:buFont typeface="Times" charset="0"/>
              <a:buNone/>
            </a:pPr>
            <a:r>
              <a:rPr lang="fr-FR" sz="1600" smtClean="0">
                <a:solidFill>
                  <a:schemeClr val="bg2"/>
                </a:solidFill>
                <a:latin typeface="Times New Roman" pitchFamily="18" charset="0"/>
                <a:cs typeface="Times" charset="0"/>
                <a:sym typeface="Times" charset="0"/>
              </a:rPr>
              <a:t>	 </a:t>
            </a:r>
            <a:r>
              <a:rPr lang="fr-FR" sz="2000" b="1" smtClean="0">
                <a:solidFill>
                  <a:schemeClr val="bg1"/>
                </a:solidFill>
                <a:latin typeface="Times New Roman" pitchFamily="18" charset="0"/>
                <a:cs typeface="Times New Roman" pitchFamily="18" charset="0"/>
                <a:sym typeface="Times New Roman" pitchFamily="18" charset="0"/>
              </a:rPr>
              <a:t>*</a:t>
            </a:r>
            <a:r>
              <a:rPr lang="fr-FR" sz="2000" b="1" smtClean="0">
                <a:solidFill>
                  <a:schemeClr val="bg2"/>
                </a:solidFill>
                <a:latin typeface="Times New Roman" pitchFamily="18" charset="0"/>
                <a:cs typeface="Times New Roman" pitchFamily="18" charset="0"/>
                <a:sym typeface="Times New Roman" pitchFamily="18" charset="0"/>
              </a:rPr>
              <a:t> </a:t>
            </a:r>
            <a:r>
              <a:rPr lang="fr-FR" sz="1600" smtClean="0">
                <a:solidFill>
                  <a:schemeClr val="bg2"/>
                </a:solidFill>
                <a:latin typeface="Times New Roman" pitchFamily="18" charset="0"/>
                <a:cs typeface="Times" charset="0"/>
                <a:sym typeface="Times" charset="0"/>
              </a:rPr>
              <a:t>Site Web officiel : 27 000 fichiers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hape 244"/>
          <p:cNvSpPr txBox="1">
            <a:spLocks noGrp="1"/>
          </p:cNvSpPr>
          <p:nvPr>
            <p:ph type="title" idx="4294967295"/>
          </p:nvPr>
        </p:nvSpPr>
        <p:spPr>
          <a:xfrm>
            <a:off x="323850" y="339725"/>
            <a:ext cx="8412163" cy="954088"/>
          </a:xfrm>
        </p:spPr>
        <p:txBody>
          <a:bodyPr/>
          <a:lstStyle/>
          <a:p>
            <a:pPr eaLnBrk="1" hangingPunct="1"/>
            <a:r>
              <a:rPr lang="fr-FR" sz="3200" b="1" smtClean="0">
                <a:solidFill>
                  <a:srgbClr val="AF7B51"/>
                </a:solidFill>
                <a:latin typeface="Times New Roman" pitchFamily="18" charset="0"/>
                <a:cs typeface="Times New Roman" pitchFamily="18" charset="0"/>
                <a:sym typeface="Times New Roman" pitchFamily="18" charset="0"/>
              </a:rPr>
              <a:t>3.D. Modélisation complexe</a:t>
            </a:r>
          </a:p>
        </p:txBody>
      </p:sp>
      <p:sp>
        <p:nvSpPr>
          <p:cNvPr id="90114" name="Shape 245"/>
          <p:cNvSpPr txBox="1">
            <a:spLocks noGrp="1"/>
          </p:cNvSpPr>
          <p:nvPr>
            <p:ph type="body" idx="4294967295"/>
          </p:nvPr>
        </p:nvSpPr>
        <p:spPr>
          <a:xfrm>
            <a:off x="334963" y="1177925"/>
            <a:ext cx="8412162" cy="3651250"/>
          </a:xfrm>
        </p:spPr>
        <p:txBody>
          <a:bodyPr/>
          <a:lstStyle/>
          <a:p>
            <a:pPr marL="457200" indent="-457200" eaLnBrk="1" hangingPunct="1">
              <a:lnSpc>
                <a:spcPct val="115000"/>
              </a:lnSpc>
              <a:buClr>
                <a:srgbClr val="233A44"/>
              </a:buClr>
              <a:buSzPct val="200000"/>
              <a:buFont typeface="Calibri" pitchFamily="34" charset="0"/>
              <a:buChar char="•"/>
            </a:pPr>
            <a:r>
              <a:rPr lang="fr-FR" sz="2000" smtClean="0">
                <a:solidFill>
                  <a:schemeClr val="bg2"/>
                </a:solidFill>
                <a:latin typeface="Times New Roman" pitchFamily="18" charset="0"/>
                <a:cs typeface="Times New Roman" pitchFamily="18" charset="0"/>
                <a:sym typeface="Times New Roman" pitchFamily="18" charset="0"/>
              </a:rPr>
              <a:t>Scénario fictif du 2 Juin au 5 Aout 2002 : commence par un raid fictif dans le bâtiment du parlement de Srinagar (Inde) par des hommes armés le 2 juin 2002</a:t>
            </a:r>
          </a:p>
          <a:p>
            <a:pPr marL="457200" indent="-457200" eaLnBrk="1" hangingPunct="1">
              <a:lnSpc>
                <a:spcPct val="115000"/>
              </a:lnSpc>
              <a:buClr>
                <a:srgbClr val="233A44"/>
              </a:buClr>
              <a:buSzPct val="200000"/>
              <a:buFont typeface="Calibri" pitchFamily="34" charset="0"/>
              <a:buChar char="•"/>
            </a:pPr>
            <a:r>
              <a:rPr lang="fr-FR" sz="2000" smtClean="0">
                <a:solidFill>
                  <a:schemeClr val="bg2"/>
                </a:solidFill>
                <a:latin typeface="Times New Roman" pitchFamily="18" charset="0"/>
                <a:cs typeface="Times New Roman" pitchFamily="18" charset="0"/>
                <a:sym typeface="Times New Roman" pitchFamily="18" charset="0"/>
              </a:rPr>
              <a:t>Etape 1 : Construire un modèle avec Automap</a:t>
            </a:r>
          </a:p>
          <a:p>
            <a:pPr marL="457200" indent="-457200" eaLnBrk="1" hangingPunct="1">
              <a:lnSpc>
                <a:spcPct val="115000"/>
              </a:lnSpc>
              <a:buClr>
                <a:srgbClr val="233A44"/>
              </a:buClr>
              <a:buSzPct val="200000"/>
              <a:buFont typeface="Calibri" pitchFamily="34" charset="0"/>
              <a:buChar char="•"/>
            </a:pPr>
            <a:r>
              <a:rPr lang="fr-FR" sz="2000" smtClean="0">
                <a:solidFill>
                  <a:schemeClr val="bg2"/>
                </a:solidFill>
                <a:latin typeface="Times New Roman" pitchFamily="18" charset="0"/>
                <a:cs typeface="Times New Roman" pitchFamily="18" charset="0"/>
                <a:sym typeface="Times New Roman" pitchFamily="18" charset="0"/>
              </a:rPr>
              <a:t>Données d’entrée qui proviennent de </a:t>
            </a:r>
          </a:p>
          <a:p>
            <a:pPr marL="914400" lvl="1" indent="-330200" eaLnBrk="1" hangingPunct="1">
              <a:buClr>
                <a:srgbClr val="AF7B51"/>
              </a:buClr>
              <a:buFont typeface="Times" charset="0"/>
              <a:buNone/>
            </a:pPr>
            <a:r>
              <a:rPr lang="fr-FR" sz="1600" smtClean="0">
                <a:solidFill>
                  <a:schemeClr val="bg2"/>
                </a:solidFill>
                <a:latin typeface="Times New Roman" pitchFamily="18" charset="0"/>
                <a:cs typeface="Times" charset="0"/>
                <a:sym typeface="Times" charset="0"/>
              </a:rPr>
              <a:t>	 </a:t>
            </a:r>
            <a:r>
              <a:rPr lang="fr-FR" sz="2000" b="1" smtClean="0">
                <a:solidFill>
                  <a:schemeClr val="bg1"/>
                </a:solidFill>
                <a:latin typeface="Times New Roman" pitchFamily="18" charset="0"/>
                <a:cs typeface="Times New Roman" pitchFamily="18" charset="0"/>
                <a:sym typeface="Times New Roman" pitchFamily="18" charset="0"/>
              </a:rPr>
              <a:t>*</a:t>
            </a:r>
            <a:r>
              <a:rPr lang="fr-FR" sz="2000" b="1" smtClean="0">
                <a:solidFill>
                  <a:schemeClr val="bg2"/>
                </a:solidFill>
                <a:latin typeface="Times New Roman" pitchFamily="18" charset="0"/>
                <a:cs typeface="Times New Roman" pitchFamily="18" charset="0"/>
                <a:sym typeface="Times New Roman" pitchFamily="18" charset="0"/>
              </a:rPr>
              <a:t> </a:t>
            </a:r>
            <a:r>
              <a:rPr lang="fr-FR" sz="1600" smtClean="0">
                <a:solidFill>
                  <a:schemeClr val="bg2"/>
                </a:solidFill>
                <a:latin typeface="Times New Roman" pitchFamily="18" charset="0"/>
                <a:cs typeface="Times" charset="0"/>
                <a:sym typeface="Times" charset="0"/>
              </a:rPr>
              <a:t>LexisNexis : 3 000 fichiers</a:t>
            </a:r>
          </a:p>
          <a:p>
            <a:pPr marL="914400" lvl="1" indent="-330200" eaLnBrk="1" hangingPunct="1">
              <a:buClr>
                <a:srgbClr val="AF7B51"/>
              </a:buClr>
              <a:buFont typeface="Times" charset="0"/>
              <a:buNone/>
            </a:pPr>
            <a:r>
              <a:rPr lang="fr-FR" sz="1600" smtClean="0">
                <a:solidFill>
                  <a:schemeClr val="bg2"/>
                </a:solidFill>
                <a:latin typeface="Times New Roman" pitchFamily="18" charset="0"/>
                <a:cs typeface="Times" charset="0"/>
                <a:sym typeface="Times" charset="0"/>
              </a:rPr>
              <a:t>	 </a:t>
            </a:r>
            <a:r>
              <a:rPr lang="fr-FR" sz="2000" b="1" smtClean="0">
                <a:solidFill>
                  <a:schemeClr val="bg1"/>
                </a:solidFill>
                <a:latin typeface="Times New Roman" pitchFamily="18" charset="0"/>
                <a:cs typeface="Times New Roman" pitchFamily="18" charset="0"/>
                <a:sym typeface="Times New Roman" pitchFamily="18" charset="0"/>
              </a:rPr>
              <a:t>*</a:t>
            </a:r>
            <a:r>
              <a:rPr lang="fr-FR" sz="2000" b="1" smtClean="0">
                <a:solidFill>
                  <a:schemeClr val="bg2"/>
                </a:solidFill>
                <a:latin typeface="Times New Roman" pitchFamily="18" charset="0"/>
                <a:cs typeface="Times New Roman" pitchFamily="18" charset="0"/>
                <a:sym typeface="Times New Roman" pitchFamily="18" charset="0"/>
              </a:rPr>
              <a:t> </a:t>
            </a:r>
            <a:r>
              <a:rPr lang="fr-FR" sz="1600" smtClean="0">
                <a:solidFill>
                  <a:schemeClr val="bg2"/>
                </a:solidFill>
                <a:latin typeface="Times New Roman" pitchFamily="18" charset="0"/>
                <a:cs typeface="Times" charset="0"/>
                <a:sym typeface="Times" charset="0"/>
              </a:rPr>
              <a:t>Site Web officiel : 27 000 fichiers</a:t>
            </a:r>
          </a:p>
          <a:p>
            <a:pPr marL="457200" indent="-457200" eaLnBrk="1" hangingPunct="1">
              <a:lnSpc>
                <a:spcPct val="115000"/>
              </a:lnSpc>
              <a:buClr>
                <a:srgbClr val="233A44"/>
              </a:buClr>
              <a:buSzPct val="200000"/>
              <a:buFont typeface="Calibri" pitchFamily="34" charset="0"/>
              <a:buChar char="•"/>
            </a:pPr>
            <a:r>
              <a:rPr lang="fr-FR" sz="2000" smtClean="0">
                <a:solidFill>
                  <a:schemeClr val="bg2"/>
                </a:solidFill>
                <a:latin typeface="Times New Roman" pitchFamily="18" charset="0"/>
                <a:cs typeface="Times New Roman" pitchFamily="18" charset="0"/>
                <a:sym typeface="Times New Roman" pitchFamily="18" charset="0"/>
              </a:rPr>
              <a:t>Nouvelle itération : lever les ambiguïtés</a:t>
            </a:r>
          </a:p>
          <a:p>
            <a:pPr marL="457200" indent="-457200" eaLnBrk="1" hangingPunct="1">
              <a:lnSpc>
                <a:spcPct val="115000"/>
              </a:lnSpc>
              <a:buClr>
                <a:srgbClr val="233A44"/>
              </a:buClr>
              <a:buSzPct val="200000"/>
              <a:buFont typeface="Calibri" pitchFamily="34" charset="0"/>
              <a:buNone/>
            </a:pPr>
            <a:r>
              <a:rPr lang="fr-FR" sz="1600" smtClean="0">
                <a:solidFill>
                  <a:schemeClr val="bg2"/>
                </a:solidFill>
                <a:latin typeface="Times New Roman" pitchFamily="18" charset="0"/>
                <a:cs typeface="Times" charset="0"/>
                <a:sym typeface="Times" charset="0"/>
              </a:rPr>
              <a:t>		 </a:t>
            </a:r>
            <a:r>
              <a:rPr lang="fr-FR" sz="2000" b="1" smtClean="0">
                <a:solidFill>
                  <a:schemeClr val="bg1"/>
                </a:solidFill>
                <a:latin typeface="Times New Roman" pitchFamily="18" charset="0"/>
                <a:cs typeface="Times New Roman" pitchFamily="18" charset="0"/>
                <a:sym typeface="Times New Roman" pitchFamily="18" charset="0"/>
              </a:rPr>
              <a:t>*</a:t>
            </a:r>
            <a:r>
              <a:rPr lang="fr-FR" sz="2000" b="1" smtClean="0">
                <a:solidFill>
                  <a:schemeClr val="bg2"/>
                </a:solidFill>
                <a:latin typeface="Times New Roman" pitchFamily="18" charset="0"/>
                <a:cs typeface="Times New Roman" pitchFamily="18" charset="0"/>
                <a:sym typeface="Times New Roman" pitchFamily="18" charset="0"/>
              </a:rPr>
              <a:t> </a:t>
            </a:r>
            <a:r>
              <a:rPr lang="fr-FR" sz="1600" smtClean="0">
                <a:solidFill>
                  <a:schemeClr val="bg2"/>
                </a:solidFill>
                <a:latin typeface="Times New Roman" pitchFamily="18" charset="0"/>
                <a:cs typeface="Times" charset="0"/>
                <a:sym typeface="Times" charset="0"/>
              </a:rPr>
              <a:t>Mettre en commun “Vajpayee” et “Premier ministre indien”</a:t>
            </a:r>
          </a:p>
          <a:p>
            <a:pPr marL="914400" lvl="1" indent="-330200" eaLnBrk="1" hangingPunct="1">
              <a:buClr>
                <a:srgbClr val="AF7B51"/>
              </a:buClr>
              <a:buFont typeface="Times" charset="0"/>
              <a:buNone/>
            </a:pPr>
            <a:r>
              <a:rPr lang="fr-FR" sz="1600" smtClean="0">
                <a:solidFill>
                  <a:schemeClr val="bg2"/>
                </a:solidFill>
                <a:latin typeface="Times New Roman" pitchFamily="18" charset="0"/>
                <a:cs typeface="Times" charset="0"/>
                <a:sym typeface="Times" charset="0"/>
              </a:rPr>
              <a:t>	 </a:t>
            </a:r>
            <a:r>
              <a:rPr lang="fr-FR" sz="2000" b="1" smtClean="0">
                <a:solidFill>
                  <a:schemeClr val="bg1"/>
                </a:solidFill>
                <a:latin typeface="Times New Roman" pitchFamily="18" charset="0"/>
                <a:cs typeface="Times New Roman" pitchFamily="18" charset="0"/>
                <a:sym typeface="Times New Roman" pitchFamily="18" charset="0"/>
              </a:rPr>
              <a:t>*</a:t>
            </a:r>
            <a:r>
              <a:rPr lang="fr-FR" sz="2000" b="1" smtClean="0">
                <a:solidFill>
                  <a:schemeClr val="bg2"/>
                </a:solidFill>
                <a:latin typeface="Times New Roman" pitchFamily="18" charset="0"/>
                <a:cs typeface="Times New Roman" pitchFamily="18" charset="0"/>
                <a:sym typeface="Times New Roman" pitchFamily="18" charset="0"/>
              </a:rPr>
              <a:t> </a:t>
            </a:r>
            <a:r>
              <a:rPr lang="fr-FR" sz="1600" smtClean="0">
                <a:solidFill>
                  <a:schemeClr val="bg2"/>
                </a:solidFill>
                <a:latin typeface="Times New Roman" pitchFamily="18" charset="0"/>
                <a:cs typeface="Times" charset="0"/>
                <a:sym typeface="Times" charset="0"/>
              </a:rPr>
              <a:t>Supprimer l’équipe de criquet</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hape 250"/>
          <p:cNvSpPr txBox="1">
            <a:spLocks noGrp="1"/>
          </p:cNvSpPr>
          <p:nvPr>
            <p:ph type="title"/>
          </p:nvPr>
        </p:nvSpPr>
        <p:spPr>
          <a:xfrm>
            <a:off x="334963" y="366713"/>
            <a:ext cx="8412162" cy="954087"/>
          </a:xfrm>
        </p:spPr>
        <p:txBody>
          <a:bodyPr/>
          <a:lstStyle/>
          <a:p>
            <a:pPr eaLnBrk="1" hangingPunct="1">
              <a:spcBef>
                <a:spcPct val="0"/>
              </a:spcBef>
            </a:pPr>
            <a:r>
              <a:rPr lang="fr-FR" smtClean="0">
                <a:latin typeface="Times New Roman" pitchFamily="18" charset="0"/>
                <a:cs typeface="Times New Roman" pitchFamily="18" charset="0"/>
                <a:sym typeface="Times New Roman" pitchFamily="18" charset="0"/>
              </a:rPr>
              <a:t>3.D. Modélisation complexe</a:t>
            </a:r>
          </a:p>
        </p:txBody>
      </p:sp>
      <p:sp>
        <p:nvSpPr>
          <p:cNvPr id="92162" name="Shape 251"/>
          <p:cNvSpPr txBox="1">
            <a:spLocks noGrp="1"/>
          </p:cNvSpPr>
          <p:nvPr>
            <p:ph type="body" idx="1"/>
          </p:nvPr>
        </p:nvSpPr>
        <p:spPr>
          <a:xfrm>
            <a:off x="323850" y="1203325"/>
            <a:ext cx="8496300" cy="3651250"/>
          </a:xfrm>
        </p:spPr>
        <p:txBody>
          <a:bodyPr/>
          <a:lstStyle/>
          <a:p>
            <a:pPr marL="457200" indent="-457200" eaLnBrk="1" hangingPunct="1">
              <a:spcBef>
                <a:spcPct val="0"/>
              </a:spcBef>
              <a:buFont typeface="Calibri" pitchFamily="34" charset="0"/>
              <a:buChar char="•"/>
            </a:pPr>
            <a:r>
              <a:rPr lang="fr-FR" sz="2000" smtClean="0">
                <a:latin typeface="Times New Roman" pitchFamily="18" charset="0"/>
                <a:cs typeface="Times New Roman" pitchFamily="18" charset="0"/>
                <a:sym typeface="Times New Roman" pitchFamily="18" charset="0"/>
              </a:rPr>
              <a:t>Division entre trois vignettes :</a:t>
            </a:r>
          </a:p>
          <a:p>
            <a:pPr marL="457200" indent="-457200" eaLnBrk="1" hangingPunct="1">
              <a:spcBef>
                <a:spcPct val="0"/>
              </a:spcBef>
              <a:buFont typeface="Calibri" pitchFamily="34" charset="0"/>
              <a:buNone/>
            </a:pPr>
            <a:r>
              <a:rPr lang="fr-FR" smtClean="0">
                <a:latin typeface="Times New Roman" pitchFamily="18" charset="0"/>
                <a:cs typeface="Times New Roman" pitchFamily="18" charset="0"/>
                <a:sym typeface="Times New Roman" pitchFamily="18" charset="0"/>
              </a:rPr>
              <a:t>		</a:t>
            </a:r>
            <a:r>
              <a:rPr lang="fr-FR" b="1" smtClean="0">
                <a:latin typeface="Times New Roman" pitchFamily="18" charset="0"/>
                <a:cs typeface="Times New Roman" pitchFamily="18" charset="0"/>
                <a:sym typeface="Times New Roman" pitchFamily="18" charset="0"/>
              </a:rPr>
              <a:t> </a:t>
            </a:r>
            <a:r>
              <a:rPr lang="fr-FR" sz="1400" b="1" smtClean="0">
                <a:solidFill>
                  <a:schemeClr val="bg1"/>
                </a:solidFill>
                <a:latin typeface="Arial" charset="0"/>
                <a:cs typeface="Times New Roman" pitchFamily="18" charset="0"/>
                <a:sym typeface="Times New Roman" pitchFamily="18" charset="0"/>
              </a:rPr>
              <a:t>*</a:t>
            </a:r>
            <a:r>
              <a:rPr lang="fr-FR" sz="1400" b="1" smtClean="0">
                <a:solidFill>
                  <a:srgbClr val="000000"/>
                </a:solidFill>
                <a:latin typeface="Arial" charset="0"/>
                <a:cs typeface="Times New Roman" pitchFamily="18" charset="0"/>
                <a:sym typeface="Times New Roman" pitchFamily="18" charset="0"/>
              </a:rPr>
              <a:t> </a:t>
            </a:r>
            <a:r>
              <a:rPr lang="fr-FR" smtClean="0">
                <a:solidFill>
                  <a:schemeClr val="bg2"/>
                </a:solidFill>
                <a:latin typeface="Times New Roman" pitchFamily="18" charset="0"/>
                <a:cs typeface="Times New Roman" pitchFamily="18" charset="0"/>
                <a:sym typeface="Times New Roman" pitchFamily="18" charset="0"/>
              </a:rPr>
              <a:t>Incident de crise initiale + 8 jours </a:t>
            </a:r>
          </a:p>
          <a:p>
            <a:pPr marL="457200" indent="-457200" eaLnBrk="1" hangingPunct="1">
              <a:spcBef>
                <a:spcPct val="0"/>
              </a:spcBef>
              <a:buFont typeface="Calibri" pitchFamily="34" charset="0"/>
              <a:buNone/>
            </a:pPr>
            <a:r>
              <a:rPr lang="fr-FR" smtClean="0">
                <a:solidFill>
                  <a:schemeClr val="bg2"/>
                </a:solidFill>
                <a:latin typeface="Times New Roman" pitchFamily="18" charset="0"/>
                <a:cs typeface="Times New Roman" pitchFamily="18" charset="0"/>
                <a:sym typeface="Arial" charset="0"/>
              </a:rPr>
              <a:t>		 </a:t>
            </a:r>
            <a:r>
              <a:rPr lang="fr-FR" sz="1400" b="1" smtClean="0">
                <a:solidFill>
                  <a:schemeClr val="bg1"/>
                </a:solidFill>
                <a:latin typeface="Arial" charset="0"/>
                <a:cs typeface="Times New Roman" pitchFamily="18" charset="0"/>
                <a:sym typeface="Times New Roman" pitchFamily="18" charset="0"/>
              </a:rPr>
              <a:t>*</a:t>
            </a:r>
            <a:r>
              <a:rPr lang="fr-FR" sz="1400" b="1" smtClean="0">
                <a:solidFill>
                  <a:srgbClr val="000000"/>
                </a:solidFill>
                <a:latin typeface="Arial" charset="0"/>
                <a:cs typeface="Times New Roman" pitchFamily="18" charset="0"/>
                <a:sym typeface="Times New Roman" pitchFamily="18" charset="0"/>
              </a:rPr>
              <a:t> </a:t>
            </a:r>
            <a:r>
              <a:rPr lang="fr-FR" smtClean="0">
                <a:solidFill>
                  <a:schemeClr val="bg2"/>
                </a:solidFill>
                <a:latin typeface="Times New Roman" pitchFamily="18" charset="0"/>
                <a:cs typeface="Times New Roman" pitchFamily="18" charset="0"/>
                <a:sym typeface="Arial" charset="0"/>
              </a:rPr>
              <a:t>Indépendances des deux CoCom</a:t>
            </a:r>
          </a:p>
          <a:p>
            <a:pPr marL="457200" indent="-457200" eaLnBrk="1" hangingPunct="1">
              <a:spcBef>
                <a:spcPct val="0"/>
              </a:spcBef>
              <a:buFont typeface="Calibri" pitchFamily="34" charset="0"/>
              <a:buNone/>
            </a:pPr>
            <a:r>
              <a:rPr lang="fr-FR" smtClean="0">
                <a:solidFill>
                  <a:schemeClr val="bg2"/>
                </a:solidFill>
                <a:latin typeface="Times New Roman" pitchFamily="18" charset="0"/>
                <a:cs typeface="Times New Roman" pitchFamily="18" charset="0"/>
                <a:sym typeface="Arial" charset="0"/>
              </a:rPr>
              <a:t>		 </a:t>
            </a:r>
            <a:r>
              <a:rPr lang="fr-FR" sz="1400" b="1" smtClean="0">
                <a:solidFill>
                  <a:schemeClr val="bg1"/>
                </a:solidFill>
                <a:latin typeface="Arial" charset="0"/>
                <a:cs typeface="Times New Roman" pitchFamily="18" charset="0"/>
                <a:sym typeface="Times New Roman" pitchFamily="18" charset="0"/>
              </a:rPr>
              <a:t>* </a:t>
            </a:r>
            <a:r>
              <a:rPr lang="fr-FR" smtClean="0">
                <a:solidFill>
                  <a:schemeClr val="bg2"/>
                </a:solidFill>
                <a:latin typeface="Times New Roman" pitchFamily="18" charset="0"/>
                <a:cs typeface="Times New Roman" pitchFamily="18" charset="0"/>
                <a:sym typeface="Arial" charset="0"/>
              </a:rPr>
              <a:t>Collaboration des deux CoCom</a:t>
            </a:r>
            <a:r>
              <a:rPr lang="fr-FR" smtClean="0">
                <a:solidFill>
                  <a:schemeClr val="bg2"/>
                </a:solidFill>
                <a:latin typeface="Times New Roman" pitchFamily="18" charset="0"/>
                <a:cs typeface="Times New Roman" pitchFamily="18" charset="0"/>
                <a:sym typeface="Times New Roman" pitchFamily="18"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hape 146"/>
          <p:cNvSpPr txBox="1">
            <a:spLocks noGrp="1"/>
          </p:cNvSpPr>
          <p:nvPr>
            <p:ph type="title"/>
          </p:nvPr>
        </p:nvSpPr>
        <p:spPr>
          <a:xfrm>
            <a:off x="334963" y="366713"/>
            <a:ext cx="8412162" cy="954087"/>
          </a:xfrm>
        </p:spPr>
        <p:txBody>
          <a:bodyPr/>
          <a:lstStyle/>
          <a:p>
            <a:pPr eaLnBrk="1" hangingPunct="1">
              <a:spcBef>
                <a:spcPct val="0"/>
              </a:spcBef>
            </a:pPr>
            <a:r>
              <a:rPr lang="fr-FR" smtClean="0">
                <a:latin typeface="Times New Roman" pitchFamily="18" charset="0"/>
                <a:cs typeface="Times New Roman" pitchFamily="18" charset="0"/>
                <a:sym typeface="Times New Roman" pitchFamily="18" charset="0"/>
              </a:rPr>
              <a:t>1. Introduction</a:t>
            </a:r>
          </a:p>
        </p:txBody>
      </p:sp>
      <p:sp>
        <p:nvSpPr>
          <p:cNvPr id="20482" name="Shape 147"/>
          <p:cNvSpPr txBox="1">
            <a:spLocks noGrp="1"/>
          </p:cNvSpPr>
          <p:nvPr>
            <p:ph type="body" idx="1"/>
          </p:nvPr>
        </p:nvSpPr>
        <p:spPr>
          <a:xfrm>
            <a:off x="334963" y="1177925"/>
            <a:ext cx="8412162" cy="3651250"/>
          </a:xfrm>
        </p:spPr>
        <p:txBody>
          <a:bodyPr/>
          <a:lstStyle/>
          <a:p>
            <a:pPr indent="-76200" eaLnBrk="1" hangingPunct="1">
              <a:spcBef>
                <a:spcPct val="0"/>
              </a:spcBef>
              <a:buSzPct val="167000"/>
              <a:buFont typeface="Calibri" pitchFamily="34" charset="0"/>
              <a:buChar char="•"/>
            </a:pPr>
            <a:r>
              <a:rPr lang="fr-FR" smtClean="0">
                <a:latin typeface="Times New Roman" pitchFamily="18" charset="0"/>
                <a:cs typeface="Times New Roman" pitchFamily="18" charset="0"/>
                <a:sym typeface="Times New Roman" pitchFamily="18" charset="0"/>
              </a:rPr>
              <a:t>  Notre Article : </a:t>
            </a:r>
            <a:r>
              <a:rPr lang="fr-FR" sz="1400" smtClean="0">
                <a:latin typeface="Times New Roman" pitchFamily="18" charset="0"/>
                <a:cs typeface="Times New Roman" pitchFamily="18" charset="0"/>
                <a:sym typeface="Times New Roman" pitchFamily="18" charset="0"/>
              </a:rPr>
              <a:t>IEEE TRANSACTIONS ON SYSTEMS, MAN, AND CYBERNETICS: SYSTEMS, VOL. 44, NO. 1, JANUARY 2014 </a:t>
            </a:r>
          </a:p>
        </p:txBody>
      </p:sp>
      <p:pic>
        <p:nvPicPr>
          <p:cNvPr id="20483" name="Shape 148"/>
          <p:cNvPicPr preferRelativeResize="0">
            <a:picLocks noChangeAspect="1" noChangeArrowheads="1"/>
          </p:cNvPicPr>
          <p:nvPr/>
        </p:nvPicPr>
        <p:blipFill>
          <a:blip r:embed="rId3"/>
          <a:srcRect l="29755" t="35504" r="8664"/>
          <a:stretch>
            <a:fillRect/>
          </a:stretch>
        </p:blipFill>
        <p:spPr bwMode="auto">
          <a:xfrm>
            <a:off x="604838" y="2179638"/>
            <a:ext cx="7934325" cy="4710112"/>
          </a:xfrm>
          <a:prstGeom prst="rect">
            <a:avLst/>
          </a:prstGeom>
          <a:noFill/>
          <a:ln w="19050">
            <a:solidFill>
              <a:srgbClr val="000000"/>
            </a:solidFill>
            <a:round/>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209" name="Shape 250"/>
          <p:cNvSpPr txBox="1">
            <a:spLocks noGrp="1"/>
          </p:cNvSpPr>
          <p:nvPr>
            <p:ph type="title" idx="4294967295"/>
          </p:nvPr>
        </p:nvSpPr>
        <p:spPr>
          <a:xfrm>
            <a:off x="334963" y="366713"/>
            <a:ext cx="8412162" cy="954087"/>
          </a:xfrm>
        </p:spPr>
        <p:txBody>
          <a:bodyPr/>
          <a:lstStyle/>
          <a:p>
            <a:pPr eaLnBrk="1" hangingPunct="1"/>
            <a:r>
              <a:rPr lang="fr-FR" sz="3200" b="1" smtClean="0">
                <a:solidFill>
                  <a:srgbClr val="AF7B51"/>
                </a:solidFill>
                <a:latin typeface="Times New Roman" pitchFamily="18" charset="0"/>
                <a:cs typeface="Times New Roman" pitchFamily="18" charset="0"/>
                <a:sym typeface="Times New Roman" pitchFamily="18" charset="0"/>
              </a:rPr>
              <a:t>3.D. Modélisation complexe</a:t>
            </a:r>
          </a:p>
        </p:txBody>
      </p:sp>
      <p:sp>
        <p:nvSpPr>
          <p:cNvPr id="94210" name="Shape 251"/>
          <p:cNvSpPr txBox="1">
            <a:spLocks/>
          </p:cNvSpPr>
          <p:nvPr/>
        </p:nvSpPr>
        <p:spPr bwMode="auto">
          <a:xfrm>
            <a:off x="323850" y="1203325"/>
            <a:ext cx="8496300" cy="3651250"/>
          </a:xfrm>
          <a:prstGeom prst="rect">
            <a:avLst/>
          </a:prstGeom>
          <a:noFill/>
          <a:ln w="9525">
            <a:noFill/>
            <a:miter lim="800000"/>
            <a:headEnd/>
            <a:tailEnd/>
          </a:ln>
        </p:spPr>
        <p:txBody>
          <a:bodyPr lIns="91425" tIns="91425" rIns="91425" bIns="91425"/>
          <a:lstStyle/>
          <a:p>
            <a:pPr marL="457200" indent="-457200">
              <a:lnSpc>
                <a:spcPct val="115000"/>
              </a:lnSpc>
              <a:buClr>
                <a:srgbClr val="233A44"/>
              </a:buClr>
              <a:buSzPct val="200000"/>
              <a:buFont typeface="Calibri" pitchFamily="34" charset="0"/>
              <a:buChar char="•"/>
            </a:pPr>
            <a:r>
              <a:rPr lang="fr-FR" sz="2000">
                <a:solidFill>
                  <a:srgbClr val="233A44"/>
                </a:solidFill>
                <a:latin typeface="Times New Roman" pitchFamily="18" charset="0"/>
                <a:cs typeface="Times New Roman" pitchFamily="18" charset="0"/>
                <a:sym typeface="Times New Roman" pitchFamily="18" charset="0"/>
              </a:rPr>
              <a:t>Division entre trois vignettes :</a:t>
            </a:r>
          </a:p>
          <a:p>
            <a:pPr marL="457200" indent="-457200">
              <a:lnSpc>
                <a:spcPct val="115000"/>
              </a:lnSpc>
              <a:buClr>
                <a:srgbClr val="233A44"/>
              </a:buClr>
              <a:buSzPct val="200000"/>
              <a:buFont typeface="Calibri" pitchFamily="34" charset="0"/>
              <a:buNone/>
            </a:pPr>
            <a:r>
              <a:rPr lang="fr-FR" sz="1800">
                <a:solidFill>
                  <a:srgbClr val="233A44"/>
                </a:solidFill>
                <a:latin typeface="Times New Roman" pitchFamily="18" charset="0"/>
                <a:cs typeface="Times New Roman" pitchFamily="18" charset="0"/>
                <a:sym typeface="Times New Roman" pitchFamily="18" charset="0"/>
              </a:rPr>
              <a:t>		</a:t>
            </a:r>
            <a:r>
              <a:rPr lang="fr-FR" sz="1800" b="1">
                <a:solidFill>
                  <a:srgbClr val="233A44"/>
                </a:solidFill>
                <a:latin typeface="Times New Roman" pitchFamily="18" charset="0"/>
                <a:cs typeface="Times New Roman" pitchFamily="18" charset="0"/>
                <a:sym typeface="Times New Roman" pitchFamily="18" charset="0"/>
              </a:rPr>
              <a:t> </a:t>
            </a:r>
            <a:r>
              <a:rPr lang="fr-FR" b="1">
                <a:solidFill>
                  <a:schemeClr val="bg1"/>
                </a:solidFill>
                <a:sym typeface="Times New Roman" pitchFamily="18" charset="0"/>
              </a:rPr>
              <a:t>*</a:t>
            </a:r>
            <a:r>
              <a:rPr lang="fr-FR" b="1">
                <a:sym typeface="Times New Roman" pitchFamily="18" charset="0"/>
              </a:rPr>
              <a:t> </a:t>
            </a:r>
            <a:r>
              <a:rPr lang="fr-FR" sz="1800">
                <a:solidFill>
                  <a:schemeClr val="bg2"/>
                </a:solidFill>
                <a:latin typeface="Times New Roman" pitchFamily="18" charset="0"/>
                <a:sym typeface="Times New Roman" pitchFamily="18" charset="0"/>
              </a:rPr>
              <a:t>Incident de crise initiale + 8 jours </a:t>
            </a:r>
          </a:p>
          <a:p>
            <a:pPr marL="457200" indent="-457200">
              <a:lnSpc>
                <a:spcPct val="115000"/>
              </a:lnSpc>
              <a:buClr>
                <a:srgbClr val="233A44"/>
              </a:buClr>
              <a:buSzPct val="200000"/>
              <a:buFont typeface="Calibri" pitchFamily="34" charset="0"/>
              <a:buNone/>
            </a:pPr>
            <a:r>
              <a:rPr lang="fr-FR" sz="1800">
                <a:solidFill>
                  <a:schemeClr val="bg2"/>
                </a:solidFill>
                <a:latin typeface="Times New Roman" pitchFamily="18" charset="0"/>
              </a:rPr>
              <a:t>		 </a:t>
            </a:r>
            <a:r>
              <a:rPr lang="fr-FR" b="1">
                <a:solidFill>
                  <a:schemeClr val="bg1"/>
                </a:solidFill>
                <a:sym typeface="Times New Roman" pitchFamily="18" charset="0"/>
              </a:rPr>
              <a:t>*</a:t>
            </a:r>
            <a:r>
              <a:rPr lang="fr-FR" b="1">
                <a:sym typeface="Times New Roman" pitchFamily="18" charset="0"/>
              </a:rPr>
              <a:t> </a:t>
            </a:r>
            <a:r>
              <a:rPr lang="fr-FR" sz="1800">
                <a:solidFill>
                  <a:schemeClr val="bg2"/>
                </a:solidFill>
                <a:latin typeface="Times New Roman" pitchFamily="18" charset="0"/>
              </a:rPr>
              <a:t>Indépendances des deux CoCom</a:t>
            </a:r>
          </a:p>
          <a:p>
            <a:pPr marL="457200" indent="-457200">
              <a:lnSpc>
                <a:spcPct val="115000"/>
              </a:lnSpc>
              <a:buClr>
                <a:srgbClr val="233A44"/>
              </a:buClr>
              <a:buSzPct val="200000"/>
              <a:buFont typeface="Calibri" pitchFamily="34" charset="0"/>
              <a:buNone/>
            </a:pPr>
            <a:r>
              <a:rPr lang="fr-FR" sz="1800">
                <a:solidFill>
                  <a:schemeClr val="bg2"/>
                </a:solidFill>
                <a:latin typeface="Times New Roman" pitchFamily="18" charset="0"/>
              </a:rPr>
              <a:t>		 </a:t>
            </a:r>
            <a:r>
              <a:rPr lang="fr-FR" b="1">
                <a:solidFill>
                  <a:schemeClr val="bg1"/>
                </a:solidFill>
                <a:sym typeface="Times New Roman" pitchFamily="18" charset="0"/>
              </a:rPr>
              <a:t>* </a:t>
            </a:r>
            <a:r>
              <a:rPr lang="fr-FR" sz="1800">
                <a:solidFill>
                  <a:schemeClr val="bg2"/>
                </a:solidFill>
                <a:latin typeface="Times New Roman" pitchFamily="18" charset="0"/>
              </a:rPr>
              <a:t>Collaboration des deux CoCom</a:t>
            </a:r>
            <a:endParaRPr lang="fr-FR" sz="1800">
              <a:solidFill>
                <a:schemeClr val="bg2"/>
              </a:solidFill>
              <a:latin typeface="Times New Roman" pitchFamily="18" charset="0"/>
              <a:cs typeface="Times New Roman" pitchFamily="18" charset="0"/>
              <a:sym typeface="Times New Roman" pitchFamily="18" charset="0"/>
            </a:endParaRPr>
          </a:p>
          <a:p>
            <a:pPr marL="457200" indent="-457200">
              <a:lnSpc>
                <a:spcPct val="115000"/>
              </a:lnSpc>
              <a:buClr>
                <a:srgbClr val="233A44"/>
              </a:buClr>
              <a:buSzPct val="200000"/>
              <a:buFont typeface="Calibri" pitchFamily="34" charset="0"/>
              <a:buChar char="•"/>
            </a:pPr>
            <a:r>
              <a:rPr lang="fr-FR" sz="2000">
                <a:solidFill>
                  <a:srgbClr val="233A44"/>
                </a:solidFill>
                <a:latin typeface="Times New Roman" pitchFamily="18" charset="0"/>
                <a:cs typeface="Times New Roman" pitchFamily="18" charset="0"/>
                <a:sym typeface="Times New Roman" pitchFamily="18" charset="0"/>
              </a:rPr>
              <a:t>Différences :</a:t>
            </a:r>
          </a:p>
          <a:p>
            <a:pPr marL="457200" indent="-457200">
              <a:lnSpc>
                <a:spcPct val="115000"/>
              </a:lnSpc>
              <a:buClr>
                <a:srgbClr val="233A44"/>
              </a:buClr>
              <a:buSzPct val="200000"/>
              <a:buFont typeface="Calibri" pitchFamily="34" charset="0"/>
              <a:buChar char="•"/>
            </a:pPr>
            <a:r>
              <a:rPr lang="fr-FR" sz="2000">
                <a:solidFill>
                  <a:srgbClr val="233A44"/>
                </a:solidFill>
                <a:latin typeface="Times New Roman" pitchFamily="18" charset="0"/>
                <a:cs typeface="Times New Roman" pitchFamily="18" charset="0"/>
                <a:sym typeface="Times New Roman" pitchFamily="18" charset="0"/>
              </a:rPr>
              <a:t>Fin modélisation</a:t>
            </a:r>
          </a:p>
          <a:p>
            <a:pPr marL="457200" indent="-457200">
              <a:lnSpc>
                <a:spcPct val="115000"/>
              </a:lnSpc>
              <a:buClr>
                <a:srgbClr val="233A44"/>
              </a:buClr>
              <a:buSzPct val="200000"/>
              <a:buFont typeface="Calibri" pitchFamily="34" charset="0"/>
              <a:buNone/>
            </a:pPr>
            <a:r>
              <a:rPr lang="fr-FR" sz="1800">
                <a:solidFill>
                  <a:schemeClr val="bg2"/>
                </a:solidFill>
                <a:latin typeface="Times New Roman" pitchFamily="18" charset="0"/>
                <a:sym typeface="Times New Roman" pitchFamily="18" charset="0"/>
              </a:rPr>
              <a:t>	</a:t>
            </a:r>
          </a:p>
        </p:txBody>
      </p:sp>
      <p:pic>
        <p:nvPicPr>
          <p:cNvPr id="94211" name="Picture 4"/>
          <p:cNvPicPr>
            <a:picLocks noChangeAspect="1" noChangeArrowheads="1"/>
          </p:cNvPicPr>
          <p:nvPr/>
        </p:nvPicPr>
        <p:blipFill>
          <a:blip r:embed="rId3"/>
          <a:srcRect/>
          <a:stretch>
            <a:fillRect/>
          </a:stretch>
        </p:blipFill>
        <p:spPr bwMode="auto">
          <a:xfrm>
            <a:off x="2700338" y="1347788"/>
            <a:ext cx="6264275" cy="35750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hape 250"/>
          <p:cNvSpPr txBox="1">
            <a:spLocks noGrp="1"/>
          </p:cNvSpPr>
          <p:nvPr>
            <p:ph type="title" idx="4294967295"/>
          </p:nvPr>
        </p:nvSpPr>
        <p:spPr>
          <a:xfrm>
            <a:off x="323850" y="339725"/>
            <a:ext cx="8412163" cy="954088"/>
          </a:xfrm>
        </p:spPr>
        <p:txBody>
          <a:bodyPr/>
          <a:lstStyle/>
          <a:p>
            <a:pPr eaLnBrk="1" hangingPunct="1"/>
            <a:r>
              <a:rPr lang="fr-FR" sz="3200" b="1" smtClean="0">
                <a:solidFill>
                  <a:srgbClr val="AF7B51"/>
                </a:solidFill>
                <a:latin typeface="Times New Roman" pitchFamily="18" charset="0"/>
                <a:cs typeface="Times New Roman" pitchFamily="18" charset="0"/>
                <a:sym typeface="Times New Roman" pitchFamily="18" charset="0"/>
              </a:rPr>
              <a:t>3.D. Modélisation complexe</a:t>
            </a:r>
          </a:p>
        </p:txBody>
      </p:sp>
      <p:sp>
        <p:nvSpPr>
          <p:cNvPr id="96258" name="Shape 251"/>
          <p:cNvSpPr txBox="1">
            <a:spLocks noGrp="1"/>
          </p:cNvSpPr>
          <p:nvPr>
            <p:ph type="body" idx="4294967295"/>
          </p:nvPr>
        </p:nvSpPr>
        <p:spPr>
          <a:xfrm>
            <a:off x="334963" y="1177925"/>
            <a:ext cx="8412162" cy="3651250"/>
          </a:xfrm>
        </p:spPr>
        <p:txBody>
          <a:bodyPr/>
          <a:lstStyle/>
          <a:p>
            <a:pPr marL="457200" indent="-457200" eaLnBrk="1" hangingPunct="1">
              <a:lnSpc>
                <a:spcPct val="115000"/>
              </a:lnSpc>
              <a:buClr>
                <a:srgbClr val="233A44"/>
              </a:buClr>
              <a:buSzPct val="200000"/>
              <a:buFont typeface="Calibri" pitchFamily="34" charset="0"/>
              <a:buChar char="•"/>
            </a:pPr>
            <a:r>
              <a:rPr lang="fr-FR" sz="1800" smtClean="0">
                <a:solidFill>
                  <a:srgbClr val="233A44"/>
                </a:solidFill>
                <a:latin typeface="Times New Roman" pitchFamily="18" charset="0"/>
                <a:cs typeface="Times New Roman" pitchFamily="18" charset="0"/>
                <a:sym typeface="Times New Roman" pitchFamily="18" charset="0"/>
              </a:rPr>
              <a:t>Analyse de réseau probabiliste produit :</a:t>
            </a:r>
          </a:p>
        </p:txBody>
      </p:sp>
      <p:pic>
        <p:nvPicPr>
          <p:cNvPr id="77828" name="Picture 4"/>
          <p:cNvPicPr>
            <a:picLocks noChangeAspect="1" noChangeArrowheads="1"/>
          </p:cNvPicPr>
          <p:nvPr/>
        </p:nvPicPr>
        <p:blipFill>
          <a:blip r:embed="rId3"/>
          <a:srcRect t="2953" r="5180" b="20668"/>
          <a:stretch>
            <a:fillRect/>
          </a:stretch>
        </p:blipFill>
        <p:spPr bwMode="auto">
          <a:xfrm>
            <a:off x="1258888" y="1709738"/>
            <a:ext cx="6076950" cy="3433762"/>
          </a:xfrm>
          <a:prstGeom prst="rect">
            <a:avLst/>
          </a:prstGeom>
          <a:noFill/>
          <a:ln w="9525">
            <a:noFill/>
            <a:miter lim="800000"/>
            <a:headEnd/>
            <a:tailEnd/>
          </a:ln>
        </p:spPr>
      </p:pic>
      <p:pic>
        <p:nvPicPr>
          <p:cNvPr id="77831" name="Picture 7"/>
          <p:cNvPicPr>
            <a:picLocks noChangeAspect="1" noChangeArrowheads="1"/>
          </p:cNvPicPr>
          <p:nvPr/>
        </p:nvPicPr>
        <p:blipFill>
          <a:blip r:embed="rId4"/>
          <a:srcRect l="9962" t="1477" r="13559" b="7875"/>
          <a:stretch>
            <a:fillRect/>
          </a:stretch>
        </p:blipFill>
        <p:spPr bwMode="auto">
          <a:xfrm>
            <a:off x="611188" y="1635125"/>
            <a:ext cx="7740650" cy="51577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77831"/>
                                        </p:tgtEl>
                                      </p:cBhvr>
                                    </p:animEffect>
                                    <p:set>
                                      <p:cBhvr>
                                        <p:cTn id="7" dur="1" fill="hold">
                                          <p:stCondLst>
                                            <p:cond delay="499"/>
                                          </p:stCondLst>
                                        </p:cTn>
                                        <p:tgtEl>
                                          <p:spTgt spid="77831"/>
                                        </p:tgtEl>
                                        <p:attrNameLst>
                                          <p:attrName>style.visibility</p:attrName>
                                        </p:attrNameLst>
                                      </p:cBhvr>
                                      <p:to>
                                        <p:strVal val="hidden"/>
                                      </p:to>
                                    </p:set>
                                  </p:childTnLst>
                                </p:cTn>
                              </p:par>
                              <p:par>
                                <p:cTn id="8" presetID="5" presetClass="entr" presetSubtype="10" fill="hold" nodeType="withEffect">
                                  <p:stCondLst>
                                    <p:cond delay="0"/>
                                  </p:stCondLst>
                                  <p:childTnLst>
                                    <p:set>
                                      <p:cBhvr>
                                        <p:cTn id="9" dur="1" fill="hold">
                                          <p:stCondLst>
                                            <p:cond delay="0"/>
                                          </p:stCondLst>
                                        </p:cTn>
                                        <p:tgtEl>
                                          <p:spTgt spid="77828"/>
                                        </p:tgtEl>
                                        <p:attrNameLst>
                                          <p:attrName>style.visibility</p:attrName>
                                        </p:attrNameLst>
                                      </p:cBhvr>
                                      <p:to>
                                        <p:strVal val="visible"/>
                                      </p:to>
                                    </p:set>
                                    <p:animEffect transition="in" filter="checkerboard(across)">
                                      <p:cBhvr>
                                        <p:cTn id="10" dur="500"/>
                                        <p:tgtEl>
                                          <p:spTgt spid="77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hape 250"/>
          <p:cNvSpPr txBox="1">
            <a:spLocks noGrp="1"/>
          </p:cNvSpPr>
          <p:nvPr>
            <p:ph type="title" idx="4294967295"/>
          </p:nvPr>
        </p:nvSpPr>
        <p:spPr>
          <a:xfrm>
            <a:off x="323850" y="339725"/>
            <a:ext cx="8412163" cy="954088"/>
          </a:xfrm>
        </p:spPr>
        <p:txBody>
          <a:bodyPr/>
          <a:lstStyle/>
          <a:p>
            <a:pPr eaLnBrk="1" hangingPunct="1"/>
            <a:r>
              <a:rPr lang="fr-FR" sz="3200" b="1" smtClean="0">
                <a:solidFill>
                  <a:srgbClr val="AF7B51"/>
                </a:solidFill>
                <a:latin typeface="Times New Roman" pitchFamily="18" charset="0"/>
                <a:cs typeface="Times New Roman" pitchFamily="18" charset="0"/>
                <a:sym typeface="Times New Roman" pitchFamily="18" charset="0"/>
              </a:rPr>
              <a:t>3.D. Modélisation complexe</a:t>
            </a:r>
          </a:p>
        </p:txBody>
      </p:sp>
      <p:sp>
        <p:nvSpPr>
          <p:cNvPr id="98306" name="Shape 251"/>
          <p:cNvSpPr txBox="1">
            <a:spLocks noGrp="1"/>
          </p:cNvSpPr>
          <p:nvPr>
            <p:ph type="body" idx="4294967295"/>
          </p:nvPr>
        </p:nvSpPr>
        <p:spPr>
          <a:xfrm>
            <a:off x="323850" y="1203325"/>
            <a:ext cx="8412163" cy="3651250"/>
          </a:xfrm>
        </p:spPr>
        <p:txBody>
          <a:bodyPr/>
          <a:lstStyle/>
          <a:p>
            <a:pPr marL="457200" indent="-457200" eaLnBrk="1" hangingPunct="1">
              <a:lnSpc>
                <a:spcPct val="115000"/>
              </a:lnSpc>
              <a:buClr>
                <a:srgbClr val="233A44"/>
              </a:buClr>
              <a:buSzPct val="200000"/>
              <a:buFont typeface="Calibri" pitchFamily="34" charset="0"/>
              <a:buChar char="•"/>
            </a:pPr>
            <a:r>
              <a:rPr lang="fr-FR" sz="1800" smtClean="0">
                <a:solidFill>
                  <a:srgbClr val="233A44"/>
                </a:solidFill>
                <a:latin typeface="Times New Roman" pitchFamily="18" charset="0"/>
                <a:cs typeface="Times New Roman" pitchFamily="18" charset="0"/>
                <a:sym typeface="Times New Roman" pitchFamily="18" charset="0"/>
              </a:rPr>
              <a:t>Analyse dynamique du réseau : méta-réseau créé par Automap qui devient un input de Construct</a:t>
            </a:r>
          </a:p>
          <a:p>
            <a:pPr marL="457200" indent="-457200" eaLnBrk="1" hangingPunct="1">
              <a:lnSpc>
                <a:spcPct val="115000"/>
              </a:lnSpc>
              <a:buClr>
                <a:srgbClr val="233A44"/>
              </a:buClr>
              <a:buSzPct val="200000"/>
              <a:buFont typeface="Calibri" pitchFamily="34" charset="0"/>
              <a:buChar char="•"/>
            </a:pPr>
            <a:r>
              <a:rPr lang="fr-FR" sz="1800" smtClean="0">
                <a:solidFill>
                  <a:srgbClr val="233A44"/>
                </a:solidFill>
                <a:latin typeface="Times New Roman" pitchFamily="18" charset="0"/>
                <a:cs typeface="Times New Roman" pitchFamily="18" charset="0"/>
                <a:sym typeface="Times New Roman" pitchFamily="18" charset="0"/>
              </a:rPr>
              <a:t>Représentation stylisée de la connaissance : identité nationale, culture …</a:t>
            </a:r>
          </a:p>
          <a:p>
            <a:pPr marL="457200" indent="-457200" eaLnBrk="1" hangingPunct="1">
              <a:lnSpc>
                <a:spcPct val="115000"/>
              </a:lnSpc>
              <a:buClr>
                <a:srgbClr val="233A44"/>
              </a:buClr>
              <a:buSzPct val="200000"/>
              <a:buFont typeface="Calibri" pitchFamily="34" charset="0"/>
              <a:buChar char="•"/>
            </a:pPr>
            <a:r>
              <a:rPr lang="fr-FR" sz="1800" smtClean="0">
                <a:solidFill>
                  <a:srgbClr val="233A44"/>
                </a:solidFill>
                <a:latin typeface="Times New Roman" pitchFamily="18" charset="0"/>
                <a:cs typeface="Times New Roman" pitchFamily="18" charset="0"/>
                <a:sym typeface="Times New Roman" pitchFamily="18" charset="0"/>
              </a:rPr>
              <a:t>Plus de personnes « anti-guerre » que « pro-guerre »</a:t>
            </a:r>
          </a:p>
        </p:txBody>
      </p:sp>
      <p:pic>
        <p:nvPicPr>
          <p:cNvPr id="98307" name="Encre 1"/>
          <p:cNvPicPr>
            <a:picLocks noChangeAspect="1" noChangeArrowheads="1"/>
          </p:cNvPicPr>
          <p:nvPr/>
        </p:nvPicPr>
        <p:blipFill>
          <a:blip r:embed="rId3"/>
          <a:srcRect/>
          <a:stretch>
            <a:fillRect/>
          </a:stretch>
        </p:blipFill>
        <p:spPr bwMode="auto">
          <a:xfrm>
            <a:off x="4964113" y="3476625"/>
            <a:ext cx="19050" cy="19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0353" name="Shape 250"/>
          <p:cNvSpPr txBox="1">
            <a:spLocks noGrp="1"/>
          </p:cNvSpPr>
          <p:nvPr>
            <p:ph type="title" idx="4294967295"/>
          </p:nvPr>
        </p:nvSpPr>
        <p:spPr>
          <a:xfrm>
            <a:off x="334963" y="366713"/>
            <a:ext cx="8412162" cy="954087"/>
          </a:xfrm>
        </p:spPr>
        <p:txBody>
          <a:bodyPr/>
          <a:lstStyle/>
          <a:p>
            <a:pPr eaLnBrk="1" hangingPunct="1"/>
            <a:r>
              <a:rPr lang="fr-FR" sz="3200" b="1" smtClean="0">
                <a:solidFill>
                  <a:srgbClr val="AF7B51"/>
                </a:solidFill>
                <a:latin typeface="Times New Roman" pitchFamily="18" charset="0"/>
                <a:cs typeface="Times New Roman" pitchFamily="18" charset="0"/>
                <a:sym typeface="Times New Roman" pitchFamily="18" charset="0"/>
              </a:rPr>
              <a:t>3.D. Modélisation complexe</a:t>
            </a:r>
          </a:p>
        </p:txBody>
      </p:sp>
      <p:pic>
        <p:nvPicPr>
          <p:cNvPr id="100354" name="Picture 4"/>
          <p:cNvPicPr>
            <a:picLocks noChangeAspect="1" noChangeArrowheads="1"/>
          </p:cNvPicPr>
          <p:nvPr/>
        </p:nvPicPr>
        <p:blipFill>
          <a:blip r:embed="rId3"/>
          <a:srcRect/>
          <a:stretch>
            <a:fillRect/>
          </a:stretch>
        </p:blipFill>
        <p:spPr bwMode="auto">
          <a:xfrm>
            <a:off x="1763713" y="171450"/>
            <a:ext cx="5256212" cy="49720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hape 250"/>
          <p:cNvSpPr txBox="1">
            <a:spLocks noGrp="1"/>
          </p:cNvSpPr>
          <p:nvPr>
            <p:ph type="title" idx="4294967295"/>
          </p:nvPr>
        </p:nvSpPr>
        <p:spPr>
          <a:xfrm>
            <a:off x="334963" y="366713"/>
            <a:ext cx="8412162" cy="954087"/>
          </a:xfrm>
        </p:spPr>
        <p:txBody>
          <a:bodyPr/>
          <a:lstStyle/>
          <a:p>
            <a:pPr eaLnBrk="1" hangingPunct="1"/>
            <a:r>
              <a:rPr lang="fr-FR" sz="3200" b="1" smtClean="0">
                <a:solidFill>
                  <a:srgbClr val="AF7B51"/>
                </a:solidFill>
                <a:latin typeface="Times New Roman" pitchFamily="18" charset="0"/>
                <a:cs typeface="Times New Roman" pitchFamily="18" charset="0"/>
                <a:sym typeface="Times New Roman" pitchFamily="18" charset="0"/>
              </a:rPr>
              <a:t>3.D. Modélisation complexe</a:t>
            </a:r>
          </a:p>
        </p:txBody>
      </p:sp>
      <p:sp>
        <p:nvSpPr>
          <p:cNvPr id="102402" name="Shape 251"/>
          <p:cNvSpPr txBox="1">
            <a:spLocks/>
          </p:cNvSpPr>
          <p:nvPr/>
        </p:nvSpPr>
        <p:spPr bwMode="auto">
          <a:xfrm>
            <a:off x="323850" y="1203325"/>
            <a:ext cx="8412163" cy="3651250"/>
          </a:xfrm>
          <a:prstGeom prst="rect">
            <a:avLst/>
          </a:prstGeom>
          <a:noFill/>
          <a:ln w="9525">
            <a:noFill/>
            <a:miter lim="800000"/>
            <a:headEnd/>
            <a:tailEnd/>
          </a:ln>
        </p:spPr>
        <p:txBody>
          <a:bodyPr lIns="91425" tIns="91425" rIns="91425" bIns="91425"/>
          <a:lstStyle/>
          <a:p>
            <a:pPr marL="457200" indent="-457200">
              <a:lnSpc>
                <a:spcPct val="115000"/>
              </a:lnSpc>
              <a:buClr>
                <a:srgbClr val="233A44"/>
              </a:buClr>
              <a:buSzPct val="200000"/>
              <a:buFont typeface="Calibri" pitchFamily="34" charset="0"/>
              <a:buChar char="•"/>
            </a:pPr>
            <a:r>
              <a:rPr lang="fr-FR" sz="2000">
                <a:solidFill>
                  <a:schemeClr val="bg2"/>
                </a:solidFill>
                <a:latin typeface="Times New Roman" pitchFamily="18" charset="0"/>
                <a:cs typeface="Times New Roman" pitchFamily="18" charset="0"/>
                <a:sym typeface="Times New Roman" pitchFamily="18" charset="0"/>
              </a:rPr>
              <a:t>Résultats du modèle : </a:t>
            </a:r>
          </a:p>
          <a:p>
            <a:pPr marL="457200" indent="-457200">
              <a:lnSpc>
                <a:spcPct val="115000"/>
              </a:lnSpc>
              <a:buClr>
                <a:srgbClr val="233A44"/>
              </a:buClr>
              <a:buSzPct val="200000"/>
              <a:buFont typeface="Calibri" pitchFamily="34" charset="0"/>
              <a:buChar char="•"/>
            </a:pPr>
            <a:endParaRPr lang="fr-FR" sz="2000">
              <a:solidFill>
                <a:schemeClr val="bg2"/>
              </a:solidFill>
              <a:latin typeface="Times New Roman" pitchFamily="18" charset="0"/>
            </a:endParaRPr>
          </a:p>
        </p:txBody>
      </p:sp>
      <p:pic>
        <p:nvPicPr>
          <p:cNvPr id="109573" name="Picture 5"/>
          <p:cNvPicPr>
            <a:picLocks noChangeAspect="1" noChangeArrowheads="1"/>
          </p:cNvPicPr>
          <p:nvPr/>
        </p:nvPicPr>
        <p:blipFill>
          <a:blip r:embed="rId3"/>
          <a:srcRect l="5637" t="2545" r="6342" b="23756"/>
          <a:stretch>
            <a:fillRect/>
          </a:stretch>
        </p:blipFill>
        <p:spPr bwMode="auto">
          <a:xfrm>
            <a:off x="3208338" y="987425"/>
            <a:ext cx="5705475" cy="3967163"/>
          </a:xfrm>
          <a:prstGeom prst="rect">
            <a:avLst/>
          </a:prstGeom>
          <a:noFill/>
          <a:ln w="9525">
            <a:noFill/>
            <a:miter lim="800000"/>
            <a:headEnd/>
            <a:tailEnd/>
          </a:ln>
        </p:spPr>
      </p:pic>
      <p:sp>
        <p:nvSpPr>
          <p:cNvPr id="102404" name="Rectangle 6"/>
          <p:cNvSpPr>
            <a:spLocks noChangeArrowheads="1"/>
          </p:cNvSpPr>
          <p:nvPr/>
        </p:nvSpPr>
        <p:spPr bwMode="auto">
          <a:xfrm>
            <a:off x="323850" y="1851025"/>
            <a:ext cx="3168650" cy="2547938"/>
          </a:xfrm>
          <a:prstGeom prst="rect">
            <a:avLst/>
          </a:prstGeom>
          <a:noFill/>
          <a:ln w="9525">
            <a:noFill/>
            <a:miter lim="800000"/>
            <a:headEnd/>
            <a:tailEnd/>
          </a:ln>
        </p:spPr>
        <p:txBody>
          <a:bodyPr>
            <a:spAutoFit/>
          </a:bodyPr>
          <a:lstStyle/>
          <a:p>
            <a:pPr>
              <a:lnSpc>
                <a:spcPct val="115000"/>
              </a:lnSpc>
              <a:buClr>
                <a:srgbClr val="233A44"/>
              </a:buClr>
              <a:buSzPct val="200000"/>
              <a:buFont typeface="Calibri" pitchFamily="34" charset="0"/>
              <a:buChar char="•"/>
            </a:pPr>
            <a:r>
              <a:rPr lang="fr-FR" sz="2000">
                <a:solidFill>
                  <a:schemeClr val="bg2"/>
                </a:solidFill>
                <a:latin typeface="Times New Roman" pitchFamily="18" charset="0"/>
              </a:rPr>
              <a:t>Sans le travail pour réduire les tensions, dans plus de 30 jours, plus de 60% des décideurs stratégiques pakistanais et indiens estiment que la guerre est le bon choix.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9573"/>
                                        </p:tgtEl>
                                        <p:attrNameLst>
                                          <p:attrName>style.visibility</p:attrName>
                                        </p:attrNameLst>
                                      </p:cBhvr>
                                      <p:to>
                                        <p:strVal val="visible"/>
                                      </p:to>
                                    </p:set>
                                    <p:animEffect transition="in" filter="checkerboard(across)">
                                      <p:cBhvr>
                                        <p:cTn id="7" dur="500"/>
                                        <p:tgtEl>
                                          <p:spTgt spid="10957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02404"/>
                                        </p:tgtEl>
                                        <p:attrNameLst>
                                          <p:attrName>style.visibility</p:attrName>
                                        </p:attrNameLst>
                                      </p:cBhvr>
                                      <p:to>
                                        <p:strVal val="visible"/>
                                      </p:to>
                                    </p:set>
                                    <p:animEffect transition="in" filter="checkerboard(across)">
                                      <p:cBhvr>
                                        <p:cTn id="10" dur="500"/>
                                        <p:tgtEl>
                                          <p:spTgt spid="102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hape 250"/>
          <p:cNvSpPr txBox="1">
            <a:spLocks noGrp="1"/>
          </p:cNvSpPr>
          <p:nvPr>
            <p:ph type="title" idx="4294967295"/>
          </p:nvPr>
        </p:nvSpPr>
        <p:spPr>
          <a:xfrm>
            <a:off x="334963" y="366713"/>
            <a:ext cx="8412162" cy="954087"/>
          </a:xfrm>
        </p:spPr>
        <p:txBody>
          <a:bodyPr/>
          <a:lstStyle/>
          <a:p>
            <a:pPr eaLnBrk="1" hangingPunct="1"/>
            <a:r>
              <a:rPr lang="fr-FR" sz="3200" b="1" smtClean="0">
                <a:solidFill>
                  <a:srgbClr val="AF7B51"/>
                </a:solidFill>
                <a:latin typeface="Times New Roman" pitchFamily="18" charset="0"/>
                <a:cs typeface="Times New Roman" pitchFamily="18" charset="0"/>
                <a:sym typeface="Times New Roman" pitchFamily="18" charset="0"/>
              </a:rPr>
              <a:t>3.D. Modélisation complexe</a:t>
            </a:r>
          </a:p>
        </p:txBody>
      </p:sp>
      <p:sp>
        <p:nvSpPr>
          <p:cNvPr id="134147" name="Shape 251"/>
          <p:cNvSpPr txBox="1">
            <a:spLocks/>
          </p:cNvSpPr>
          <p:nvPr/>
        </p:nvSpPr>
        <p:spPr bwMode="auto">
          <a:xfrm>
            <a:off x="323850" y="1203325"/>
            <a:ext cx="8412163" cy="3651250"/>
          </a:xfrm>
          <a:prstGeom prst="rect">
            <a:avLst/>
          </a:prstGeom>
          <a:noFill/>
          <a:ln w="9525">
            <a:noFill/>
            <a:miter lim="800000"/>
            <a:headEnd/>
            <a:tailEnd/>
          </a:ln>
        </p:spPr>
        <p:txBody>
          <a:bodyPr lIns="91425" tIns="91425" rIns="91425" bIns="91425"/>
          <a:lstStyle/>
          <a:p>
            <a:pPr marL="457200" indent="-457200">
              <a:lnSpc>
                <a:spcPct val="115000"/>
              </a:lnSpc>
              <a:buClr>
                <a:srgbClr val="233A44"/>
              </a:buClr>
              <a:buSzPct val="200000"/>
              <a:buFont typeface="Calibri" pitchFamily="34" charset="0"/>
              <a:buChar char="•"/>
            </a:pPr>
            <a:r>
              <a:rPr lang="fr-FR" sz="2000">
                <a:solidFill>
                  <a:schemeClr val="bg2"/>
                </a:solidFill>
                <a:latin typeface="Times New Roman" pitchFamily="18" charset="0"/>
                <a:cs typeface="Times New Roman" pitchFamily="18" charset="0"/>
                <a:sym typeface="Times New Roman" pitchFamily="18" charset="0"/>
              </a:rPr>
              <a:t>Résultats du modèle : </a:t>
            </a:r>
          </a:p>
          <a:p>
            <a:pPr marL="457200" indent="-457200">
              <a:lnSpc>
                <a:spcPct val="115000"/>
              </a:lnSpc>
              <a:buClr>
                <a:srgbClr val="233A44"/>
              </a:buClr>
              <a:buSzPct val="200000"/>
              <a:buFont typeface="Calibri" pitchFamily="34" charset="0"/>
              <a:buChar char="•"/>
            </a:pPr>
            <a:endParaRPr lang="fr-FR" sz="2000">
              <a:solidFill>
                <a:schemeClr val="bg2"/>
              </a:solidFill>
              <a:latin typeface="Times New Roman" pitchFamily="18" charset="0"/>
            </a:endParaRPr>
          </a:p>
        </p:txBody>
      </p:sp>
      <p:sp>
        <p:nvSpPr>
          <p:cNvPr id="134152" name="Rectangle 8"/>
          <p:cNvSpPr>
            <a:spLocks noChangeArrowheads="1"/>
          </p:cNvSpPr>
          <p:nvPr/>
        </p:nvSpPr>
        <p:spPr bwMode="auto">
          <a:xfrm>
            <a:off x="468313" y="1995488"/>
            <a:ext cx="2951162" cy="2044700"/>
          </a:xfrm>
          <a:prstGeom prst="rect">
            <a:avLst/>
          </a:prstGeom>
          <a:noFill/>
          <a:ln w="9525">
            <a:noFill/>
            <a:miter lim="800000"/>
            <a:headEnd/>
            <a:tailEnd/>
          </a:ln>
          <a:effectLst/>
        </p:spPr>
        <p:txBody>
          <a:bodyPr>
            <a:spAutoFit/>
          </a:bodyPr>
          <a:lstStyle/>
          <a:p>
            <a:pPr>
              <a:buClr>
                <a:srgbClr val="000000"/>
              </a:buClr>
            </a:pPr>
            <a:r>
              <a:rPr lang="fr-FR" sz="2000" b="1">
                <a:solidFill>
                  <a:schemeClr val="bg1"/>
                </a:solidFill>
                <a:latin typeface="Times New Roman" pitchFamily="18" charset="0"/>
                <a:cs typeface="Times New Roman" pitchFamily="18" charset="0"/>
              </a:rPr>
              <a:t>* </a:t>
            </a:r>
            <a:r>
              <a:rPr lang="fr-FR" sz="1800">
                <a:solidFill>
                  <a:schemeClr val="bg2"/>
                </a:solidFill>
                <a:latin typeface="Times New Roman" pitchFamily="18" charset="0"/>
                <a:cs typeface="Times New Roman" pitchFamily="18" charset="0"/>
              </a:rPr>
              <a:t>Les interventions rapides ont produit l'impact le plus significatif, elles permettent de gagner du temps pour organiser les ressources ou mettre au point des nouvelles actions coordonnées.</a:t>
            </a:r>
          </a:p>
        </p:txBody>
      </p:sp>
      <p:pic>
        <p:nvPicPr>
          <p:cNvPr id="134153" name="Picture 9"/>
          <p:cNvPicPr>
            <a:picLocks noChangeAspect="1" noChangeArrowheads="1"/>
          </p:cNvPicPr>
          <p:nvPr/>
        </p:nvPicPr>
        <p:blipFill>
          <a:blip r:embed="rId3"/>
          <a:srcRect/>
          <a:stretch>
            <a:fillRect/>
          </a:stretch>
        </p:blipFill>
        <p:spPr bwMode="auto">
          <a:xfrm>
            <a:off x="3635375" y="1022350"/>
            <a:ext cx="5508625" cy="412115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hape 250"/>
          <p:cNvSpPr txBox="1">
            <a:spLocks noGrp="1"/>
          </p:cNvSpPr>
          <p:nvPr>
            <p:ph type="title" idx="4294967295"/>
          </p:nvPr>
        </p:nvSpPr>
        <p:spPr>
          <a:xfrm>
            <a:off x="334963" y="366713"/>
            <a:ext cx="8412162" cy="954087"/>
          </a:xfrm>
        </p:spPr>
        <p:txBody>
          <a:bodyPr/>
          <a:lstStyle/>
          <a:p>
            <a:pPr eaLnBrk="1" hangingPunct="1"/>
            <a:r>
              <a:rPr lang="fr-FR" sz="3200" b="1" smtClean="0">
                <a:solidFill>
                  <a:srgbClr val="AF7B51"/>
                </a:solidFill>
                <a:latin typeface="Times New Roman" pitchFamily="18" charset="0"/>
                <a:cs typeface="Times New Roman" pitchFamily="18" charset="0"/>
                <a:sym typeface="Times New Roman" pitchFamily="18" charset="0"/>
              </a:rPr>
              <a:t>3.D. Modélisation complexe</a:t>
            </a:r>
          </a:p>
        </p:txBody>
      </p:sp>
      <p:sp>
        <p:nvSpPr>
          <p:cNvPr id="104450" name="Shape 251"/>
          <p:cNvSpPr txBox="1">
            <a:spLocks/>
          </p:cNvSpPr>
          <p:nvPr/>
        </p:nvSpPr>
        <p:spPr bwMode="auto">
          <a:xfrm>
            <a:off x="323850" y="1203325"/>
            <a:ext cx="8412163" cy="3651250"/>
          </a:xfrm>
          <a:prstGeom prst="rect">
            <a:avLst/>
          </a:prstGeom>
          <a:noFill/>
          <a:ln w="9525">
            <a:noFill/>
            <a:miter lim="800000"/>
            <a:headEnd/>
            <a:tailEnd/>
          </a:ln>
        </p:spPr>
        <p:txBody>
          <a:bodyPr lIns="91425" tIns="91425" rIns="91425" bIns="91425"/>
          <a:lstStyle/>
          <a:p>
            <a:pPr marL="457200" indent="-457200">
              <a:lnSpc>
                <a:spcPct val="115000"/>
              </a:lnSpc>
              <a:buClr>
                <a:srgbClr val="233A44"/>
              </a:buClr>
              <a:buSzPct val="200000"/>
              <a:buFont typeface="Calibri" pitchFamily="34" charset="0"/>
              <a:buChar char="•"/>
            </a:pPr>
            <a:r>
              <a:rPr lang="fr-FR" sz="2000">
                <a:solidFill>
                  <a:schemeClr val="bg2"/>
                </a:solidFill>
                <a:latin typeface="Times New Roman" pitchFamily="18" charset="0"/>
                <a:cs typeface="Times New Roman" pitchFamily="18" charset="0"/>
                <a:sym typeface="Times New Roman" pitchFamily="18" charset="0"/>
              </a:rPr>
              <a:t>Résultats du modèle : </a:t>
            </a:r>
          </a:p>
          <a:p>
            <a:pPr marL="457200" indent="-457200">
              <a:lnSpc>
                <a:spcPct val="115000"/>
              </a:lnSpc>
              <a:buClr>
                <a:srgbClr val="233A44"/>
              </a:buClr>
              <a:buSzPct val="200000"/>
              <a:buFont typeface="Calibri" pitchFamily="34" charset="0"/>
              <a:buChar char="•"/>
            </a:pPr>
            <a:r>
              <a:rPr lang="fr-FR" sz="2000">
                <a:solidFill>
                  <a:schemeClr val="bg2"/>
                </a:solidFill>
                <a:latin typeface="Times New Roman" pitchFamily="18" charset="0"/>
              </a:rPr>
              <a:t>Sans le travail des États-Unis ou d'autres pour réduire les tensions, dans plus de 30 jours, plus de 60% des décideurs stratégiques pakistanais et indiens estiment que la guerre est le bon choix</a:t>
            </a:r>
          </a:p>
          <a:p>
            <a:pPr marL="457200" indent="-457200">
              <a:lnSpc>
                <a:spcPct val="115000"/>
              </a:lnSpc>
              <a:buClr>
                <a:srgbClr val="233A44"/>
              </a:buClr>
              <a:buSzPct val="200000"/>
              <a:buFont typeface="Calibri" pitchFamily="34" charset="0"/>
              <a:buChar char="•"/>
            </a:pPr>
            <a:r>
              <a:rPr lang="fr-FR" sz="2000">
                <a:solidFill>
                  <a:schemeClr val="bg2"/>
                </a:solidFill>
                <a:latin typeface="Times New Roman" pitchFamily="18" charset="0"/>
              </a:rPr>
              <a:t>Leviers de dissuasion</a:t>
            </a:r>
          </a:p>
          <a:p>
            <a:pPr marL="457200" indent="-457200">
              <a:lnSpc>
                <a:spcPct val="115000"/>
              </a:lnSpc>
              <a:buClr>
                <a:srgbClr val="233A44"/>
              </a:buClr>
              <a:buSzPct val="200000"/>
              <a:buFont typeface="Calibri" pitchFamily="34" charset="0"/>
              <a:buChar char="•"/>
            </a:pPr>
            <a:endParaRPr lang="fr-FR" sz="2000">
              <a:solidFill>
                <a:schemeClr val="bg2"/>
              </a:solidFill>
              <a:latin typeface="Times New Roman" pitchFamily="18"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hape 256"/>
          <p:cNvSpPr txBox="1">
            <a:spLocks noGrp="1"/>
          </p:cNvSpPr>
          <p:nvPr>
            <p:ph type="title"/>
          </p:nvPr>
        </p:nvSpPr>
        <p:spPr>
          <a:xfrm>
            <a:off x="334963" y="366713"/>
            <a:ext cx="8412162" cy="954087"/>
          </a:xfrm>
        </p:spPr>
        <p:txBody>
          <a:bodyPr/>
          <a:lstStyle/>
          <a:p>
            <a:pPr eaLnBrk="1" hangingPunct="1">
              <a:spcBef>
                <a:spcPct val="0"/>
              </a:spcBef>
            </a:pPr>
            <a:r>
              <a:rPr lang="fr-FR" smtClean="0">
                <a:latin typeface="Times New Roman" pitchFamily="18" charset="0"/>
                <a:cs typeface="Times New Roman" pitchFamily="18" charset="0"/>
                <a:sym typeface="Times New Roman" pitchFamily="18" charset="0"/>
              </a:rPr>
              <a:t>4. Reproductibilité des résultats</a:t>
            </a:r>
          </a:p>
        </p:txBody>
      </p:sp>
      <p:sp>
        <p:nvSpPr>
          <p:cNvPr id="106498" name="Shape 257"/>
          <p:cNvSpPr txBox="1">
            <a:spLocks noGrp="1"/>
          </p:cNvSpPr>
          <p:nvPr>
            <p:ph type="body" idx="1"/>
          </p:nvPr>
        </p:nvSpPr>
        <p:spPr>
          <a:xfrm>
            <a:off x="323850" y="1203325"/>
            <a:ext cx="8412163" cy="3651250"/>
          </a:xfrm>
        </p:spPr>
        <p:txBody>
          <a:bodyPr/>
          <a:lstStyle/>
          <a:p>
            <a:pPr marL="457200" indent="-457200" eaLnBrk="1" hangingPunct="1">
              <a:spcBef>
                <a:spcPct val="0"/>
              </a:spcBef>
              <a:buFont typeface="Calibri" pitchFamily="34" charset="0"/>
              <a:buChar char="•"/>
            </a:pPr>
            <a:r>
              <a:rPr lang="fr-FR" sz="2000" smtClean="0">
                <a:solidFill>
                  <a:schemeClr val="bg2"/>
                </a:solidFill>
                <a:latin typeface="Times New Roman" pitchFamily="18" charset="0"/>
                <a:cs typeface="Times New Roman" pitchFamily="18" charset="0"/>
                <a:sym typeface="Times New Roman" pitchFamily="18" charset="0"/>
              </a:rPr>
              <a:t>Installation des trois logiciels utilisés : mais pour une communauté restreinte</a:t>
            </a:r>
          </a:p>
          <a:p>
            <a:pPr marL="457200" indent="-457200" eaLnBrk="1" hangingPunct="1">
              <a:spcBef>
                <a:spcPct val="0"/>
              </a:spcBef>
              <a:buFont typeface="Calibri" pitchFamily="34" charset="0"/>
              <a:buChar char="•"/>
            </a:pPr>
            <a:r>
              <a:rPr lang="fr-FR" sz="2000" smtClean="0">
                <a:solidFill>
                  <a:schemeClr val="bg2"/>
                </a:solidFill>
                <a:latin typeface="Times New Roman" pitchFamily="18" charset="0"/>
                <a:cs typeface="Times New Roman" pitchFamily="18" charset="0"/>
                <a:sym typeface="Times New Roman" pitchFamily="18" charset="0"/>
              </a:rPr>
              <a:t>Les données d’entrées peuvent être fournie sur demande</a:t>
            </a:r>
          </a:p>
          <a:p>
            <a:pPr marL="457200" indent="-457200" eaLnBrk="1" hangingPunct="1">
              <a:spcBef>
                <a:spcPct val="0"/>
              </a:spcBef>
              <a:buFont typeface="Calibri" pitchFamily="34" charset="0"/>
              <a:buChar char="•"/>
            </a:pPr>
            <a:r>
              <a:rPr lang="fr-FR" sz="2000" smtClean="0">
                <a:solidFill>
                  <a:schemeClr val="bg2"/>
                </a:solidFill>
                <a:latin typeface="Times New Roman" pitchFamily="18" charset="0"/>
                <a:cs typeface="Times New Roman" pitchFamily="18" charset="0"/>
                <a:sym typeface="Times New Roman" pitchFamily="18" charset="0"/>
              </a:rPr>
              <a:t>Validation du modèle : </a:t>
            </a:r>
          </a:p>
          <a:p>
            <a:pPr marL="742950" lvl="1" indent="-285750" eaLnBrk="1" hangingPunct="1">
              <a:lnSpc>
                <a:spcPct val="115000"/>
              </a:lnSpc>
              <a:spcBef>
                <a:spcPct val="0"/>
              </a:spcBef>
              <a:spcAft>
                <a:spcPct val="0"/>
              </a:spcAft>
              <a:buClr>
                <a:srgbClr val="233A44"/>
              </a:buClr>
              <a:buSzPct val="200000"/>
              <a:buFont typeface="Calibri" pitchFamily="34" charset="0"/>
              <a:buNone/>
            </a:pPr>
            <a:r>
              <a:rPr lang="fr-FR" sz="2000" b="1" smtClean="0">
                <a:solidFill>
                  <a:schemeClr val="bg1"/>
                </a:solidFill>
                <a:latin typeface="Times New Roman" pitchFamily="18" charset="0"/>
                <a:cs typeface="Times New Roman" pitchFamily="18" charset="0"/>
                <a:sym typeface="Times New Roman" pitchFamily="18" charset="0"/>
              </a:rPr>
              <a:t>	* </a:t>
            </a:r>
            <a:r>
              <a:rPr lang="fr-FR" sz="2000" smtClean="0">
                <a:solidFill>
                  <a:schemeClr val="bg2"/>
                </a:solidFill>
                <a:latin typeface="Times New Roman" pitchFamily="18" charset="0"/>
                <a:cs typeface="Times New Roman" pitchFamily="18" charset="0"/>
                <a:sym typeface="Times New Roman" pitchFamily="18" charset="0"/>
              </a:rPr>
              <a:t>Scénario fictif donc cohérence et utilisation d’autres outils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hape 256"/>
          <p:cNvSpPr txBox="1">
            <a:spLocks noGrp="1"/>
          </p:cNvSpPr>
          <p:nvPr>
            <p:ph type="title" idx="4294967295"/>
          </p:nvPr>
        </p:nvSpPr>
        <p:spPr>
          <a:xfrm>
            <a:off x="334963" y="366713"/>
            <a:ext cx="8412162" cy="954087"/>
          </a:xfrm>
        </p:spPr>
        <p:txBody>
          <a:bodyPr/>
          <a:lstStyle/>
          <a:p>
            <a:pPr eaLnBrk="1" hangingPunct="1"/>
            <a:r>
              <a:rPr lang="fr-FR" sz="3200" b="1" smtClean="0">
                <a:solidFill>
                  <a:srgbClr val="AF7B51"/>
                </a:solidFill>
                <a:latin typeface="Times New Roman" pitchFamily="18" charset="0"/>
                <a:cs typeface="Times New Roman" pitchFamily="18" charset="0"/>
                <a:sym typeface="Times New Roman" pitchFamily="18" charset="0"/>
              </a:rPr>
              <a:t>4. Reproductibilité des résultats</a:t>
            </a:r>
          </a:p>
        </p:txBody>
      </p:sp>
      <p:sp>
        <p:nvSpPr>
          <p:cNvPr id="108546" name="Shape 257"/>
          <p:cNvSpPr txBox="1">
            <a:spLocks noGrp="1"/>
          </p:cNvSpPr>
          <p:nvPr>
            <p:ph type="body" idx="4294967295"/>
          </p:nvPr>
        </p:nvSpPr>
        <p:spPr>
          <a:xfrm>
            <a:off x="323850" y="1203325"/>
            <a:ext cx="8412163" cy="3651250"/>
          </a:xfrm>
        </p:spPr>
        <p:txBody>
          <a:bodyPr/>
          <a:lstStyle/>
          <a:p>
            <a:pPr marL="457200" indent="-457200" eaLnBrk="1" hangingPunct="1">
              <a:lnSpc>
                <a:spcPct val="115000"/>
              </a:lnSpc>
              <a:buClr>
                <a:srgbClr val="233A44"/>
              </a:buClr>
              <a:buSzPct val="200000"/>
              <a:buFont typeface="Calibri" pitchFamily="34" charset="0"/>
              <a:buChar char="•"/>
            </a:pPr>
            <a:r>
              <a:rPr lang="fr-FR" sz="2000" smtClean="0">
                <a:solidFill>
                  <a:schemeClr val="bg2"/>
                </a:solidFill>
                <a:latin typeface="Times New Roman" pitchFamily="18" charset="0"/>
                <a:cs typeface="Times New Roman" pitchFamily="18" charset="0"/>
                <a:sym typeface="Times New Roman" pitchFamily="18" charset="0"/>
              </a:rPr>
              <a:t>Installation des trois logiciels utilisés : mais pour une communauté restreinte</a:t>
            </a:r>
          </a:p>
          <a:p>
            <a:pPr marL="457200" indent="-457200" eaLnBrk="1" hangingPunct="1">
              <a:lnSpc>
                <a:spcPct val="115000"/>
              </a:lnSpc>
              <a:buClr>
                <a:srgbClr val="233A44"/>
              </a:buClr>
              <a:buSzPct val="200000"/>
              <a:buFont typeface="Calibri" pitchFamily="34" charset="0"/>
              <a:buChar char="•"/>
            </a:pPr>
            <a:r>
              <a:rPr lang="fr-FR" sz="2000" smtClean="0">
                <a:solidFill>
                  <a:schemeClr val="bg2"/>
                </a:solidFill>
                <a:latin typeface="Times New Roman" pitchFamily="18" charset="0"/>
                <a:cs typeface="Times New Roman" pitchFamily="18" charset="0"/>
                <a:sym typeface="Times New Roman" pitchFamily="18" charset="0"/>
              </a:rPr>
              <a:t>Les données d’entrées peuvent être fournie sur demande</a:t>
            </a:r>
          </a:p>
          <a:p>
            <a:pPr marL="457200" indent="-457200" eaLnBrk="1" hangingPunct="1">
              <a:lnSpc>
                <a:spcPct val="115000"/>
              </a:lnSpc>
              <a:buClr>
                <a:srgbClr val="233A44"/>
              </a:buClr>
              <a:buSzPct val="200000"/>
              <a:buFont typeface="Calibri" pitchFamily="34" charset="0"/>
              <a:buChar char="•"/>
            </a:pPr>
            <a:r>
              <a:rPr lang="fr-FR" sz="2000" smtClean="0">
                <a:solidFill>
                  <a:schemeClr val="bg2"/>
                </a:solidFill>
                <a:latin typeface="Times New Roman" pitchFamily="18" charset="0"/>
                <a:cs typeface="Times New Roman" pitchFamily="18" charset="0"/>
                <a:sym typeface="Times New Roman" pitchFamily="18" charset="0"/>
              </a:rPr>
              <a:t>Validation du modèle : </a:t>
            </a:r>
          </a:p>
          <a:p>
            <a:pPr marL="742950" lvl="1" indent="-285750" eaLnBrk="1" hangingPunct="1">
              <a:lnSpc>
                <a:spcPct val="115000"/>
              </a:lnSpc>
              <a:buClr>
                <a:srgbClr val="233A44"/>
              </a:buClr>
              <a:buSzPct val="200000"/>
              <a:buFont typeface="Calibri" pitchFamily="34" charset="0"/>
              <a:buNone/>
            </a:pPr>
            <a:r>
              <a:rPr lang="fr-FR" sz="2000" smtClean="0">
                <a:solidFill>
                  <a:schemeClr val="bg2"/>
                </a:solidFill>
                <a:latin typeface="Times New Roman" pitchFamily="18" charset="0"/>
                <a:cs typeface="Times New Roman" pitchFamily="18" charset="0"/>
                <a:sym typeface="Times New Roman" pitchFamily="18" charset="0"/>
              </a:rPr>
              <a:t>	 </a:t>
            </a:r>
            <a:r>
              <a:rPr lang="fr-FR" sz="2000" b="1" smtClean="0">
                <a:solidFill>
                  <a:schemeClr val="bg1"/>
                </a:solidFill>
                <a:latin typeface="Times New Roman" pitchFamily="18" charset="0"/>
                <a:cs typeface="Times New Roman" pitchFamily="18" charset="0"/>
                <a:sym typeface="Times New Roman" pitchFamily="18" charset="0"/>
              </a:rPr>
              <a:t>* </a:t>
            </a:r>
            <a:r>
              <a:rPr lang="fr-FR" sz="2000" smtClean="0">
                <a:solidFill>
                  <a:schemeClr val="bg2"/>
                </a:solidFill>
                <a:latin typeface="Times New Roman" pitchFamily="18" charset="0"/>
                <a:cs typeface="Times New Roman" pitchFamily="18" charset="0"/>
                <a:sym typeface="Times New Roman" pitchFamily="18" charset="0"/>
              </a:rPr>
              <a:t>Scénario fictif donc cohérence et utilisation d’autres outils</a:t>
            </a:r>
          </a:p>
          <a:p>
            <a:pPr marL="742950" lvl="1" indent="-285750" eaLnBrk="1" hangingPunct="1">
              <a:lnSpc>
                <a:spcPct val="115000"/>
              </a:lnSpc>
              <a:buClr>
                <a:srgbClr val="233A44"/>
              </a:buClr>
              <a:buSzPct val="200000"/>
              <a:buFont typeface="Calibri" pitchFamily="34" charset="0"/>
              <a:buNone/>
            </a:pPr>
            <a:r>
              <a:rPr lang="fr-FR" sz="1800" smtClean="0">
                <a:solidFill>
                  <a:schemeClr val="bg2"/>
                </a:solidFill>
                <a:latin typeface="Times New Roman" pitchFamily="18" charset="0"/>
                <a:cs typeface="Arial" charset="0"/>
              </a:rPr>
              <a:t>	 </a:t>
            </a:r>
            <a:r>
              <a:rPr lang="fr-FR" sz="2000" b="1" smtClean="0">
                <a:solidFill>
                  <a:schemeClr val="bg1"/>
                </a:solidFill>
                <a:latin typeface="Times New Roman" pitchFamily="18" charset="0"/>
                <a:cs typeface="Times New Roman" pitchFamily="18" charset="0"/>
                <a:sym typeface="Times New Roman" pitchFamily="18" charset="0"/>
              </a:rPr>
              <a:t>* </a:t>
            </a:r>
            <a:r>
              <a:rPr lang="fr-FR" sz="1800" smtClean="0">
                <a:solidFill>
                  <a:schemeClr val="bg2"/>
                </a:solidFill>
                <a:latin typeface="Times New Roman" pitchFamily="18" charset="0"/>
                <a:cs typeface="Arial" charset="0"/>
              </a:rPr>
              <a:t>Approche semi automatisable et reproductible de passer de grandes quantités de texte non structuré à un métanetwork bien développé</a:t>
            </a:r>
          </a:p>
          <a:p>
            <a:pPr marL="742950" lvl="1" indent="-285750" eaLnBrk="1" hangingPunct="1">
              <a:lnSpc>
                <a:spcPct val="115000"/>
              </a:lnSpc>
              <a:buClr>
                <a:srgbClr val="233A44"/>
              </a:buClr>
              <a:buSzPct val="200000"/>
              <a:buFont typeface="Calibri" pitchFamily="34" charset="0"/>
              <a:buNone/>
            </a:pPr>
            <a:r>
              <a:rPr lang="fr-FR" sz="1800" smtClean="0">
                <a:solidFill>
                  <a:schemeClr val="bg2"/>
                </a:solidFill>
                <a:latin typeface="Times New Roman" pitchFamily="18" charset="0"/>
                <a:cs typeface="Arial" charset="0"/>
              </a:rPr>
              <a:t>	 </a:t>
            </a:r>
            <a:r>
              <a:rPr lang="fr-FR" sz="2000" b="1" smtClean="0">
                <a:solidFill>
                  <a:schemeClr val="bg1"/>
                </a:solidFill>
                <a:latin typeface="Times New Roman" pitchFamily="18" charset="0"/>
                <a:cs typeface="Times New Roman" pitchFamily="18" charset="0"/>
                <a:sym typeface="Times New Roman" pitchFamily="18" charset="0"/>
              </a:rPr>
              <a:t>* </a:t>
            </a:r>
            <a:r>
              <a:rPr lang="fr-FR" sz="1800" smtClean="0">
                <a:solidFill>
                  <a:schemeClr val="bg2"/>
                </a:solidFill>
                <a:latin typeface="Times New Roman" pitchFamily="18" charset="0"/>
                <a:cs typeface="Arial" charset="0"/>
              </a:rPr>
              <a:t>Accepté par les SME du chef du projet lors de l'examen de la simulation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hape 262"/>
          <p:cNvSpPr txBox="1">
            <a:spLocks noGrp="1"/>
          </p:cNvSpPr>
          <p:nvPr>
            <p:ph type="title"/>
          </p:nvPr>
        </p:nvSpPr>
        <p:spPr>
          <a:xfrm>
            <a:off x="323850" y="339725"/>
            <a:ext cx="8412163" cy="954088"/>
          </a:xfrm>
        </p:spPr>
        <p:txBody>
          <a:bodyPr/>
          <a:lstStyle/>
          <a:p>
            <a:pPr eaLnBrk="1" hangingPunct="1">
              <a:spcBef>
                <a:spcPct val="0"/>
              </a:spcBef>
            </a:pPr>
            <a:r>
              <a:rPr lang="fr-FR" smtClean="0">
                <a:latin typeface="Times New Roman" pitchFamily="18" charset="0"/>
                <a:cs typeface="Times New Roman" pitchFamily="18" charset="0"/>
                <a:sym typeface="Times New Roman" pitchFamily="18" charset="0"/>
              </a:rPr>
              <a:t>5. Limites de cette approche</a:t>
            </a:r>
          </a:p>
        </p:txBody>
      </p:sp>
      <p:sp>
        <p:nvSpPr>
          <p:cNvPr id="110594" name="Shape 263"/>
          <p:cNvSpPr txBox="1">
            <a:spLocks noGrp="1"/>
          </p:cNvSpPr>
          <p:nvPr>
            <p:ph type="body" idx="1"/>
          </p:nvPr>
        </p:nvSpPr>
        <p:spPr>
          <a:xfrm>
            <a:off x="334963" y="1177925"/>
            <a:ext cx="8412162" cy="3651250"/>
          </a:xfrm>
        </p:spPr>
        <p:txBody>
          <a:bodyPr/>
          <a:lstStyle/>
          <a:p>
            <a:pPr eaLnBrk="1" hangingPunct="1">
              <a:spcBef>
                <a:spcPct val="0"/>
              </a:spcBef>
              <a:buFont typeface="Calibri" pitchFamily="34" charset="0"/>
              <a:buChar char="•"/>
            </a:pPr>
            <a:r>
              <a:rPr lang="fr-FR" sz="2000" smtClean="0">
                <a:latin typeface="Times New Roman" pitchFamily="18" charset="0"/>
                <a:cs typeface="Times New Roman" pitchFamily="18" charset="0"/>
                <a:sym typeface="Times New Roman" pitchFamily="18" charset="0"/>
              </a:rPr>
              <a:t> Récapitulatif des actions de modélisation : données textuelles dispersées vers un méta réseau, à son tour vers une simulation dynamique</a:t>
            </a:r>
          </a:p>
          <a:p>
            <a:pPr eaLnBrk="1" hangingPunct="1">
              <a:spcBef>
                <a:spcPct val="0"/>
              </a:spcBef>
              <a:buFont typeface="Calibri" pitchFamily="34" charset="0"/>
              <a:buChar char="•"/>
            </a:pPr>
            <a:endParaRPr lang="fr-FR" sz="2000" smtClean="0">
              <a:latin typeface="Times New Roman" pitchFamily="18" charset="0"/>
              <a:cs typeface="Times New Roman" pitchFamily="18" charset="0"/>
              <a:sym typeface="Times New Roman" pitchFamily="18"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hape 153"/>
          <p:cNvSpPr txBox="1">
            <a:spLocks noGrp="1"/>
          </p:cNvSpPr>
          <p:nvPr>
            <p:ph type="title"/>
          </p:nvPr>
        </p:nvSpPr>
        <p:spPr>
          <a:xfrm>
            <a:off x="334963" y="366713"/>
            <a:ext cx="8412162" cy="954087"/>
          </a:xfrm>
        </p:spPr>
        <p:txBody>
          <a:bodyPr/>
          <a:lstStyle/>
          <a:p>
            <a:pPr eaLnBrk="1" hangingPunct="1">
              <a:spcBef>
                <a:spcPct val="0"/>
              </a:spcBef>
            </a:pPr>
            <a:r>
              <a:rPr lang="fr-FR" smtClean="0">
                <a:latin typeface="Times New Roman" pitchFamily="18" charset="0"/>
                <a:cs typeface="Times New Roman" pitchFamily="18" charset="0"/>
                <a:sym typeface="Times New Roman" pitchFamily="18" charset="0"/>
              </a:rPr>
              <a:t>1. Introduction</a:t>
            </a:r>
          </a:p>
        </p:txBody>
      </p:sp>
      <p:sp>
        <p:nvSpPr>
          <p:cNvPr id="22530" name="Shape 154"/>
          <p:cNvSpPr txBox="1">
            <a:spLocks noGrp="1"/>
          </p:cNvSpPr>
          <p:nvPr>
            <p:ph type="body" idx="1"/>
          </p:nvPr>
        </p:nvSpPr>
        <p:spPr>
          <a:xfrm>
            <a:off x="323850" y="1203325"/>
            <a:ext cx="8412163" cy="3651250"/>
          </a:xfrm>
        </p:spPr>
        <p:txBody>
          <a:bodyPr/>
          <a:lstStyle/>
          <a:p>
            <a:pPr indent="-76200" eaLnBrk="1" hangingPunct="1">
              <a:spcBef>
                <a:spcPct val="0"/>
              </a:spcBef>
              <a:buSzPct val="167000"/>
              <a:buFont typeface="Calibri" pitchFamily="34" charset="0"/>
              <a:buChar char="•"/>
            </a:pPr>
            <a:r>
              <a:rPr lang="fr-FR" sz="2000" smtClean="0">
                <a:latin typeface="Times New Roman" pitchFamily="18" charset="0"/>
                <a:cs typeface="Times New Roman" pitchFamily="18" charset="0"/>
                <a:sym typeface="Times New Roman" pitchFamily="18" charset="0"/>
              </a:rPr>
              <a:t>  Nouveau processus pour « développer rapidement des modèles utiles de diffusion de métadonnées et de diffusion de l'information via des analyses semi-automatisées de corpus textuels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hape 262"/>
          <p:cNvSpPr txBox="1">
            <a:spLocks noGrp="1"/>
          </p:cNvSpPr>
          <p:nvPr>
            <p:ph type="title" idx="4294967295"/>
          </p:nvPr>
        </p:nvSpPr>
        <p:spPr>
          <a:xfrm>
            <a:off x="323850" y="339725"/>
            <a:ext cx="8412163" cy="954088"/>
          </a:xfrm>
        </p:spPr>
        <p:txBody>
          <a:bodyPr/>
          <a:lstStyle/>
          <a:p>
            <a:pPr eaLnBrk="1" hangingPunct="1"/>
            <a:r>
              <a:rPr lang="fr-FR" sz="3200" b="1" smtClean="0">
                <a:solidFill>
                  <a:srgbClr val="AF7B51"/>
                </a:solidFill>
                <a:latin typeface="Times New Roman" pitchFamily="18" charset="0"/>
                <a:cs typeface="Times New Roman" pitchFamily="18" charset="0"/>
                <a:sym typeface="Times New Roman" pitchFamily="18" charset="0"/>
              </a:rPr>
              <a:t>5. Limites de cette approche</a:t>
            </a:r>
          </a:p>
        </p:txBody>
      </p:sp>
      <p:sp>
        <p:nvSpPr>
          <p:cNvPr id="112642" name="Shape 263"/>
          <p:cNvSpPr txBox="1">
            <a:spLocks noGrp="1"/>
          </p:cNvSpPr>
          <p:nvPr>
            <p:ph type="body" idx="4294967295"/>
          </p:nvPr>
        </p:nvSpPr>
        <p:spPr>
          <a:xfrm>
            <a:off x="334963" y="1177925"/>
            <a:ext cx="8412162" cy="3651250"/>
          </a:xfrm>
        </p:spPr>
        <p:txBody>
          <a:bodyPr/>
          <a:lstStyle/>
          <a:p>
            <a:pPr eaLnBrk="1" hangingPunct="1">
              <a:lnSpc>
                <a:spcPct val="115000"/>
              </a:lnSpc>
              <a:buClr>
                <a:srgbClr val="233A44"/>
              </a:buClr>
              <a:buSzPct val="200000"/>
              <a:buFont typeface="Calibri" pitchFamily="34" charset="0"/>
              <a:buChar char="•"/>
            </a:pPr>
            <a:r>
              <a:rPr lang="fr-FR" sz="2000" smtClean="0">
                <a:solidFill>
                  <a:srgbClr val="233A44"/>
                </a:solidFill>
                <a:latin typeface="Times New Roman" pitchFamily="18" charset="0"/>
                <a:cs typeface="Times New Roman" pitchFamily="18" charset="0"/>
                <a:sym typeface="Times New Roman" pitchFamily="18" charset="0"/>
              </a:rPr>
              <a:t> Récapitulatif des actions de modélisation : données textuelles dispersées vers un méta réseau, à son tour vers une simulation dynamique</a:t>
            </a:r>
          </a:p>
          <a:p>
            <a:pPr eaLnBrk="1" hangingPunct="1">
              <a:lnSpc>
                <a:spcPct val="115000"/>
              </a:lnSpc>
              <a:buClr>
                <a:srgbClr val="233A44"/>
              </a:buClr>
              <a:buSzPct val="200000"/>
              <a:buFont typeface="Calibri" pitchFamily="34" charset="0"/>
              <a:buChar char="•"/>
            </a:pPr>
            <a:r>
              <a:rPr lang="fr-FR" sz="2000" smtClean="0">
                <a:solidFill>
                  <a:srgbClr val="233A44"/>
                </a:solidFill>
                <a:latin typeface="Times New Roman" pitchFamily="18" charset="0"/>
                <a:cs typeface="Times New Roman" pitchFamily="18" charset="0"/>
                <a:sym typeface="Times New Roman" pitchFamily="18" charset="0"/>
              </a:rPr>
              <a:t> Défis restants : qualité des données à utiliser comme input dans Automap, les CoCom aurait de meilleures données</a:t>
            </a:r>
            <a:endParaRPr lang="fr-FR" sz="1800" smtClean="0">
              <a:solidFill>
                <a:srgbClr val="233A44"/>
              </a:solidFill>
              <a:latin typeface="Times New Roman" pitchFamily="18" charset="0"/>
              <a:cs typeface="Times New Roman" pitchFamily="18" charset="0"/>
              <a:sym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hape 262"/>
          <p:cNvSpPr txBox="1">
            <a:spLocks noGrp="1"/>
          </p:cNvSpPr>
          <p:nvPr>
            <p:ph type="title" idx="4294967295"/>
          </p:nvPr>
        </p:nvSpPr>
        <p:spPr>
          <a:xfrm>
            <a:off x="323850" y="339725"/>
            <a:ext cx="8412163" cy="954088"/>
          </a:xfrm>
        </p:spPr>
        <p:txBody>
          <a:bodyPr/>
          <a:lstStyle/>
          <a:p>
            <a:pPr eaLnBrk="1" hangingPunct="1"/>
            <a:r>
              <a:rPr lang="fr-FR" sz="3200" b="1" smtClean="0">
                <a:solidFill>
                  <a:srgbClr val="AF7B51"/>
                </a:solidFill>
                <a:latin typeface="Times New Roman" pitchFamily="18" charset="0"/>
                <a:cs typeface="Times New Roman" pitchFamily="18" charset="0"/>
                <a:sym typeface="Times New Roman" pitchFamily="18" charset="0"/>
              </a:rPr>
              <a:t>5. Limites de cette approche</a:t>
            </a:r>
          </a:p>
        </p:txBody>
      </p:sp>
      <p:sp>
        <p:nvSpPr>
          <p:cNvPr id="114690" name="Shape 263"/>
          <p:cNvSpPr txBox="1">
            <a:spLocks/>
          </p:cNvSpPr>
          <p:nvPr/>
        </p:nvSpPr>
        <p:spPr bwMode="auto">
          <a:xfrm>
            <a:off x="250825" y="1131888"/>
            <a:ext cx="8412163" cy="3651250"/>
          </a:xfrm>
          <a:prstGeom prst="rect">
            <a:avLst/>
          </a:prstGeom>
          <a:noFill/>
          <a:ln w="9525">
            <a:noFill/>
            <a:miter lim="800000"/>
            <a:headEnd/>
            <a:tailEnd/>
          </a:ln>
        </p:spPr>
        <p:txBody>
          <a:bodyPr lIns="91425" tIns="91425" rIns="91425" bIns="91425"/>
          <a:lstStyle/>
          <a:p>
            <a:pPr>
              <a:lnSpc>
                <a:spcPct val="115000"/>
              </a:lnSpc>
              <a:buClr>
                <a:srgbClr val="233A44"/>
              </a:buClr>
              <a:buSzPct val="200000"/>
              <a:buFont typeface="Calibri" pitchFamily="34" charset="0"/>
              <a:buChar char="•"/>
            </a:pPr>
            <a:r>
              <a:rPr lang="fr-FR" sz="2000">
                <a:solidFill>
                  <a:srgbClr val="233A44"/>
                </a:solidFill>
                <a:latin typeface="Times New Roman" pitchFamily="18" charset="0"/>
                <a:cs typeface="Times New Roman" pitchFamily="18" charset="0"/>
                <a:sym typeface="Times New Roman" pitchFamily="18" charset="0"/>
              </a:rPr>
              <a:t> Hypothèses trop simplificatrices : pas de recueil des incitations des SME, pas de profil sur les acteurs clés</a:t>
            </a:r>
          </a:p>
          <a:p>
            <a:pPr>
              <a:lnSpc>
                <a:spcPct val="115000"/>
              </a:lnSpc>
              <a:buClr>
                <a:srgbClr val="233A44"/>
              </a:buClr>
              <a:buSzPct val="200000"/>
              <a:buFont typeface="Calibri" pitchFamily="34" charset="0"/>
              <a:buChar char="•"/>
            </a:pPr>
            <a:r>
              <a:rPr lang="fr-FR" sz="2000">
                <a:solidFill>
                  <a:srgbClr val="233A44"/>
                </a:solidFill>
                <a:latin typeface="Times New Roman" pitchFamily="18" charset="0"/>
                <a:cs typeface="Times New Roman" pitchFamily="18" charset="0"/>
                <a:sym typeface="Times New Roman" pitchFamily="18" charset="0"/>
              </a:rPr>
              <a:t>Construct : un outil très robuste avec beaucoup de fonctionnalités non utilisées dans cette simulation</a:t>
            </a:r>
          </a:p>
          <a:p>
            <a:pPr>
              <a:lnSpc>
                <a:spcPct val="115000"/>
              </a:lnSpc>
              <a:buClr>
                <a:srgbClr val="233A44"/>
              </a:buClr>
              <a:buSzPct val="200000"/>
              <a:buFont typeface="Calibri" pitchFamily="34" charset="0"/>
              <a:buNone/>
            </a:pPr>
            <a:endParaRPr lang="fr-FR" sz="1800">
              <a:solidFill>
                <a:srgbClr val="233A44"/>
              </a:solidFill>
              <a:latin typeface="Times New Roman" pitchFamily="18" charset="0"/>
              <a:cs typeface="Times New Roman" pitchFamily="18" charset="0"/>
              <a:sym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hape 268"/>
          <p:cNvSpPr txBox="1">
            <a:spLocks noGrp="1"/>
          </p:cNvSpPr>
          <p:nvPr>
            <p:ph type="title"/>
          </p:nvPr>
        </p:nvSpPr>
        <p:spPr>
          <a:xfrm>
            <a:off x="323850" y="339725"/>
            <a:ext cx="8412163" cy="954088"/>
          </a:xfrm>
        </p:spPr>
        <p:txBody>
          <a:bodyPr/>
          <a:lstStyle/>
          <a:p>
            <a:pPr eaLnBrk="1" hangingPunct="1">
              <a:spcBef>
                <a:spcPct val="0"/>
              </a:spcBef>
            </a:pPr>
            <a:r>
              <a:rPr lang="fr-FR" smtClean="0">
                <a:latin typeface="Times New Roman" pitchFamily="18" charset="0"/>
                <a:cs typeface="Times New Roman" pitchFamily="18" charset="0"/>
                <a:sym typeface="Times New Roman" pitchFamily="18" charset="0"/>
              </a:rPr>
              <a:t>6. Discussion</a:t>
            </a:r>
          </a:p>
        </p:txBody>
      </p:sp>
      <p:sp>
        <p:nvSpPr>
          <p:cNvPr id="116738" name="Shape 269"/>
          <p:cNvSpPr txBox="1">
            <a:spLocks noGrp="1"/>
          </p:cNvSpPr>
          <p:nvPr>
            <p:ph type="body" idx="1"/>
          </p:nvPr>
        </p:nvSpPr>
        <p:spPr>
          <a:xfrm>
            <a:off x="323850" y="1203325"/>
            <a:ext cx="8412163" cy="3651250"/>
          </a:xfrm>
        </p:spPr>
        <p:txBody>
          <a:bodyPr/>
          <a:lstStyle/>
          <a:p>
            <a:pPr eaLnBrk="1" hangingPunct="1">
              <a:spcBef>
                <a:spcPct val="0"/>
              </a:spcBef>
              <a:buFont typeface="Calibri" pitchFamily="34" charset="0"/>
              <a:buChar char="•"/>
            </a:pPr>
            <a:r>
              <a:rPr lang="fr-FR" sz="2000" smtClean="0">
                <a:latin typeface="Times New Roman" pitchFamily="18" charset="0"/>
                <a:cs typeface="Times New Roman" pitchFamily="18" charset="0"/>
                <a:sym typeface="Times New Roman" pitchFamily="18" charset="0"/>
              </a:rPr>
              <a:t> Article qui détaille les formules pas à pas, MAIS pas de définition de la taille des matrices ou de leurs valeurs possibles</a:t>
            </a:r>
          </a:p>
          <a:p>
            <a:pPr eaLnBrk="1" hangingPunct="1">
              <a:spcBef>
                <a:spcPct val="0"/>
              </a:spcBef>
              <a:buFont typeface="Calibri" pitchFamily="34" charset="0"/>
              <a:buChar char="•"/>
            </a:pPr>
            <a:r>
              <a:rPr lang="fr-FR" sz="2000" smtClean="0">
                <a:latin typeface="Times New Roman" pitchFamily="18" charset="0"/>
                <a:cs typeface="Times New Roman" pitchFamily="18" charset="0"/>
                <a:sym typeface="Times New Roman" pitchFamily="18" charset="0"/>
              </a:rPr>
              <a:t> Objectif de la démonstration sur l’Inde : données d’entrées qui peuvent être envoyées par email, MAIS peu d’explication sur les figures</a:t>
            </a:r>
          </a:p>
          <a:p>
            <a:pPr eaLnBrk="1" hangingPunct="1">
              <a:spcBef>
                <a:spcPct val="0"/>
              </a:spcBef>
              <a:buFont typeface="Calibri" pitchFamily="34" charset="0"/>
              <a:buChar char="•"/>
            </a:pPr>
            <a:r>
              <a:rPr lang="fr-FR" sz="2000" smtClean="0">
                <a:latin typeface="Times New Roman" pitchFamily="18" charset="0"/>
                <a:cs typeface="Times New Roman" pitchFamily="18" charset="0"/>
                <a:sym typeface="Times New Roman" pitchFamily="18" charset="0"/>
              </a:rPr>
              <a:t>Comparaison avec d’autres outils qui met en évidence les capacités de la méthode, MAIS pas de protocole ou de résultats en temps de réalisation ou en pourcentage de cohérence et d’identité</a:t>
            </a:r>
          </a:p>
          <a:p>
            <a:pPr eaLnBrk="1" hangingPunct="1">
              <a:spcBef>
                <a:spcPct val="0"/>
              </a:spcBef>
              <a:buFont typeface="Calibri" pitchFamily="34" charset="0"/>
              <a:buChar char="•"/>
            </a:pPr>
            <a:r>
              <a:rPr lang="fr-FR" sz="2000" smtClean="0">
                <a:latin typeface="Times New Roman" pitchFamily="18" charset="0"/>
                <a:cs typeface="Times New Roman" pitchFamily="18" charset="0"/>
                <a:sym typeface="Times New Roman" pitchFamily="18" charset="0"/>
              </a:rPr>
              <a:t> Article qui s’adresse aux personnes qui ont déjà utilisés les logiciels comme Construct ou Automap</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hape 274"/>
          <p:cNvSpPr txBox="1">
            <a:spLocks noGrp="1"/>
          </p:cNvSpPr>
          <p:nvPr>
            <p:ph type="title"/>
          </p:nvPr>
        </p:nvSpPr>
        <p:spPr>
          <a:xfrm>
            <a:off x="323850" y="339725"/>
            <a:ext cx="8412163" cy="954088"/>
          </a:xfrm>
        </p:spPr>
        <p:txBody>
          <a:bodyPr/>
          <a:lstStyle/>
          <a:p>
            <a:pPr eaLnBrk="1" hangingPunct="1">
              <a:spcBef>
                <a:spcPct val="0"/>
              </a:spcBef>
            </a:pPr>
            <a:r>
              <a:rPr lang="fr-FR" smtClean="0">
                <a:latin typeface="Times New Roman" pitchFamily="18" charset="0"/>
                <a:cs typeface="Times New Roman" pitchFamily="18" charset="0"/>
                <a:sym typeface="Times New Roman" pitchFamily="18" charset="0"/>
              </a:rPr>
              <a:t>Conclusion</a:t>
            </a:r>
          </a:p>
        </p:txBody>
      </p:sp>
      <p:pic>
        <p:nvPicPr>
          <p:cNvPr id="118786" name="Shape 275"/>
          <p:cNvPicPr>
            <a:picLocks noGrp="1"/>
          </p:cNvPicPr>
          <p:nvPr>
            <p:ph type="body" idx="1"/>
          </p:nvPr>
        </p:nvPicPr>
        <p:blipFill>
          <a:blip r:embed="rId3"/>
          <a:srcRect l="4704" t="28546" r="48979" b="22641"/>
          <a:stretch>
            <a:fillRect/>
          </a:stretch>
        </p:blipFill>
        <p:spPr>
          <a:xfrm>
            <a:off x="2339975" y="3235325"/>
            <a:ext cx="4321175" cy="2576513"/>
          </a:xfrm>
        </p:spPr>
      </p:pic>
      <p:sp>
        <p:nvSpPr>
          <p:cNvPr id="118787" name="Shape 269"/>
          <p:cNvSpPr txBox="1">
            <a:spLocks/>
          </p:cNvSpPr>
          <p:nvPr/>
        </p:nvSpPr>
        <p:spPr bwMode="auto">
          <a:xfrm>
            <a:off x="323850" y="1203325"/>
            <a:ext cx="8412163" cy="3651250"/>
          </a:xfrm>
          <a:prstGeom prst="rect">
            <a:avLst/>
          </a:prstGeom>
          <a:noFill/>
          <a:ln w="9525">
            <a:noFill/>
            <a:miter lim="800000"/>
            <a:headEnd/>
            <a:tailEnd/>
          </a:ln>
        </p:spPr>
        <p:txBody>
          <a:bodyPr lIns="91425" tIns="91425" rIns="91425" bIns="91425"/>
          <a:lstStyle/>
          <a:p>
            <a:pPr>
              <a:lnSpc>
                <a:spcPct val="115000"/>
              </a:lnSpc>
              <a:buClr>
                <a:srgbClr val="233A44"/>
              </a:buClr>
              <a:buSzPct val="200000"/>
              <a:buFont typeface="Calibri" pitchFamily="34" charset="0"/>
              <a:buChar char="•"/>
            </a:pPr>
            <a:r>
              <a:rPr lang="fr-FR" sz="1800">
                <a:solidFill>
                  <a:srgbClr val="233A44"/>
                </a:solidFill>
                <a:latin typeface="Times New Roman" pitchFamily="18" charset="0"/>
                <a:cs typeface="Times New Roman" pitchFamily="18" charset="0"/>
                <a:sym typeface="Times New Roman" pitchFamily="18" charset="0"/>
              </a:rPr>
              <a:t> Article qui se base sur une méthode de text mining sur un processus « data a to model » existant, suivie de trois logiciels produits par le CASOS</a:t>
            </a:r>
          </a:p>
          <a:p>
            <a:pPr>
              <a:lnSpc>
                <a:spcPct val="115000"/>
              </a:lnSpc>
              <a:buClr>
                <a:srgbClr val="233A44"/>
              </a:buClr>
              <a:buSzPct val="200000"/>
              <a:buFont typeface="Calibri" pitchFamily="34" charset="0"/>
              <a:buChar char="•"/>
            </a:pPr>
            <a:r>
              <a:rPr lang="fr-FR" sz="1800">
                <a:solidFill>
                  <a:srgbClr val="233A44"/>
                </a:solidFill>
                <a:latin typeface="Times New Roman" pitchFamily="18" charset="0"/>
                <a:cs typeface="Times New Roman" pitchFamily="18" charset="0"/>
                <a:sym typeface="Times New Roman" pitchFamily="18" charset="0"/>
              </a:rPr>
              <a:t> Des agents qui ont des connaissances, des croyances, la perception de leurs propres croyances et de leurs propres connaissances, mais aussi celles des autres agents</a:t>
            </a:r>
          </a:p>
          <a:p>
            <a:pPr>
              <a:lnSpc>
                <a:spcPct val="115000"/>
              </a:lnSpc>
              <a:buClr>
                <a:srgbClr val="233A44"/>
              </a:buClr>
              <a:buSzPct val="200000"/>
              <a:buFont typeface="Calibri" pitchFamily="34" charset="0"/>
              <a:buChar char="•"/>
            </a:pPr>
            <a:r>
              <a:rPr lang="fr-FR" sz="1800">
                <a:solidFill>
                  <a:srgbClr val="233A44"/>
                </a:solidFill>
                <a:latin typeface="Times New Roman" pitchFamily="18" charset="0"/>
                <a:cs typeface="Times New Roman" pitchFamily="18" charset="0"/>
                <a:sym typeface="Times New Roman" pitchFamily="18" charset="0"/>
              </a:rPr>
              <a:t> Application à un exemple fictif sur le conflit Indo Pakistanais</a:t>
            </a:r>
          </a:p>
          <a:p>
            <a:pPr>
              <a:lnSpc>
                <a:spcPct val="115000"/>
              </a:lnSpc>
              <a:buClr>
                <a:srgbClr val="233A44"/>
              </a:buClr>
              <a:buSzPct val="200000"/>
              <a:buFont typeface="Calibri" pitchFamily="34" charset="0"/>
              <a:buChar char="•"/>
            </a:pPr>
            <a:r>
              <a:rPr lang="fr-FR" sz="1800">
                <a:solidFill>
                  <a:srgbClr val="233A44"/>
                </a:solidFill>
                <a:latin typeface="Times New Roman" pitchFamily="18" charset="0"/>
                <a:cs typeface="Times New Roman" pitchFamily="18" charset="0"/>
                <a:sym typeface="Times New Roman" pitchFamily="18" charset="0"/>
              </a:rPr>
              <a:t> Etude qui « démontre » l’efficacité de la méthode</a:t>
            </a:r>
          </a:p>
        </p:txBody>
      </p:sp>
      <p:pic>
        <p:nvPicPr>
          <p:cNvPr id="118788" name="Picture 7"/>
          <p:cNvPicPr>
            <a:picLocks noChangeAspect="1" noChangeArrowheads="1"/>
          </p:cNvPicPr>
          <p:nvPr/>
        </p:nvPicPr>
        <p:blipFill>
          <a:blip r:embed="rId4"/>
          <a:srcRect/>
          <a:stretch>
            <a:fillRect/>
          </a:stretch>
        </p:blipFill>
        <p:spPr bwMode="auto">
          <a:xfrm>
            <a:off x="7164388" y="3508375"/>
            <a:ext cx="1687512" cy="1343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hape 128"/>
          <p:cNvSpPr txBox="1">
            <a:spLocks noGrp="1"/>
          </p:cNvSpPr>
          <p:nvPr>
            <p:ph type="ctrTitle" idx="4294967295"/>
          </p:nvPr>
        </p:nvSpPr>
        <p:spPr>
          <a:xfrm>
            <a:off x="827088" y="1276350"/>
            <a:ext cx="7416800" cy="1447800"/>
          </a:xfrm>
        </p:spPr>
        <p:txBody>
          <a:bodyPr anchor="ctr"/>
          <a:lstStyle/>
          <a:p>
            <a:pPr indent="-241300" algn="ctr" eaLnBrk="1" hangingPunct="1">
              <a:buClr>
                <a:srgbClr val="AF7B51"/>
              </a:buClr>
              <a:buSzPct val="95000"/>
              <a:buFont typeface="Nunito"/>
              <a:buNone/>
            </a:pPr>
            <a:r>
              <a:rPr lang="fr-FR" sz="4000" b="1" smtClean="0">
                <a:solidFill>
                  <a:srgbClr val="AF7B51"/>
                </a:solidFill>
                <a:latin typeface="Times New Roman" pitchFamily="18" charset="0"/>
                <a:cs typeface="Times New Roman" pitchFamily="18" charset="0"/>
                <a:sym typeface="Times New Roman" pitchFamily="18" charset="0"/>
              </a:rPr>
              <a:t>SIMULATION MULTI AGENTS</a:t>
            </a:r>
          </a:p>
        </p:txBody>
      </p:sp>
      <p:sp>
        <p:nvSpPr>
          <p:cNvPr id="120834" name="Rectangle 5"/>
          <p:cNvSpPr>
            <a:spLocks noChangeArrowheads="1"/>
          </p:cNvSpPr>
          <p:nvPr/>
        </p:nvSpPr>
        <p:spPr bwMode="auto">
          <a:xfrm>
            <a:off x="2124075" y="2716213"/>
            <a:ext cx="5327650" cy="579437"/>
          </a:xfrm>
          <a:prstGeom prst="rect">
            <a:avLst/>
          </a:prstGeom>
          <a:noFill/>
          <a:ln w="9525">
            <a:noFill/>
            <a:miter lim="800000"/>
            <a:headEnd/>
            <a:tailEnd/>
          </a:ln>
        </p:spPr>
        <p:txBody>
          <a:bodyPr>
            <a:spAutoFit/>
          </a:bodyPr>
          <a:lstStyle/>
          <a:p>
            <a:pPr algn="ctr"/>
            <a:r>
              <a:rPr lang="fr-FR" sz="3200">
                <a:solidFill>
                  <a:schemeClr val="bg2"/>
                </a:solidFill>
                <a:latin typeface="Times New Roman" pitchFamily="18" charset="0"/>
              </a:rPr>
              <a:t>Merci de votre attention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hape 128"/>
          <p:cNvSpPr txBox="1">
            <a:spLocks noGrp="1"/>
          </p:cNvSpPr>
          <p:nvPr>
            <p:ph type="ctrTitle" idx="4294967295"/>
          </p:nvPr>
        </p:nvSpPr>
        <p:spPr>
          <a:xfrm>
            <a:off x="827088" y="1276350"/>
            <a:ext cx="7416800" cy="1447800"/>
          </a:xfrm>
        </p:spPr>
        <p:txBody>
          <a:bodyPr anchor="ctr"/>
          <a:lstStyle/>
          <a:p>
            <a:pPr indent="-241300" algn="ctr" eaLnBrk="1" hangingPunct="1">
              <a:buClr>
                <a:srgbClr val="AF7B51"/>
              </a:buClr>
              <a:buSzPct val="95000"/>
              <a:buFont typeface="Nunito"/>
              <a:buNone/>
            </a:pPr>
            <a:r>
              <a:rPr lang="fr-FR" sz="4000" b="1" smtClean="0">
                <a:solidFill>
                  <a:srgbClr val="AF7B51"/>
                </a:solidFill>
                <a:latin typeface="Times New Roman" pitchFamily="18" charset="0"/>
                <a:cs typeface="Times New Roman" pitchFamily="18" charset="0"/>
                <a:sym typeface="Times New Roman" pitchFamily="18" charset="0"/>
              </a:rPr>
              <a:t>2. Travaux connexes</a:t>
            </a:r>
          </a:p>
        </p:txBody>
      </p:sp>
      <p:sp>
        <p:nvSpPr>
          <p:cNvPr id="24578" name="Shape 129"/>
          <p:cNvSpPr txBox="1">
            <a:spLocks noGrp="1"/>
          </p:cNvSpPr>
          <p:nvPr>
            <p:ph type="subTitle" idx="4294967295"/>
          </p:nvPr>
        </p:nvSpPr>
        <p:spPr>
          <a:xfrm>
            <a:off x="1187450" y="2643188"/>
            <a:ext cx="6535738" cy="1292225"/>
          </a:xfrm>
        </p:spPr>
        <p:txBody>
          <a:bodyPr/>
          <a:lstStyle/>
          <a:p>
            <a:pPr indent="-127000" algn="ctr" eaLnBrk="1" hangingPunct="1">
              <a:buClr>
                <a:srgbClr val="AF7B51"/>
              </a:buClr>
              <a:buFont typeface="Calibri" pitchFamily="34" charset="0"/>
              <a:buNone/>
            </a:pPr>
            <a:r>
              <a:rPr lang="fr-FR" sz="2000" b="1" smtClean="0">
                <a:latin typeface="Times New Roman" pitchFamily="18" charset="0"/>
                <a:cs typeface="Times New Roman" pitchFamily="18" charset="0"/>
                <a:sym typeface="Times New Roman" pitchFamily="18" charset="0"/>
              </a:rPr>
              <a:t>Social Network Modeling and Agent-Based Simulation in Support of Crisis De-Escalation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hape 159"/>
          <p:cNvSpPr txBox="1">
            <a:spLocks noGrp="1"/>
          </p:cNvSpPr>
          <p:nvPr>
            <p:ph type="title"/>
          </p:nvPr>
        </p:nvSpPr>
        <p:spPr>
          <a:xfrm>
            <a:off x="481013" y="339725"/>
            <a:ext cx="8412162" cy="954088"/>
          </a:xfrm>
        </p:spPr>
        <p:txBody>
          <a:bodyPr/>
          <a:lstStyle/>
          <a:p>
            <a:pPr indent="-190500" eaLnBrk="1" hangingPunct="1">
              <a:spcBef>
                <a:spcPct val="0"/>
              </a:spcBef>
              <a:buClr>
                <a:srgbClr val="AF7B51"/>
              </a:buClr>
              <a:buSzPct val="94000"/>
              <a:buFont typeface="Nunito"/>
              <a:buNone/>
            </a:pPr>
            <a:r>
              <a:rPr lang="fr-FR" smtClean="0">
                <a:latin typeface="Times New Roman" pitchFamily="18" charset="0"/>
                <a:cs typeface="Times New Roman" pitchFamily="18" charset="0"/>
                <a:sym typeface="Times New Roman" pitchFamily="18" charset="0"/>
              </a:rPr>
              <a:t>2. Travaux connexes</a:t>
            </a:r>
          </a:p>
        </p:txBody>
      </p:sp>
      <p:sp>
        <p:nvSpPr>
          <p:cNvPr id="26626" name="Shape 160"/>
          <p:cNvSpPr txBox="1">
            <a:spLocks noGrp="1"/>
          </p:cNvSpPr>
          <p:nvPr>
            <p:ph type="body" idx="1"/>
          </p:nvPr>
        </p:nvSpPr>
        <p:spPr>
          <a:xfrm>
            <a:off x="323850" y="1203325"/>
            <a:ext cx="8820150" cy="3651250"/>
          </a:xfrm>
        </p:spPr>
        <p:txBody>
          <a:bodyPr/>
          <a:lstStyle/>
          <a:p>
            <a:pPr marL="285750" indent="-285750" eaLnBrk="1" hangingPunct="1">
              <a:spcBef>
                <a:spcPct val="0"/>
              </a:spcBef>
              <a:buSzPct val="167000"/>
              <a:buFontTx/>
              <a:buChar char="•"/>
            </a:pPr>
            <a:r>
              <a:rPr lang="fr-FR" sz="2000" smtClean="0">
                <a:latin typeface="Times New Roman" pitchFamily="18" charset="0"/>
                <a:cs typeface="Times New Roman" pitchFamily="18" charset="0"/>
                <a:sym typeface="Times New Roman" pitchFamily="18" charset="0"/>
              </a:rPr>
              <a:t>Réduction des conflits : un domaine étudié</a:t>
            </a:r>
          </a:p>
          <a:p>
            <a:pPr marL="285750" indent="-285750" eaLnBrk="1" hangingPunct="1">
              <a:spcBef>
                <a:spcPct val="0"/>
              </a:spcBef>
              <a:buSzPct val="167000"/>
              <a:buFontTx/>
              <a:buChar char="•"/>
            </a:pPr>
            <a:r>
              <a:rPr lang="fr-FR" sz="2000" smtClean="0">
                <a:latin typeface="Times New Roman" pitchFamily="18" charset="0"/>
                <a:cs typeface="Times New Roman" pitchFamily="18" charset="0"/>
                <a:sym typeface="Times New Roman" pitchFamily="18" charset="0"/>
              </a:rPr>
              <a:t>Multiples journaux</a:t>
            </a:r>
          </a:p>
          <a:p>
            <a:pPr marL="285750" indent="-285750" eaLnBrk="1" hangingPunct="1">
              <a:spcBef>
                <a:spcPct val="0"/>
              </a:spcBef>
              <a:buSzPct val="167000"/>
              <a:buFontTx/>
              <a:buChar char="•"/>
            </a:pPr>
            <a:r>
              <a:rPr lang="fr-FR" sz="2000" smtClean="0">
                <a:latin typeface="Times New Roman" pitchFamily="18" charset="0"/>
                <a:cs typeface="Times New Roman" pitchFamily="18" charset="0"/>
                <a:sym typeface="Times New Roman" pitchFamily="18" charset="0"/>
              </a:rPr>
              <a:t>Utilisation de l’approche « M&amp;S » : </a:t>
            </a:r>
            <a:r>
              <a:rPr lang="fr-FR" sz="2000" i="1" smtClean="0">
                <a:latin typeface="Times New Roman" pitchFamily="18" charset="0"/>
                <a:cs typeface="Times New Roman" pitchFamily="18" charset="0"/>
                <a:sym typeface="Times New Roman" pitchFamily="18" charset="0"/>
              </a:rPr>
              <a:t>Computer-aided Modelling and Simulation</a:t>
            </a:r>
          </a:p>
          <a:p>
            <a:pPr marL="285750" indent="-285750" eaLnBrk="1" hangingPunct="1">
              <a:spcBef>
                <a:spcPct val="0"/>
              </a:spcBef>
              <a:buSzPct val="167000"/>
              <a:buFontTx/>
              <a:buChar char="•"/>
            </a:pPr>
            <a:endParaRPr lang="fr-FR" sz="2000" i="1" smtClean="0">
              <a:latin typeface="Times New Roman" pitchFamily="18" charset="0"/>
              <a:cs typeface="Times New Roman" pitchFamily="18" charset="0"/>
              <a:sym typeface="Times New Roman" pitchFamily="18" charset="0"/>
            </a:endParaRPr>
          </a:p>
          <a:p>
            <a:pPr marL="285750" indent="-285750">
              <a:spcBef>
                <a:spcPct val="0"/>
              </a:spcBef>
              <a:buSzPct val="167000"/>
              <a:buFont typeface="Calibri" pitchFamily="34" charset="0"/>
              <a:buChar char="•"/>
            </a:pPr>
            <a:r>
              <a:rPr lang="en-US" sz="2000" smtClean="0">
                <a:latin typeface="Times New Roman" pitchFamily="18" charset="0"/>
                <a:cs typeface="Times New Roman" pitchFamily="18" charset="0"/>
                <a:sym typeface="Times New Roman" pitchFamily="18" charset="0"/>
              </a:rPr>
              <a:t> L. F. Richardson</a:t>
            </a:r>
          </a:p>
          <a:p>
            <a:pPr marL="285750" indent="-285750">
              <a:spcBef>
                <a:spcPct val="0"/>
              </a:spcBef>
              <a:buSzPct val="167000"/>
              <a:buFont typeface="Calibri" pitchFamily="34" charset="0"/>
              <a:buNone/>
            </a:pPr>
            <a:r>
              <a:rPr lang="en-US" sz="2000" i="1" smtClean="0">
                <a:latin typeface="Times New Roman" pitchFamily="18" charset="0"/>
                <a:cs typeface="Times New Roman" pitchFamily="18" charset="0"/>
                <a:sym typeface="Times New Roman" pitchFamily="18" charset="0"/>
              </a:rPr>
              <a:t>	</a:t>
            </a:r>
            <a:r>
              <a:rPr lang="en-US" sz="2000" smtClean="0">
                <a:solidFill>
                  <a:schemeClr val="bg1"/>
                </a:solidFill>
                <a:latin typeface="Times New Roman" pitchFamily="18" charset="0"/>
                <a:cs typeface="Times New Roman" pitchFamily="18" charset="0"/>
                <a:sym typeface="Times New Roman" pitchFamily="18" charset="0"/>
              </a:rPr>
              <a:t> 	 </a:t>
            </a:r>
            <a:r>
              <a:rPr lang="fr-FR" sz="2000" b="1" smtClean="0">
                <a:solidFill>
                  <a:schemeClr val="bg1"/>
                </a:solidFill>
                <a:latin typeface="Times New Roman" pitchFamily="18" charset="0"/>
                <a:cs typeface="Times New Roman" pitchFamily="18" charset="0"/>
                <a:sym typeface="Times New Roman" pitchFamily="18" charset="0"/>
              </a:rPr>
              <a:t>*</a:t>
            </a:r>
            <a:r>
              <a:rPr lang="fr-FR" sz="2000" b="1" smtClean="0">
                <a:solidFill>
                  <a:schemeClr val="bg2"/>
                </a:solidFill>
                <a:latin typeface="Times New Roman" pitchFamily="18" charset="0"/>
                <a:cs typeface="Times New Roman" pitchFamily="18" charset="0"/>
                <a:sym typeface="Times New Roman" pitchFamily="18" charset="0"/>
              </a:rPr>
              <a:t> </a:t>
            </a:r>
            <a:r>
              <a:rPr lang="en-US" i="1" smtClean="0">
                <a:latin typeface="Times New Roman" pitchFamily="18" charset="0"/>
                <a:cs typeface="Times New Roman" pitchFamily="18" charset="0"/>
                <a:sym typeface="Times New Roman" pitchFamily="18" charset="0"/>
              </a:rPr>
              <a:t>Arms and Insecurity: A Mathematical Study of the Causes and Origins of War</a:t>
            </a:r>
            <a:r>
              <a:rPr lang="en-US" smtClean="0">
                <a:latin typeface="Times New Roman" pitchFamily="18" charset="0"/>
                <a:cs typeface="Times New Roman" pitchFamily="18" charset="0"/>
                <a:sym typeface="Times New Roman" pitchFamily="18" charset="0"/>
              </a:rPr>
              <a:t>. 	 </a:t>
            </a:r>
            <a:r>
              <a:rPr lang="fr-FR" b="1" smtClean="0">
                <a:solidFill>
                  <a:schemeClr val="bg1"/>
                </a:solidFill>
                <a:latin typeface="Times New Roman" pitchFamily="18" charset="0"/>
                <a:cs typeface="Times New Roman" pitchFamily="18" charset="0"/>
                <a:sym typeface="Times New Roman" pitchFamily="18" charset="0"/>
              </a:rPr>
              <a:t>*</a:t>
            </a:r>
            <a:r>
              <a:rPr lang="fr-FR" b="1" smtClean="0">
                <a:solidFill>
                  <a:schemeClr val="bg2"/>
                </a:solidFill>
                <a:latin typeface="Times New Roman" pitchFamily="18" charset="0"/>
                <a:cs typeface="Times New Roman" pitchFamily="18" charset="0"/>
                <a:sym typeface="Times New Roman" pitchFamily="18" charset="0"/>
              </a:rPr>
              <a:t> </a:t>
            </a:r>
            <a:r>
              <a:rPr lang="en-US" smtClean="0">
                <a:latin typeface="Times New Roman" pitchFamily="18" charset="0"/>
                <a:cs typeface="Times New Roman" pitchFamily="18" charset="0"/>
                <a:sym typeface="Times New Roman" pitchFamily="18" charset="0"/>
              </a:rPr>
              <a:t>Modèle purement mathématique : probabilités et équations différentielles</a:t>
            </a:r>
            <a:endParaRPr lang="fr-FR" i="1" smtClean="0">
              <a:latin typeface="Times New Roman" pitchFamily="18" charset="0"/>
              <a:cs typeface="Times New Roman" pitchFamily="18" charset="0"/>
              <a:sym typeface="Times New Roman" pitchFamily="18" charset="0"/>
            </a:endParaRPr>
          </a:p>
          <a:p>
            <a:pPr marL="285750" indent="-285750" eaLnBrk="1" hangingPunct="1">
              <a:spcBef>
                <a:spcPct val="0"/>
              </a:spcBef>
              <a:buSzPct val="167000"/>
              <a:buFontTx/>
              <a:buChar char="•"/>
            </a:pPr>
            <a:endParaRPr lang="fr-FR" sz="2000" smtClean="0">
              <a:latin typeface="Times New Roman" pitchFamily="18" charset="0"/>
              <a:cs typeface="Times New Roman" pitchFamily="18" charset="0"/>
              <a:sym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hape 159"/>
          <p:cNvSpPr txBox="1">
            <a:spLocks noGrp="1"/>
          </p:cNvSpPr>
          <p:nvPr>
            <p:ph type="title"/>
          </p:nvPr>
        </p:nvSpPr>
        <p:spPr>
          <a:xfrm>
            <a:off x="552450" y="339725"/>
            <a:ext cx="8412163" cy="954088"/>
          </a:xfrm>
        </p:spPr>
        <p:txBody>
          <a:bodyPr/>
          <a:lstStyle/>
          <a:p>
            <a:pPr indent="-190500" eaLnBrk="1" hangingPunct="1">
              <a:spcBef>
                <a:spcPct val="0"/>
              </a:spcBef>
              <a:buClr>
                <a:srgbClr val="AF7B51"/>
              </a:buClr>
              <a:buSzPct val="94000"/>
              <a:buFont typeface="Nunito"/>
              <a:buNone/>
            </a:pPr>
            <a:r>
              <a:rPr lang="fr-FR" smtClean="0">
                <a:latin typeface="Times New Roman" pitchFamily="18" charset="0"/>
                <a:cs typeface="Times New Roman" pitchFamily="18" charset="0"/>
                <a:sym typeface="Times New Roman" pitchFamily="18" charset="0"/>
              </a:rPr>
              <a:t>2. Travaux connexes</a:t>
            </a:r>
          </a:p>
        </p:txBody>
      </p:sp>
      <p:sp>
        <p:nvSpPr>
          <p:cNvPr id="28674" name="Shape 160"/>
          <p:cNvSpPr txBox="1">
            <a:spLocks noGrp="1"/>
          </p:cNvSpPr>
          <p:nvPr>
            <p:ph type="body" idx="1"/>
          </p:nvPr>
        </p:nvSpPr>
        <p:spPr>
          <a:xfrm>
            <a:off x="334963" y="1177925"/>
            <a:ext cx="8629650" cy="3651250"/>
          </a:xfrm>
        </p:spPr>
        <p:txBody>
          <a:bodyPr/>
          <a:lstStyle/>
          <a:p>
            <a:pPr>
              <a:spcBef>
                <a:spcPct val="0"/>
              </a:spcBef>
              <a:buSzPct val="167000"/>
              <a:buFont typeface="Calibri" pitchFamily="34" charset="0"/>
              <a:buChar char="•"/>
            </a:pPr>
            <a:r>
              <a:rPr lang="fr-FR" sz="2000" smtClean="0">
                <a:latin typeface="Times New Roman" pitchFamily="18" charset="0"/>
                <a:cs typeface="Times New Roman" pitchFamily="18" charset="0"/>
                <a:sym typeface="Times New Roman" pitchFamily="18" charset="0"/>
              </a:rPr>
              <a:t>  Réduction des conflits : un domaine étudié</a:t>
            </a:r>
          </a:p>
          <a:p>
            <a:pPr>
              <a:spcBef>
                <a:spcPct val="0"/>
              </a:spcBef>
              <a:buSzPct val="167000"/>
              <a:buFont typeface="Calibri" pitchFamily="34" charset="0"/>
              <a:buChar char="•"/>
            </a:pPr>
            <a:r>
              <a:rPr lang="fr-FR" sz="2000" smtClean="0">
                <a:latin typeface="Times New Roman" pitchFamily="18" charset="0"/>
                <a:cs typeface="Times New Roman" pitchFamily="18" charset="0"/>
                <a:sym typeface="Times New Roman" pitchFamily="18" charset="0"/>
              </a:rPr>
              <a:t>  Multiples journaux</a:t>
            </a:r>
          </a:p>
          <a:p>
            <a:pPr>
              <a:spcBef>
                <a:spcPct val="0"/>
              </a:spcBef>
              <a:buSzPct val="167000"/>
              <a:buFont typeface="Calibri" pitchFamily="34" charset="0"/>
              <a:buChar char="•"/>
            </a:pPr>
            <a:r>
              <a:rPr lang="fr-FR" sz="2000" smtClean="0">
                <a:latin typeface="Times New Roman" pitchFamily="18" charset="0"/>
                <a:cs typeface="Times New Roman" pitchFamily="18" charset="0"/>
                <a:sym typeface="Times New Roman" pitchFamily="18" charset="0"/>
              </a:rPr>
              <a:t>  Utilisation de l’approche « M&amp;S » : </a:t>
            </a:r>
            <a:r>
              <a:rPr lang="fr-FR" sz="2000" i="1" smtClean="0">
                <a:latin typeface="Times New Roman" pitchFamily="18" charset="0"/>
                <a:cs typeface="Times New Roman" pitchFamily="18" charset="0"/>
                <a:sym typeface="Times New Roman" pitchFamily="18" charset="0"/>
              </a:rPr>
              <a:t>Computer-aided Modelling and Simulation</a:t>
            </a:r>
          </a:p>
          <a:p>
            <a:pPr>
              <a:spcBef>
                <a:spcPct val="0"/>
              </a:spcBef>
              <a:buSzPct val="167000"/>
              <a:buFont typeface="Calibri" pitchFamily="34" charset="0"/>
              <a:buNone/>
            </a:pPr>
            <a:endParaRPr lang="en-US" sz="2000" i="1" smtClean="0">
              <a:latin typeface="Times New Roman" pitchFamily="18" charset="0"/>
              <a:cs typeface="Times New Roman" pitchFamily="18" charset="0"/>
              <a:sym typeface="Times New Roman" pitchFamily="18" charset="0"/>
            </a:endParaRPr>
          </a:p>
          <a:p>
            <a:pPr>
              <a:spcBef>
                <a:spcPct val="0"/>
              </a:spcBef>
              <a:buSzPct val="167000"/>
              <a:buFont typeface="Calibri" pitchFamily="34" charset="0"/>
              <a:buChar char="•"/>
            </a:pPr>
            <a:r>
              <a:rPr lang="en-US" sz="2000" smtClean="0">
                <a:latin typeface="Times New Roman" pitchFamily="18" charset="0"/>
                <a:cs typeface="Times New Roman" pitchFamily="18" charset="0"/>
                <a:sym typeface="Times New Roman" pitchFamily="18" charset="0"/>
              </a:rPr>
              <a:t>  D. Ruloff</a:t>
            </a:r>
          </a:p>
          <a:p>
            <a:pPr>
              <a:spcBef>
                <a:spcPct val="0"/>
              </a:spcBef>
              <a:buSzPct val="167000"/>
              <a:buFont typeface="Calibri" pitchFamily="34" charset="0"/>
              <a:buNone/>
            </a:pPr>
            <a:r>
              <a:rPr lang="en-US" sz="2000" i="1" smtClean="0">
                <a:latin typeface="Times New Roman" pitchFamily="18" charset="0"/>
                <a:cs typeface="Times New Roman" pitchFamily="18" charset="0"/>
                <a:sym typeface="Times New Roman" pitchFamily="18" charset="0"/>
              </a:rPr>
              <a:t>	</a:t>
            </a:r>
            <a:r>
              <a:rPr lang="en-US" sz="2000" smtClean="0">
                <a:solidFill>
                  <a:schemeClr val="bg1"/>
                </a:solidFill>
                <a:latin typeface="Times New Roman" pitchFamily="18" charset="0"/>
                <a:cs typeface="Times New Roman" pitchFamily="18" charset="0"/>
                <a:sym typeface="Times New Roman" pitchFamily="18" charset="0"/>
              </a:rPr>
              <a:t> *</a:t>
            </a:r>
            <a:r>
              <a:rPr lang="en-US" sz="2000" smtClean="0">
                <a:latin typeface="Times New Roman" pitchFamily="18" charset="0"/>
                <a:cs typeface="Times New Roman" pitchFamily="18" charset="0"/>
                <a:sym typeface="Times New Roman" pitchFamily="18" charset="0"/>
              </a:rPr>
              <a:t> </a:t>
            </a:r>
            <a:r>
              <a:rPr lang="en-US" i="1" smtClean="0">
                <a:solidFill>
                  <a:schemeClr val="bg2"/>
                </a:solidFill>
                <a:latin typeface="Times New Roman" pitchFamily="18" charset="0"/>
                <a:cs typeface="Times New Roman" pitchFamily="18" charset="0"/>
                <a:sym typeface="Times New Roman" pitchFamily="18" charset="0"/>
              </a:rPr>
              <a:t>The dynamics of conﬂict and cooperation between nations. A computer simulation and some results</a:t>
            </a:r>
            <a:r>
              <a:rPr lang="en-US" smtClean="0">
                <a:latin typeface="Times New Roman" pitchFamily="18" charset="0"/>
                <a:cs typeface="Times New Roman" pitchFamily="18" charset="0"/>
                <a:sym typeface="Times New Roman" pitchFamily="18" charset="0"/>
              </a:rPr>
              <a:t>	</a:t>
            </a:r>
          </a:p>
          <a:p>
            <a:pPr>
              <a:spcBef>
                <a:spcPct val="0"/>
              </a:spcBef>
              <a:buSzPct val="167000"/>
              <a:buFont typeface="Calibri" pitchFamily="34" charset="0"/>
              <a:buNone/>
            </a:pPr>
            <a:r>
              <a:rPr lang="en-US" smtClean="0">
                <a:latin typeface="Times New Roman" pitchFamily="18" charset="0"/>
                <a:cs typeface="Times New Roman" pitchFamily="18" charset="0"/>
                <a:sym typeface="Times New Roman" pitchFamily="18" charset="0"/>
              </a:rPr>
              <a:t>	 </a:t>
            </a:r>
            <a:r>
              <a:rPr lang="fr-FR" b="1" smtClean="0">
                <a:solidFill>
                  <a:schemeClr val="bg1"/>
                </a:solidFill>
                <a:latin typeface="Times New Roman" pitchFamily="18" charset="0"/>
                <a:cs typeface="Times New Roman" pitchFamily="18" charset="0"/>
                <a:sym typeface="Times New Roman" pitchFamily="18" charset="0"/>
              </a:rPr>
              <a:t>*</a:t>
            </a:r>
            <a:r>
              <a:rPr lang="fr-FR" b="1" smtClean="0">
                <a:solidFill>
                  <a:schemeClr val="bg2"/>
                </a:solidFill>
                <a:latin typeface="Times New Roman" pitchFamily="18" charset="0"/>
                <a:cs typeface="Times New Roman" pitchFamily="18" charset="0"/>
                <a:sym typeface="Times New Roman" pitchFamily="18" charset="0"/>
              </a:rPr>
              <a:t> </a:t>
            </a:r>
            <a:r>
              <a:rPr lang="en-US" smtClean="0">
                <a:latin typeface="Times New Roman" pitchFamily="18" charset="0"/>
                <a:cs typeface="Times New Roman" pitchFamily="18" charset="0"/>
                <a:sym typeface="Times New Roman" pitchFamily="18" charset="0"/>
              </a:rPr>
              <a:t>un système dynamique pour des relations internationales</a:t>
            </a:r>
          </a:p>
          <a:p>
            <a:pPr>
              <a:spcBef>
                <a:spcPct val="0"/>
              </a:spcBef>
              <a:buSzPct val="167000"/>
              <a:buFont typeface="Calibri" pitchFamily="34" charset="0"/>
              <a:buNone/>
            </a:pPr>
            <a:endParaRPr lang="en-US" sz="2000" smtClean="0">
              <a:latin typeface="Times New Roman" pitchFamily="18" charset="0"/>
              <a:cs typeface="Times New Roman" pitchFamily="18" charset="0"/>
              <a:sym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hape 159"/>
          <p:cNvSpPr txBox="1">
            <a:spLocks noGrp="1"/>
          </p:cNvSpPr>
          <p:nvPr>
            <p:ph type="title" idx="4294967295"/>
          </p:nvPr>
        </p:nvSpPr>
        <p:spPr>
          <a:xfrm>
            <a:off x="552450" y="339725"/>
            <a:ext cx="8412163" cy="954088"/>
          </a:xfrm>
        </p:spPr>
        <p:txBody>
          <a:bodyPr/>
          <a:lstStyle/>
          <a:p>
            <a:pPr indent="-190500" eaLnBrk="1" hangingPunct="1">
              <a:buClr>
                <a:srgbClr val="AF7B51"/>
              </a:buClr>
              <a:buSzPct val="94000"/>
              <a:buFont typeface="Nunito"/>
              <a:buNone/>
            </a:pPr>
            <a:r>
              <a:rPr lang="fr-FR" sz="3200" b="1" smtClean="0">
                <a:solidFill>
                  <a:srgbClr val="AF7B51"/>
                </a:solidFill>
                <a:latin typeface="Times New Roman" pitchFamily="18" charset="0"/>
                <a:cs typeface="Times New Roman" pitchFamily="18" charset="0"/>
                <a:sym typeface="Times New Roman" pitchFamily="18" charset="0"/>
              </a:rPr>
              <a:t>2. Travaux connexes</a:t>
            </a:r>
          </a:p>
        </p:txBody>
      </p:sp>
      <p:sp>
        <p:nvSpPr>
          <p:cNvPr id="30722" name="Shape 160"/>
          <p:cNvSpPr txBox="1">
            <a:spLocks noGrp="1"/>
          </p:cNvSpPr>
          <p:nvPr>
            <p:ph type="body" idx="4294967295"/>
          </p:nvPr>
        </p:nvSpPr>
        <p:spPr>
          <a:xfrm>
            <a:off x="334963" y="1177925"/>
            <a:ext cx="8629650" cy="3651250"/>
          </a:xfrm>
        </p:spPr>
        <p:txBody>
          <a:bodyPr/>
          <a:lstStyle/>
          <a:p>
            <a:pPr>
              <a:lnSpc>
                <a:spcPct val="115000"/>
              </a:lnSpc>
              <a:buClr>
                <a:srgbClr val="233A44"/>
              </a:buClr>
              <a:buSzPct val="167000"/>
              <a:buFont typeface="Calibri" pitchFamily="34" charset="0"/>
              <a:buChar char="•"/>
            </a:pPr>
            <a:r>
              <a:rPr lang="fr-FR" sz="2000" smtClean="0">
                <a:solidFill>
                  <a:srgbClr val="233A44"/>
                </a:solidFill>
                <a:latin typeface="Times New Roman" pitchFamily="18" charset="0"/>
                <a:cs typeface="Times New Roman" pitchFamily="18" charset="0"/>
                <a:sym typeface="Times New Roman" pitchFamily="18" charset="0"/>
              </a:rPr>
              <a:t>  Réduction des conflits : un domaine étudié</a:t>
            </a:r>
          </a:p>
          <a:p>
            <a:pPr>
              <a:lnSpc>
                <a:spcPct val="115000"/>
              </a:lnSpc>
              <a:buClr>
                <a:srgbClr val="233A44"/>
              </a:buClr>
              <a:buSzPct val="167000"/>
              <a:buFont typeface="Calibri" pitchFamily="34" charset="0"/>
              <a:buChar char="•"/>
            </a:pPr>
            <a:r>
              <a:rPr lang="fr-FR" sz="2000" smtClean="0">
                <a:solidFill>
                  <a:srgbClr val="233A44"/>
                </a:solidFill>
                <a:latin typeface="Times New Roman" pitchFamily="18" charset="0"/>
                <a:cs typeface="Times New Roman" pitchFamily="18" charset="0"/>
                <a:sym typeface="Times New Roman" pitchFamily="18" charset="0"/>
              </a:rPr>
              <a:t>  Multiples journaux</a:t>
            </a:r>
          </a:p>
          <a:p>
            <a:pPr>
              <a:lnSpc>
                <a:spcPct val="115000"/>
              </a:lnSpc>
              <a:buClr>
                <a:srgbClr val="233A44"/>
              </a:buClr>
              <a:buSzPct val="167000"/>
              <a:buFont typeface="Calibri" pitchFamily="34" charset="0"/>
              <a:buChar char="•"/>
            </a:pPr>
            <a:r>
              <a:rPr lang="fr-FR" sz="2000" smtClean="0">
                <a:solidFill>
                  <a:srgbClr val="233A44"/>
                </a:solidFill>
                <a:latin typeface="Times New Roman" pitchFamily="18" charset="0"/>
                <a:cs typeface="Times New Roman" pitchFamily="18" charset="0"/>
                <a:sym typeface="Times New Roman" pitchFamily="18" charset="0"/>
              </a:rPr>
              <a:t>  Utilisation de l’approche « M&amp;S » : </a:t>
            </a:r>
            <a:r>
              <a:rPr lang="fr-FR" sz="2000" i="1" smtClean="0">
                <a:solidFill>
                  <a:srgbClr val="233A44"/>
                </a:solidFill>
                <a:latin typeface="Times New Roman" pitchFamily="18" charset="0"/>
                <a:cs typeface="Times New Roman" pitchFamily="18" charset="0"/>
                <a:sym typeface="Times New Roman" pitchFamily="18" charset="0"/>
              </a:rPr>
              <a:t>Computer-aided Modelling and Simulation</a:t>
            </a:r>
          </a:p>
          <a:p>
            <a:pPr>
              <a:lnSpc>
                <a:spcPct val="115000"/>
              </a:lnSpc>
              <a:buClr>
                <a:srgbClr val="233A44"/>
              </a:buClr>
              <a:buSzPct val="167000"/>
              <a:buFont typeface="Calibri" pitchFamily="34" charset="0"/>
              <a:buNone/>
            </a:pPr>
            <a:endParaRPr lang="en-US" sz="2000" i="1" smtClean="0">
              <a:solidFill>
                <a:srgbClr val="233A44"/>
              </a:solidFill>
              <a:latin typeface="Times New Roman" pitchFamily="18" charset="0"/>
              <a:cs typeface="Times New Roman" pitchFamily="18" charset="0"/>
              <a:sym typeface="Times New Roman" pitchFamily="18" charset="0"/>
            </a:endParaRPr>
          </a:p>
          <a:p>
            <a:pPr>
              <a:lnSpc>
                <a:spcPct val="115000"/>
              </a:lnSpc>
              <a:buClr>
                <a:srgbClr val="233A44"/>
              </a:buClr>
              <a:buSzPct val="167000"/>
              <a:buFont typeface="Calibri" pitchFamily="34" charset="0"/>
              <a:buChar char="•"/>
            </a:pPr>
            <a:r>
              <a:rPr lang="en-US" sz="2000" smtClean="0">
                <a:solidFill>
                  <a:srgbClr val="233A44"/>
                </a:solidFill>
                <a:latin typeface="Times New Roman" pitchFamily="18" charset="0"/>
                <a:cs typeface="Times New Roman" pitchFamily="18" charset="0"/>
                <a:sym typeface="Times New Roman" pitchFamily="18" charset="0"/>
              </a:rPr>
              <a:t>  D. Ruloff</a:t>
            </a:r>
          </a:p>
          <a:p>
            <a:pPr>
              <a:lnSpc>
                <a:spcPct val="115000"/>
              </a:lnSpc>
              <a:buClr>
                <a:srgbClr val="233A44"/>
              </a:buClr>
              <a:buSzPct val="167000"/>
              <a:buFont typeface="Calibri" pitchFamily="34" charset="0"/>
              <a:buNone/>
            </a:pPr>
            <a:r>
              <a:rPr lang="en-US" sz="2000" i="1" smtClean="0">
                <a:solidFill>
                  <a:srgbClr val="233A44"/>
                </a:solidFill>
                <a:latin typeface="Times New Roman" pitchFamily="18" charset="0"/>
                <a:cs typeface="Times New Roman" pitchFamily="18" charset="0"/>
                <a:sym typeface="Times New Roman" pitchFamily="18" charset="0"/>
              </a:rPr>
              <a:t>	</a:t>
            </a:r>
            <a:r>
              <a:rPr lang="en-US" sz="2000" smtClean="0">
                <a:solidFill>
                  <a:schemeClr val="bg1"/>
                </a:solidFill>
                <a:latin typeface="Times New Roman" pitchFamily="18" charset="0"/>
                <a:cs typeface="Times New Roman" pitchFamily="18" charset="0"/>
                <a:sym typeface="Times New Roman" pitchFamily="18" charset="0"/>
              </a:rPr>
              <a:t> *</a:t>
            </a:r>
            <a:r>
              <a:rPr lang="en-US" sz="2000" smtClean="0">
                <a:solidFill>
                  <a:srgbClr val="233A44"/>
                </a:solidFill>
                <a:latin typeface="Times New Roman" pitchFamily="18" charset="0"/>
                <a:cs typeface="Times New Roman" pitchFamily="18" charset="0"/>
                <a:sym typeface="Times New Roman" pitchFamily="18" charset="0"/>
              </a:rPr>
              <a:t> </a:t>
            </a:r>
            <a:r>
              <a:rPr lang="en-US" sz="1800" i="1" smtClean="0">
                <a:solidFill>
                  <a:schemeClr val="bg2"/>
                </a:solidFill>
                <a:latin typeface="Times New Roman" pitchFamily="18" charset="0"/>
                <a:cs typeface="Times New Roman" pitchFamily="18" charset="0"/>
                <a:sym typeface="Times New Roman" pitchFamily="18" charset="0"/>
              </a:rPr>
              <a:t>The dynamics of conﬂict and cooperation between nations. A</a:t>
            </a:r>
            <a:r>
              <a:rPr lang="en-US" sz="1800" smtClean="0">
                <a:solidFill>
                  <a:srgbClr val="233A44"/>
                </a:solidFill>
                <a:latin typeface="Times New Roman" pitchFamily="18" charset="0"/>
                <a:cs typeface="Times New Roman" pitchFamily="18" charset="0"/>
                <a:sym typeface="Times New Roman" pitchFamily="18" charset="0"/>
              </a:rPr>
              <a:t> </a:t>
            </a:r>
            <a:r>
              <a:rPr lang="en-US" sz="1800" i="1" smtClean="0">
                <a:solidFill>
                  <a:schemeClr val="bg2"/>
                </a:solidFill>
                <a:latin typeface="Times New Roman" pitchFamily="18" charset="0"/>
                <a:cs typeface="Times New Roman" pitchFamily="18" charset="0"/>
                <a:sym typeface="Times New Roman" pitchFamily="18" charset="0"/>
              </a:rPr>
              <a:t>computer simulation and some results</a:t>
            </a:r>
            <a:r>
              <a:rPr lang="en-US" sz="1800" smtClean="0">
                <a:solidFill>
                  <a:srgbClr val="233A44"/>
                </a:solidFill>
                <a:latin typeface="Times New Roman" pitchFamily="18" charset="0"/>
                <a:cs typeface="Times New Roman" pitchFamily="18" charset="0"/>
                <a:sym typeface="Times New Roman" pitchFamily="18" charset="0"/>
              </a:rPr>
              <a:t>	</a:t>
            </a:r>
          </a:p>
          <a:p>
            <a:pPr>
              <a:lnSpc>
                <a:spcPct val="115000"/>
              </a:lnSpc>
              <a:buClr>
                <a:srgbClr val="233A44"/>
              </a:buClr>
              <a:buSzPct val="167000"/>
              <a:buFont typeface="Calibri" pitchFamily="34" charset="0"/>
              <a:buNone/>
            </a:pPr>
            <a:r>
              <a:rPr lang="en-US" sz="1800" smtClean="0">
                <a:solidFill>
                  <a:srgbClr val="233A44"/>
                </a:solidFill>
                <a:latin typeface="Times New Roman" pitchFamily="18" charset="0"/>
                <a:cs typeface="Times New Roman" pitchFamily="18" charset="0"/>
                <a:sym typeface="Times New Roman" pitchFamily="18" charset="0"/>
              </a:rPr>
              <a:t>	 </a:t>
            </a:r>
            <a:r>
              <a:rPr lang="fr-FR" sz="1800" b="1" smtClean="0">
                <a:solidFill>
                  <a:schemeClr val="bg1"/>
                </a:solidFill>
                <a:latin typeface="Times New Roman" pitchFamily="18" charset="0"/>
                <a:cs typeface="Times New Roman" pitchFamily="18" charset="0"/>
                <a:sym typeface="Times New Roman" pitchFamily="18" charset="0"/>
              </a:rPr>
              <a:t>*</a:t>
            </a:r>
            <a:r>
              <a:rPr lang="fr-FR" sz="1800" b="1" smtClean="0">
                <a:solidFill>
                  <a:schemeClr val="bg2"/>
                </a:solidFill>
                <a:latin typeface="Times New Roman" pitchFamily="18" charset="0"/>
                <a:cs typeface="Times New Roman" pitchFamily="18" charset="0"/>
                <a:sym typeface="Times New Roman" pitchFamily="18" charset="0"/>
              </a:rPr>
              <a:t> </a:t>
            </a:r>
            <a:r>
              <a:rPr lang="en-US" sz="1800" smtClean="0">
                <a:solidFill>
                  <a:srgbClr val="233A44"/>
                </a:solidFill>
                <a:latin typeface="Times New Roman" pitchFamily="18" charset="0"/>
                <a:cs typeface="Times New Roman" pitchFamily="18" charset="0"/>
                <a:sym typeface="Times New Roman" pitchFamily="18" charset="0"/>
              </a:rPr>
              <a:t>un système dynamique pour des relations internationales</a:t>
            </a:r>
          </a:p>
          <a:p>
            <a:pPr>
              <a:lnSpc>
                <a:spcPct val="115000"/>
              </a:lnSpc>
              <a:buClr>
                <a:srgbClr val="233A44"/>
              </a:buClr>
              <a:buSzPct val="167000"/>
              <a:buFont typeface="Calibri" pitchFamily="34" charset="0"/>
              <a:buNone/>
            </a:pPr>
            <a:endParaRPr lang="en-US" sz="2000" smtClean="0">
              <a:solidFill>
                <a:srgbClr val="233A44"/>
              </a:solidFill>
              <a:latin typeface="Times New Roman" pitchFamily="18" charset="0"/>
              <a:cs typeface="Times New Roman" pitchFamily="18" charset="0"/>
              <a:sym typeface="Times New Roman" pitchFamily="18" charset="0"/>
            </a:endParaRPr>
          </a:p>
          <a:p>
            <a:pPr>
              <a:lnSpc>
                <a:spcPct val="115000"/>
              </a:lnSpc>
              <a:buClr>
                <a:srgbClr val="233A44"/>
              </a:buClr>
              <a:buSzPct val="167000"/>
              <a:buFont typeface="Calibri" pitchFamily="34" charset="0"/>
              <a:buChar char="•"/>
            </a:pPr>
            <a:r>
              <a:rPr lang="fr-FR" sz="2000" smtClean="0">
                <a:solidFill>
                  <a:srgbClr val="233A44"/>
                </a:solidFill>
                <a:latin typeface="Times New Roman" pitchFamily="18" charset="0"/>
                <a:cs typeface="Times New Roman" pitchFamily="18" charset="0"/>
                <a:sym typeface="Times New Roman" pitchFamily="18" charset="0"/>
              </a:rPr>
              <a:t>Modélisation avec les réseaux sociaux</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2784</TotalTime>
  <Words>7600</Words>
  <Application>Microsoft Office PowerPoint</Application>
  <PresentationFormat>Affichage à l'écran (16:9)</PresentationFormat>
  <Paragraphs>414</Paragraphs>
  <Slides>54</Slides>
  <Notes>54</Notes>
  <HiddenSlides>5</HiddenSlides>
  <MMClips>1</MMClips>
  <ScaleCrop>false</ScaleCrop>
  <HeadingPairs>
    <vt:vector size="6" baseType="variant">
      <vt:variant>
        <vt:lpstr>Polices utilisées</vt:lpstr>
      </vt:variant>
      <vt:variant>
        <vt:i4>5</vt:i4>
      </vt:variant>
      <vt:variant>
        <vt:lpstr>Modèle de conception</vt:lpstr>
      </vt:variant>
      <vt:variant>
        <vt:i4>12</vt:i4>
      </vt:variant>
      <vt:variant>
        <vt:lpstr>Titres des diapositives</vt:lpstr>
      </vt:variant>
      <vt:variant>
        <vt:i4>54</vt:i4>
      </vt:variant>
    </vt:vector>
  </HeadingPairs>
  <TitlesOfParts>
    <vt:vector size="71" baseType="lpstr">
      <vt:lpstr>Arial</vt:lpstr>
      <vt:lpstr>Nunito</vt:lpstr>
      <vt:lpstr>Times New Roman</vt:lpstr>
      <vt:lpstr>Calibri</vt:lpstr>
      <vt:lpstr>Times</vt:lpstr>
      <vt:lpstr>Shift</vt:lpstr>
      <vt:lpstr>Shift</vt:lpstr>
      <vt:lpstr>Shift</vt:lpstr>
      <vt:lpstr>Shift</vt:lpstr>
      <vt:lpstr>Shift</vt:lpstr>
      <vt:lpstr>Shift</vt:lpstr>
      <vt:lpstr>Shift</vt:lpstr>
      <vt:lpstr>Shift</vt:lpstr>
      <vt:lpstr>Shift</vt:lpstr>
      <vt:lpstr>Shift</vt:lpstr>
      <vt:lpstr>Shift</vt:lpstr>
      <vt:lpstr>Shift</vt:lpstr>
      <vt:lpstr>SIMULATION MULTI AGENTS</vt:lpstr>
      <vt:lpstr>Sommaire</vt:lpstr>
      <vt:lpstr>1. Introduction</vt:lpstr>
      <vt:lpstr>1. Introduction</vt:lpstr>
      <vt:lpstr>1. Introduction</vt:lpstr>
      <vt:lpstr>2. Travaux connexes</vt:lpstr>
      <vt:lpstr>2. Travaux connexes</vt:lpstr>
      <vt:lpstr>2. Travaux connexes</vt:lpstr>
      <vt:lpstr>2. Travaux connexes</vt:lpstr>
      <vt:lpstr>2. Travaux connexes</vt:lpstr>
      <vt:lpstr>2. Travaux connexes</vt:lpstr>
      <vt:lpstr>3. Approche algorithmique</vt:lpstr>
      <vt:lpstr>3. Approche algorithmique de l’article</vt:lpstr>
      <vt:lpstr>3. Approche algorithmique de l’article</vt:lpstr>
      <vt:lpstr>Annexe 1 : Automap</vt:lpstr>
      <vt:lpstr>Annexe 2 : Construct</vt:lpstr>
      <vt:lpstr>Annexe 3 : ORA</vt:lpstr>
      <vt:lpstr>3.A. Processus “Data to Model” : Automap</vt:lpstr>
      <vt:lpstr>3.A. Processus “Data to Model” : Automap</vt:lpstr>
      <vt:lpstr>3.A. Processus “Data to Model” : Automap</vt:lpstr>
      <vt:lpstr>3.B. Formation des croyances : Construct</vt:lpstr>
      <vt:lpstr>3.C. Modélisation simple</vt:lpstr>
      <vt:lpstr>3.C. Modélisation simple</vt:lpstr>
      <vt:lpstr>3.C. Modélisation simple</vt:lpstr>
      <vt:lpstr>3.C. Modélisation simple</vt:lpstr>
      <vt:lpstr>3.C. Modélisation simple</vt:lpstr>
      <vt:lpstr>3.C. Modélisation simple</vt:lpstr>
      <vt:lpstr>3.C. Modélisation simple</vt:lpstr>
      <vt:lpstr>3.C. Modélisation simple</vt:lpstr>
      <vt:lpstr>3.C. Modélisation simple</vt:lpstr>
      <vt:lpstr>3.C. Modélisation simple</vt:lpstr>
      <vt:lpstr>3.D. Modélisation complexe</vt:lpstr>
      <vt:lpstr>3.D. Modélisation complexe</vt:lpstr>
      <vt:lpstr>3.D. Modélisation complexe</vt:lpstr>
      <vt:lpstr>3.D. Modélisation complexe</vt:lpstr>
      <vt:lpstr>3.D. Modélisation complexe</vt:lpstr>
      <vt:lpstr>3.D. Modélisation complexe</vt:lpstr>
      <vt:lpstr>3.D. Modélisation complexe</vt:lpstr>
      <vt:lpstr>3.D. Modélisation complexe</vt:lpstr>
      <vt:lpstr>3.D. Modélisation complexe</vt:lpstr>
      <vt:lpstr>3.D. Modélisation complexe</vt:lpstr>
      <vt:lpstr>3.D. Modélisation complexe</vt:lpstr>
      <vt:lpstr>3.D. Modélisation complexe</vt:lpstr>
      <vt:lpstr>3.D. Modélisation complexe</vt:lpstr>
      <vt:lpstr>3.D. Modélisation complexe</vt:lpstr>
      <vt:lpstr>3.D. Modélisation complexe</vt:lpstr>
      <vt:lpstr>4. Reproductibilité des résultats</vt:lpstr>
      <vt:lpstr>4. Reproductibilité des résultats</vt:lpstr>
      <vt:lpstr>5. Limites de cette approche</vt:lpstr>
      <vt:lpstr>5. Limites de cette approche</vt:lpstr>
      <vt:lpstr>5. Limites de cette approche</vt:lpstr>
      <vt:lpstr>6. Discussion</vt:lpstr>
      <vt:lpstr>Conclusion</vt:lpstr>
      <vt:lpstr>SIMULATION MULTI AGENTS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SIMULATION MULTI AGENT</dc:title>
  <cp:lastModifiedBy>GUIRAUTE</cp:lastModifiedBy>
  <cp:revision>29</cp:revision>
  <cp:lastPrinted>2017-11-09T03:23:31Z</cp:lastPrinted>
  <dcterms:modified xsi:type="dcterms:W3CDTF">2017-11-14T23:12:43Z</dcterms:modified>
</cp:coreProperties>
</file>