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37"/>
  </p:notesMasterIdLst>
  <p:handoutMasterIdLst>
    <p:handoutMasterId r:id="rId38"/>
  </p:handoutMasterIdLst>
  <p:sldIdLst>
    <p:sldId id="257" r:id="rId3"/>
    <p:sldId id="260" r:id="rId4"/>
    <p:sldId id="269" r:id="rId5"/>
    <p:sldId id="270" r:id="rId6"/>
    <p:sldId id="272" r:id="rId7"/>
    <p:sldId id="273" r:id="rId8"/>
    <p:sldId id="271" r:id="rId9"/>
    <p:sldId id="275" r:id="rId10"/>
    <p:sldId id="277" r:id="rId11"/>
    <p:sldId id="302" r:id="rId12"/>
    <p:sldId id="303" r:id="rId13"/>
    <p:sldId id="304" r:id="rId14"/>
    <p:sldId id="305" r:id="rId15"/>
    <p:sldId id="306" r:id="rId16"/>
    <p:sldId id="280" r:id="rId17"/>
    <p:sldId id="279" r:id="rId18"/>
    <p:sldId id="281" r:id="rId19"/>
    <p:sldId id="282" r:id="rId20"/>
    <p:sldId id="307" r:id="rId21"/>
    <p:sldId id="283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285" r:id="rId33"/>
    <p:sldId id="286" r:id="rId34"/>
    <p:sldId id="266" r:id="rId35"/>
    <p:sldId id="289" r:id="rId36"/>
  </p:sldIdLst>
  <p:sldSz cx="8890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504D"/>
    <a:srgbClr val="336699"/>
    <a:srgbClr val="385C9B"/>
    <a:srgbClr val="90510E"/>
    <a:srgbClr val="E69202"/>
    <a:srgbClr val="A56911"/>
    <a:srgbClr val="003251"/>
    <a:srgbClr val="0A55A0"/>
    <a:srgbClr val="0079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072" autoAdjust="0"/>
  </p:normalViewPr>
  <p:slideViewPr>
    <p:cSldViewPr>
      <p:cViewPr varScale="1">
        <p:scale>
          <a:sx n="85" d="100"/>
          <a:sy n="85" d="100"/>
        </p:scale>
        <p:origin x="1632" y="84"/>
      </p:cViewPr>
      <p:guideLst>
        <p:guide orient="horz" pos="2160"/>
        <p:guide pos="3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84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E0C3-8D99-4096-9E7B-A744449487F6}" type="datetimeFigureOut">
              <a:rPr lang="fr-CA" smtClean="0"/>
              <a:pPr/>
              <a:t>2017-11-23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B6B05-61FE-48CB-BFFE-7A11B8F85EDC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6725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705A7-ED4B-400A-8067-88069BFB26FA}" type="datetimeFigureOut">
              <a:rPr lang="fr-CA" smtClean="0"/>
              <a:pPr/>
              <a:t>2017-11-23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0" y="685800"/>
            <a:ext cx="444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69CF3-C293-442C-B137-7476FC78D47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351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557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2027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8491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2103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8383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2941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11423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6723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26962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2172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172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3879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6896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81492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37235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94416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09429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61630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2078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0812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55869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29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4078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30790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92317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95321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99219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53454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34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2985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064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9625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436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8109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313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69CF3-C293-442C-B137-7476FC78D474}" type="slidenum">
              <a:rPr lang="fr-CA" smtClean="0"/>
              <a:pPr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45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accent2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8890000" cy="4221088"/>
          </a:xfrm>
          <a:noFill/>
        </p:spPr>
        <p:txBody>
          <a:bodyPr lIns="507600" tIns="1015200" rIns="507600" bIns="0" anchor="t" anchorCtr="0">
            <a:normAutofit/>
          </a:bodyPr>
          <a:lstStyle>
            <a:lvl1pPr algn="l">
              <a:defRPr sz="5600" b="1" cap="all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TITRE DE </a:t>
            </a:r>
            <a:br>
              <a:rPr lang="en-US" dirty="0" smtClean="0"/>
            </a:br>
            <a:r>
              <a:rPr lang="en-US" dirty="0" smtClean="0"/>
              <a:t>LA CONFÉRENCE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4149079"/>
            <a:ext cx="8890000" cy="1434093"/>
          </a:xfrm>
          <a:noFill/>
        </p:spPr>
        <p:txBody>
          <a:bodyPr lIns="507600" tIns="381600" rIns="507600" bIns="381600" anchor="b" anchorCtr="0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Sous </a:t>
            </a:r>
            <a:r>
              <a:rPr lang="en-US" dirty="0" err="1" smtClean="0"/>
              <a:t>titre</a:t>
            </a:r>
            <a:endParaRPr lang="fr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320566" y="5565337"/>
            <a:ext cx="1548000" cy="3168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79D17C-55F7-4C7A-A463-BDD94869E00A}" type="datetime1">
              <a:rPr lang="fr-CA" smtClean="0"/>
              <a:pPr/>
              <a:t>2017-11-23</a:t>
            </a:fld>
            <a:endParaRPr lang="fr-CA"/>
          </a:p>
        </p:txBody>
      </p:sp>
      <p:pic>
        <p:nvPicPr>
          <p:cNvPr id="14" name="Image 13" descr="lg Faculte-sciences-externe-CO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4928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16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lonnes blan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g Faculte-sciences-externe-NOI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50800"/>
            <a:ext cx="3373770" cy="721279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04818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>
                <a:solidFill>
                  <a:prstClr val="white"/>
                </a:solidFill>
              </a:rPr>
              <a:pPr/>
              <a:t>‹N°›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5587200"/>
            <a:ext cx="7757368" cy="316800"/>
          </a:xfrm>
        </p:spPr>
        <p:txBody>
          <a:bodyPr vert="horz" lIns="507600" tIns="45720" rIns="9144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fr-CA" dirty="0" smtClean="0">
                <a:solidFill>
                  <a:prstClr val="white"/>
                </a:solidFill>
              </a:rPr>
              <a:t>TITRE DE </a:t>
            </a:r>
            <a:r>
              <a:rPr lang="fr-CA" cap="all" dirty="0" smtClean="0">
                <a:solidFill>
                  <a:prstClr val="white"/>
                </a:solidFill>
              </a:rPr>
              <a:t>LA</a:t>
            </a:r>
            <a:r>
              <a:rPr lang="fr-CA" dirty="0" smtClean="0">
                <a:solidFill>
                  <a:prstClr val="white"/>
                </a:solidFill>
              </a:rPr>
              <a:t> CONFÉRENCE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12552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076848" y="-1503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741144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2552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076848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741144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</p:spTree>
    <p:extLst>
      <p:ext uri="{BB962C8B-B14F-4D97-AF65-F5344CB8AC3E}">
        <p14:creationId xmlns:p14="http://schemas.microsoft.com/office/powerpoint/2010/main" val="2057644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 descr="lg Faculte-sciences-externe-CO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49280"/>
            <a:ext cx="3373770" cy="721279"/>
          </a:xfrm>
          <a:prstGeom prst="rect">
            <a:avLst/>
          </a:prstGeom>
        </p:spPr>
      </p:pic>
      <p:pic>
        <p:nvPicPr>
          <p:cNvPr id="11" name="Image 10" descr="PPT-comm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8890000" cy="57472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8890000" cy="4149080"/>
          </a:xfrm>
          <a:noFill/>
        </p:spPr>
        <p:txBody>
          <a:bodyPr lIns="507600" tIns="1015200" rIns="507600" bIns="0" anchor="t" anchorCtr="0">
            <a:normAutofit/>
          </a:bodyPr>
          <a:lstStyle>
            <a:lvl1pPr algn="l">
              <a:defRPr sz="5600" b="1" cap="all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49079"/>
            <a:ext cx="8890000" cy="1434093"/>
          </a:xfrm>
          <a:noFill/>
        </p:spPr>
        <p:txBody>
          <a:bodyPr lIns="507600" tIns="381600" rIns="507600" bIns="381600" anchor="b" anchorCtr="0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C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320566" y="5565337"/>
            <a:ext cx="1548000" cy="3168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0BC2EC-A15F-4F60-9FCE-C7DB23D1DE61}" type="datetime1">
              <a:rPr lang="fr-CA" smtClean="0">
                <a:solidFill>
                  <a:prstClr val="white"/>
                </a:solidFill>
              </a:rPr>
              <a:pPr/>
              <a:t>2017-11-23</a:t>
            </a:fld>
            <a:endParaRPr lang="fr-CA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0171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accent2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924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cap="all" dirty="0" smtClean="0"/>
              <a:t>TITRE</a:t>
            </a:r>
            <a:r>
              <a:rPr lang="fr-CA" dirty="0" smtClean="0"/>
              <a:t> DE LA CONFÉRENCE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8890000" cy="5589240"/>
          </a:xfrm>
          <a:noFill/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smtClean="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2pPr>
            <a:lvl3pPr>
              <a:defRPr lang="en-US" sz="2800" smtClean="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3pPr>
            <a:lvl4pPr>
              <a:defRPr lang="en-US" sz="2800" smtClean="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4pPr>
            <a:lvl5pPr>
              <a:defRPr lang="fr-CA" sz="2800">
                <a:solidFill>
                  <a:srgbClr val="E6920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13" name="Image 12" descr="lg Faculte-sciences-externe-CO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4928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79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photo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>
          <a:xfrm>
            <a:off x="-1" y="0"/>
            <a:ext cx="5597129" cy="5587200"/>
          </a:xfrm>
          <a:prstGeom prst="rect">
            <a:avLst/>
          </a:prstGeom>
          <a:solidFill>
            <a:schemeClr val="accent2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10000" y="5585948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5597128" cy="5587200"/>
          </a:xfrm>
          <a:noFill/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 marL="507600" indent="0">
              <a:buNone/>
              <a:defRPr lang="en-US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613174" y="0"/>
            <a:ext cx="3276000" cy="5587200"/>
          </a:xfrm>
        </p:spPr>
        <p:txBody>
          <a:bodyPr/>
          <a:lstStyle/>
          <a:p>
            <a:endParaRPr lang="fr-CA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924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cap="all" dirty="0" smtClean="0"/>
              <a:t>TITRE</a:t>
            </a:r>
            <a:r>
              <a:rPr lang="fr-CA" dirty="0" smtClean="0"/>
              <a:t> DE LA CONFÉRENCE</a:t>
            </a:r>
            <a:endParaRPr lang="fr-CA" dirty="0"/>
          </a:p>
        </p:txBody>
      </p:sp>
      <p:pic>
        <p:nvPicPr>
          <p:cNvPr id="15" name="Image 14" descr="lg Faculte-sciences-externe-NOI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5080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6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lonnes oran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accent2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558720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dirty="0" smtClean="0"/>
              <a:t>TITRE DE LA </a:t>
            </a:r>
            <a:r>
              <a:rPr lang="fr-CA" cap="all" dirty="0" smtClean="0"/>
              <a:t>CONFÉRENCE</a:t>
            </a:r>
            <a:endParaRPr lang="fr-CA" cap="al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04818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>
                <a:solidFill>
                  <a:prstClr val="white"/>
                </a:solidFill>
              </a:rPr>
              <a:pPr/>
              <a:t>‹N°›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12552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1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076848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2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741144" y="0"/>
            <a:ext cx="2664296" cy="1326821"/>
          </a:xfrm>
        </p:spPr>
        <p:txBody>
          <a:bodyPr tIns="507600">
            <a:normAutofit/>
          </a:bodyPr>
          <a:lstStyle>
            <a:lvl1pPr marL="0" indent="0">
              <a:buNone/>
              <a:defRPr sz="56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3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2552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076848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741144" y="1340768"/>
            <a:ext cx="2638800" cy="4175795"/>
          </a:xfrm>
        </p:spPr>
        <p:txBody>
          <a:bodyPr>
            <a:normAutofit/>
          </a:bodyPr>
          <a:lstStyle>
            <a:lvl1pPr marL="0" indent="0">
              <a:buNone/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pic>
        <p:nvPicPr>
          <p:cNvPr id="22" name="Image 21" descr="lg Faculte-sciences-externe-NOI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5080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379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1" y="5587200"/>
            <a:ext cx="7694341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cap="all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dirty="0" smtClean="0"/>
              <a:t>TITRE DE LA CONFÉRENCE</a:t>
            </a:r>
            <a:endParaRPr lang="fr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0" y="0"/>
            <a:ext cx="8890000" cy="5587200"/>
          </a:xfrm>
          <a:noFill/>
        </p:spPr>
        <p:txBody>
          <a:bodyPr/>
          <a:lstStyle/>
          <a:p>
            <a:endParaRPr lang="fr-CA"/>
          </a:p>
        </p:txBody>
      </p:sp>
      <p:pic>
        <p:nvPicPr>
          <p:cNvPr id="11" name="Image 10" descr="lg Faculte-sciences-externe-NOI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5080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396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8890000" cy="4221088"/>
          </a:xfrm>
          <a:noFill/>
        </p:spPr>
        <p:txBody>
          <a:bodyPr lIns="507600" tIns="1015200" rIns="507600" bIns="0" anchor="t" anchorCtr="0">
            <a:normAutofit/>
          </a:bodyPr>
          <a:lstStyle>
            <a:lvl1pPr algn="l">
              <a:defRPr sz="5600" b="1" cap="all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49079"/>
            <a:ext cx="8890000" cy="1434093"/>
          </a:xfrm>
          <a:solidFill>
            <a:schemeClr val="bg1"/>
          </a:solidFill>
        </p:spPr>
        <p:txBody>
          <a:bodyPr lIns="507600" tIns="381600" rIns="507600" bIns="381600" anchor="b" anchorCtr="0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C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320566" y="5565337"/>
            <a:ext cx="1548000" cy="3168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80EFD7-D632-4F15-92F5-FB3A1B2EBD8C}" type="datetime1">
              <a:rPr lang="fr-CA" smtClean="0">
                <a:solidFill>
                  <a:prstClr val="white"/>
                </a:solidFill>
              </a:rPr>
              <a:pPr/>
              <a:t>2017-11-23</a:t>
            </a:fld>
            <a:endParaRPr lang="fr-CA">
              <a:solidFill>
                <a:prstClr val="white"/>
              </a:solidFill>
            </a:endParaRPr>
          </a:p>
        </p:txBody>
      </p:sp>
      <p:pic>
        <p:nvPicPr>
          <p:cNvPr id="14" name="Image 13" descr="lg Faculte-sciences-externe-CO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4928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74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-1" y="0"/>
            <a:ext cx="8890001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7200"/>
            <a:ext cx="7757368" cy="316800"/>
          </a:xfrm>
        </p:spPr>
        <p:txBody>
          <a:bodyPr vert="horz" lIns="507600" tIns="45720" rIns="9144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dirty="0">
                <a:solidFill>
                  <a:prstClr val="white"/>
                </a:solidFill>
              </a:rPr>
              <a:t>TITRE DE LA CONFÉRENCE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10000" y="5587200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8890000" cy="5517232"/>
          </a:xfrm>
          <a:solidFill>
            <a:schemeClr val="bg1"/>
          </a:solidFill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2pPr>
            <a:lvl3pPr>
              <a:defRPr lang="en-US" sz="2800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3pPr>
            <a:lvl4pPr>
              <a:defRPr lang="en-US" sz="2800" smtClean="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4pPr>
            <a:lvl5pPr>
              <a:defRPr lang="fr-CA" sz="2800">
                <a:solidFill>
                  <a:srgbClr val="90510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15" name="Image 14" descr="lg Faculte-sciences-externe-NOI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5080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1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et photo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587200"/>
            <a:ext cx="8890000" cy="31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10000" y="5585948"/>
            <a:ext cx="1080000" cy="316800"/>
          </a:xfrm>
        </p:spPr>
        <p:txBody>
          <a:bodyPr vert="horz" lIns="91440" tIns="45720" rIns="507600" bIns="45720" rtlCol="0" anchor="ctr"/>
          <a:lstStyle>
            <a:lvl1pPr>
              <a:defRPr lang="fr-CA" sz="1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D68B89D-13AA-4925-8219-7E0F89A14DF1}" type="slidenum">
              <a:rPr>
                <a:solidFill>
                  <a:prstClr val="white"/>
                </a:solidFill>
              </a:rPr>
              <a:pPr/>
              <a:t>‹N°›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-1" y="0"/>
            <a:ext cx="5597129" cy="558720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1015200" rIns="507600" bIns="0" rtlCol="0" anchor="t" anchorCtr="0"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5597128" cy="5587200"/>
          </a:xfrm>
          <a:solidFill>
            <a:schemeClr val="bg1"/>
          </a:solidFill>
        </p:spPr>
        <p:txBody>
          <a:bodyPr vert="horz" lIns="507600" tIns="1015200" rIns="507600" bIns="381600" rtlCol="0">
            <a:noAutofit/>
          </a:bodyPr>
          <a:lstStyle>
            <a:lvl1pPr>
              <a:defRPr lang="en-US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 marL="507600" indent="-507600">
              <a:buNone/>
              <a:defRPr lang="en-US" sz="19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613174" y="0"/>
            <a:ext cx="3276000" cy="5587200"/>
          </a:xfrm>
        </p:spPr>
        <p:txBody>
          <a:bodyPr/>
          <a:lstStyle/>
          <a:p>
            <a:endParaRPr lang="fr-CA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5589240"/>
            <a:ext cx="7757368" cy="316800"/>
          </a:xfrm>
        </p:spPr>
        <p:txBody>
          <a:bodyPr vert="horz" lIns="507600" tIns="45720" rIns="91440" bIns="45720" rtlCol="0" anchor="ctr"/>
          <a:lstStyle>
            <a:lvl1pPr marL="0" algn="l" defTabSz="914400" rtl="0" eaLnBrk="1" latinLnBrk="0" hangingPunct="1">
              <a:defRPr lang="fr-CA" sz="14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CA" cap="all" dirty="0" smtClean="0"/>
              <a:t>TITRE</a:t>
            </a:r>
            <a:r>
              <a:rPr lang="fr-CA" dirty="0" smtClean="0"/>
              <a:t> DE LA CONFÉRENCE</a:t>
            </a:r>
            <a:endParaRPr lang="fr-CA" dirty="0"/>
          </a:p>
        </p:txBody>
      </p:sp>
      <p:pic>
        <p:nvPicPr>
          <p:cNvPr id="16" name="Image 15" descr="lg Faculte-sciences-externe-NOI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2000" y="5950800"/>
            <a:ext cx="3373770" cy="72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98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356350"/>
            <a:ext cx="2074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46990-001F-40B3-91AB-AA278C012992}" type="datetime1">
              <a:rPr lang="fr-CA" smtClean="0"/>
              <a:pPr/>
              <a:t>2017-11-23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6888" y="6356350"/>
            <a:ext cx="2816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smtClean="0"/>
              <a:t>TITRE DE LA CONFÉRENCE</a:t>
            </a: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70638" y="6356350"/>
            <a:ext cx="2074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B89D-13AA-4925-8219-7E0F89A14DF1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341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356350"/>
            <a:ext cx="2074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CF9ED-D3A7-4400-A1C6-EDBD7237043E}" type="datetime1">
              <a:rPr lang="fr-CA" smtClean="0">
                <a:solidFill>
                  <a:prstClr val="black">
                    <a:tint val="75000"/>
                  </a:prstClr>
                </a:solidFill>
              </a:rPr>
              <a:pPr/>
              <a:t>2017-11-23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6888" y="6356350"/>
            <a:ext cx="2816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 smtClean="0">
                <a:solidFill>
                  <a:prstClr val="black">
                    <a:tint val="75000"/>
                  </a:prstClr>
                </a:solidFill>
              </a:rPr>
              <a:t>TITRE DE LA CONFÉRENCE</a:t>
            </a: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70638" y="6356350"/>
            <a:ext cx="2074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B89D-13AA-4925-8219-7E0F89A14DF1}" type="slidenum">
              <a:rPr lang="fr-CA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9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Mdp</a:t>
            </a:r>
            <a:r>
              <a:rPr lang="en-CA" dirty="0"/>
              <a:t> </a:t>
            </a:r>
            <a:r>
              <a:rPr lang="en-CA" dirty="0" smtClean="0"/>
              <a:t>online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95" y="4190275"/>
            <a:ext cx="8890000" cy="1434093"/>
          </a:xfrm>
        </p:spPr>
        <p:txBody>
          <a:bodyPr>
            <a:normAutofit lnSpcReduction="10000"/>
          </a:bodyPr>
          <a:lstStyle/>
          <a:p>
            <a:pPr algn="r"/>
            <a:r>
              <a:rPr lang="en-CA" dirty="0" smtClean="0">
                <a:solidFill>
                  <a:schemeClr val="accent6">
                    <a:lumMod val="50000"/>
                  </a:schemeClr>
                </a:solidFill>
              </a:rPr>
              <a:t>Chafik EL MAHDAOUI</a:t>
            </a:r>
          </a:p>
          <a:p>
            <a:pPr algn="r"/>
            <a:r>
              <a:rPr lang="en-CA" sz="2200" dirty="0" smtClean="0">
                <a:solidFill>
                  <a:schemeClr val="accent6">
                    <a:lumMod val="50000"/>
                  </a:schemeClr>
                </a:solidFill>
              </a:rPr>
              <a:t>16 </a:t>
            </a:r>
            <a:r>
              <a:rPr lang="en-CA" sz="2200" dirty="0" err="1" smtClean="0">
                <a:solidFill>
                  <a:schemeClr val="accent6">
                    <a:lumMod val="50000"/>
                  </a:schemeClr>
                </a:solidFill>
              </a:rPr>
              <a:t>novembre</a:t>
            </a:r>
            <a:r>
              <a:rPr lang="en-CA" sz="2200" dirty="0" smtClean="0">
                <a:solidFill>
                  <a:schemeClr val="accent6">
                    <a:lumMod val="50000"/>
                  </a:schemeClr>
                </a:solidFill>
              </a:rPr>
              <a:t> 2017</a:t>
            </a:r>
            <a:endParaRPr lang="fr-CA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512" y="1801675"/>
            <a:ext cx="7416824" cy="985320"/>
          </a:xfrm>
          <a:prstGeom prst="rect">
            <a:avLst/>
          </a:prstGeom>
          <a:solidFill>
            <a:schemeClr val="bg1"/>
          </a:solidFill>
        </p:spPr>
        <p:txBody>
          <a:bodyPr vert="horz" lIns="507600" tIns="381600" rIns="507600" bIns="38160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Labeled RTDP: Improving the Convergence of Real-Time Dynamic Programming</a:t>
            </a:r>
          </a:p>
          <a:p>
            <a:r>
              <a:rPr lang="de-DE" sz="1600" b="1" dirty="0">
                <a:solidFill>
                  <a:schemeClr val="accent6">
                    <a:lumMod val="50000"/>
                  </a:schemeClr>
                </a:solidFill>
              </a:rPr>
              <a:t>Bonet, B, </a:t>
            </a:r>
            <a:r>
              <a:rPr lang="de-DE" sz="1600" b="1" dirty="0" err="1">
                <a:solidFill>
                  <a:schemeClr val="accent6">
                    <a:lumMod val="50000"/>
                  </a:schemeClr>
                </a:solidFill>
              </a:rPr>
              <a:t>Geffner</a:t>
            </a:r>
            <a:r>
              <a:rPr lang="de-DE" sz="1600" b="1" dirty="0">
                <a:solidFill>
                  <a:schemeClr val="accent6">
                    <a:lumMod val="50000"/>
                  </a:schemeClr>
                </a:solidFill>
              </a:rPr>
              <a:t>, H. (2003)</a:t>
            </a:r>
            <a:endParaRPr lang="fr-CA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10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290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30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50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0" name="TextBox 48"/>
          <p:cNvSpPr txBox="1"/>
          <p:nvPr/>
        </p:nvSpPr>
        <p:spPr>
          <a:xfrm>
            <a:off x="2007529" y="154482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48"/>
          <p:cNvSpPr txBox="1"/>
          <p:nvPr/>
        </p:nvSpPr>
        <p:spPr>
          <a:xfrm>
            <a:off x="2002371" y="280157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890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11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290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45830" y="206649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30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50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7" name="TextBox 48"/>
          <p:cNvSpPr txBox="1"/>
          <p:nvPr/>
        </p:nvSpPr>
        <p:spPr>
          <a:xfrm>
            <a:off x="2000842" y="2066493"/>
            <a:ext cx="1906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Q1 = 0 + 0,1*5 + 0,9*10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</a:rPr>
              <a:t>Q1 = 9,5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8" name="TextBox 48"/>
          <p:cNvSpPr txBox="1"/>
          <p:nvPr/>
        </p:nvSpPr>
        <p:spPr>
          <a:xfrm>
            <a:off x="617996" y="3540241"/>
            <a:ext cx="1997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Q2 = 0 + 0,1*20 + 0,9*30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</a:rPr>
              <a:t>Q2 = 29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7529" y="154482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8"/>
          <p:cNvSpPr txBox="1"/>
          <p:nvPr/>
        </p:nvSpPr>
        <p:spPr>
          <a:xfrm>
            <a:off x="2007529" y="282643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823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12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290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45830" y="206649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9,5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30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50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7" name="TextBox 48"/>
          <p:cNvSpPr txBox="1"/>
          <p:nvPr/>
        </p:nvSpPr>
        <p:spPr>
          <a:xfrm>
            <a:off x="2000842" y="2066493"/>
            <a:ext cx="1906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Q1 = 0 + 0,1*5 + 0,9*10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</a:rPr>
              <a:t>Q1 = 9,5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8" name="TextBox 48"/>
          <p:cNvSpPr txBox="1"/>
          <p:nvPr/>
        </p:nvSpPr>
        <p:spPr>
          <a:xfrm>
            <a:off x="617996" y="3540241"/>
            <a:ext cx="1997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Q2 = 0 + 0,1*20 + 0,9*30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</a:rPr>
              <a:t>Q2 = 29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7529" y="154482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8"/>
          <p:cNvSpPr txBox="1"/>
          <p:nvPr/>
        </p:nvSpPr>
        <p:spPr>
          <a:xfrm>
            <a:off x="2000842" y="275900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467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13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290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45830" y="206649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9,5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srgbClr val="FF0000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30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50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7529" y="154482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8"/>
          <p:cNvSpPr txBox="1"/>
          <p:nvPr/>
        </p:nvSpPr>
        <p:spPr>
          <a:xfrm>
            <a:off x="2012577" y="285129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48"/>
          <p:cNvSpPr txBox="1"/>
          <p:nvPr/>
        </p:nvSpPr>
        <p:spPr>
          <a:xfrm>
            <a:off x="5552163" y="173067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2" name="TextBox 48"/>
          <p:cNvSpPr txBox="1"/>
          <p:nvPr/>
        </p:nvSpPr>
        <p:spPr>
          <a:xfrm>
            <a:off x="5546511" y="216058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461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14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290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45830" y="206649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9,5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srgbClr val="FF0000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srgbClr val="FF0000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30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50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7" name="TextBox 48"/>
          <p:cNvSpPr txBox="1"/>
          <p:nvPr/>
        </p:nvSpPr>
        <p:spPr>
          <a:xfrm>
            <a:off x="2007529" y="154482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8" name="TextBox 48"/>
          <p:cNvSpPr txBox="1"/>
          <p:nvPr/>
        </p:nvSpPr>
        <p:spPr>
          <a:xfrm>
            <a:off x="2005443" y="29044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14749" y="175481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8"/>
          <p:cNvSpPr txBox="1"/>
          <p:nvPr/>
        </p:nvSpPr>
        <p:spPr>
          <a:xfrm>
            <a:off x="5512167" y="214872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3353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15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251937"/>
            <a:ext cx="5363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Comparaison de RTDP et VI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068" y="3431270"/>
            <a:ext cx="2711918" cy="173806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7008" y="1244341"/>
            <a:ext cx="4195960" cy="316059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40544" y="136398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accent2"/>
                </a:solidFill>
              </a:rPr>
              <a:t>Résultats 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fr-FR" dirty="0" smtClean="0">
                <a:solidFill>
                  <a:schemeClr val="accent2"/>
                </a:solidFill>
              </a:rPr>
              <a:t>fonction</a:t>
            </a:r>
            <a:r>
              <a:rPr lang="en-US" dirty="0" smtClean="0">
                <a:solidFill>
                  <a:schemeClr val="accent2"/>
                </a:solidFill>
              </a:rPr>
              <a:t> du temps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6795" y="2046551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accent2"/>
                </a:solidFill>
              </a:rPr>
              <a:t>Convergence vers un optimal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accent2"/>
                </a:solidFill>
              </a:rPr>
              <a:t>Quelques secondes pour VI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accent2"/>
                </a:solidFill>
              </a:rPr>
              <a:t>Plus de 10 minutes pour RTDP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16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6492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(Bonet and </a:t>
            </a:r>
            <a:r>
              <a:rPr lang="fr-CA" sz="3200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Geffner</a:t>
            </a:r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2003)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2023" y="1340768"/>
            <a:ext cx="74109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RTDP + label « résolu » sur les états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Évite les états déjà visités 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Visites plus d’états différents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Fini lorsque l’état initial est « résolu »</a:t>
            </a:r>
          </a:p>
          <a:p>
            <a:pPr>
              <a:spcBef>
                <a:spcPct val="20000"/>
              </a:spcBef>
            </a:pPr>
            <a:endParaRPr lang="fr-CA" sz="2800" dirty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	Améliorer </a:t>
            </a:r>
            <a:r>
              <a:rPr lang="fr-CA" sz="2800" dirty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la convergence de </a:t>
            </a: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RTDP </a:t>
            </a:r>
            <a:endParaRPr lang="fr-CA" sz="2800" dirty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512852" y="3920857"/>
            <a:ext cx="576064" cy="44424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37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17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39272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 algorithme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784" y="1040416"/>
            <a:ext cx="3316480" cy="449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8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18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5270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algorithme (suite)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5104" y="1472033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chemeClr val="accent2"/>
                </a:solidFill>
              </a:rPr>
              <a:t>CHECKSOLVED : </a:t>
            </a:r>
          </a:p>
          <a:p>
            <a:pPr algn="just"/>
            <a:endParaRPr lang="fr-FR" dirty="0" smtClean="0">
              <a:solidFill>
                <a:schemeClr val="accent2"/>
              </a:solidFill>
            </a:endParaRPr>
          </a:p>
          <a:p>
            <a:pPr algn="just"/>
            <a:r>
              <a:rPr lang="fr-FR" dirty="0" smtClean="0">
                <a:solidFill>
                  <a:schemeClr val="accent2"/>
                </a:solidFill>
              </a:rPr>
              <a:t>Vérifie que tous les états accessibles à partir de  l’état s en appliquant la meilleure action a sont résolus ou ont convergé</a:t>
            </a:r>
          </a:p>
          <a:p>
            <a:pPr algn="just"/>
            <a:endParaRPr lang="fr-FR" dirty="0" smtClean="0">
              <a:solidFill>
                <a:schemeClr val="accent2"/>
              </a:solidFill>
            </a:endParaRPr>
          </a:p>
          <a:p>
            <a:pPr algn="just"/>
            <a:endParaRPr lang="fr-FR" dirty="0">
              <a:solidFill>
                <a:schemeClr val="accent2"/>
              </a:solidFill>
            </a:endParaRPr>
          </a:p>
          <a:p>
            <a:pPr algn="just"/>
            <a:endParaRPr lang="fr-FR" dirty="0" smtClean="0">
              <a:solidFill>
                <a:schemeClr val="accent2"/>
              </a:solidFill>
            </a:endParaRPr>
          </a:p>
          <a:p>
            <a:pPr algn="just"/>
            <a:endParaRPr lang="fr-FR" dirty="0">
              <a:solidFill>
                <a:schemeClr val="accent2"/>
              </a:solidFill>
            </a:endParaRPr>
          </a:p>
          <a:p>
            <a:pPr algn="just"/>
            <a:endParaRPr lang="fr-FR" dirty="0" smtClean="0">
              <a:solidFill>
                <a:schemeClr val="accent2"/>
              </a:solidFill>
            </a:endParaRPr>
          </a:p>
          <a:p>
            <a:pPr algn="just"/>
            <a:endParaRPr lang="fr-FR" dirty="0">
              <a:solidFill>
                <a:schemeClr val="accent2"/>
              </a:solidFill>
            </a:endParaRPr>
          </a:p>
          <a:p>
            <a:pPr algn="just"/>
            <a:endParaRPr lang="fr-FR" dirty="0">
              <a:solidFill>
                <a:schemeClr val="accent2"/>
              </a:solidFill>
            </a:endParaRPr>
          </a:p>
          <a:p>
            <a:pPr algn="just"/>
            <a:r>
              <a:rPr lang="fr-FR" dirty="0" smtClean="0">
                <a:solidFill>
                  <a:schemeClr val="accent2"/>
                </a:solidFill>
              </a:rPr>
              <a:t>Si oui, l’algorithme marque résolu l’état courant et les états accessibles par l’action a</a:t>
            </a:r>
          </a:p>
          <a:p>
            <a:pPr algn="just"/>
            <a:r>
              <a:rPr lang="fr-FR" dirty="0" smtClean="0">
                <a:solidFill>
                  <a:schemeClr val="accent2"/>
                </a:solidFill>
              </a:rPr>
              <a:t>Si non, il les mets à jour (applique l’équation de Bellman)  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2051413" y="3357430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981192" y="2700505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5981191" y="3482159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08501" y="3558746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 flipV="1">
            <a:off x="4575472" y="3064685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>
            <a:off x="4560065" y="3727672"/>
            <a:ext cx="1421125" cy="42081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V="1">
            <a:off x="2644800" y="3645024"/>
            <a:ext cx="1757163" cy="8264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H="1">
            <a:off x="1835388" y="3861129"/>
            <a:ext cx="329378" cy="47181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H="1">
            <a:off x="1607976" y="3686348"/>
            <a:ext cx="443436" cy="41324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H="1" flipV="1">
            <a:off x="1607974" y="3296354"/>
            <a:ext cx="556792" cy="18504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Arc 5"/>
          <p:cNvSpPr/>
          <p:nvPr/>
        </p:nvSpPr>
        <p:spPr>
          <a:xfrm flipH="1">
            <a:off x="1911733" y="3333348"/>
            <a:ext cx="437743" cy="705999"/>
          </a:xfrm>
          <a:prstGeom prst="arc">
            <a:avLst>
              <a:gd name="adj1" fmla="val 15934446"/>
              <a:gd name="adj2" fmla="val 6007898"/>
            </a:avLst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2266795" y="39843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905757" y="340934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Action 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327104" y="3991270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627982" y="2849598"/>
            <a:ext cx="1129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A convergé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455134" y="3166039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89752" y="3333275"/>
            <a:ext cx="85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Coût trop important 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5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19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5270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algorithme (suite)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28" y="1014591"/>
            <a:ext cx="4286250" cy="42767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250" y="1014591"/>
            <a:ext cx="4095750" cy="340995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076848" y="1556792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chemeClr val="accent2"/>
                </a:solidFill>
              </a:rPr>
              <a:t>Vérifie que tous les états accessibles à partir de  l’état s en appliquant la meilleure action a sont résolus ou ont convergé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2324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b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2353" y="836712"/>
            <a:ext cx="7272808" cy="544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Résoudre des </a:t>
            </a:r>
            <a:r>
              <a:rPr lang="fr-CA" sz="2800" dirty="0" err="1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MDPs</a:t>
            </a: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Algorithme long : itération par valeur, itération par politique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RTDP :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ne parcourt pas tout l’ensemble d’états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eut retourner une solution rapidement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L-RTDP : </a:t>
            </a:r>
          </a:p>
          <a:p>
            <a:pPr lvl="1">
              <a:spcBef>
                <a:spcPct val="20000"/>
              </a:spcBef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améliore la convergence de RTDP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CA" sz="19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1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20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4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15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16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17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18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19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0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1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2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1600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21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30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342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22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674437" y="1675656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18,5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373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23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01000" y="1608856"/>
            <a:ext cx="1976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0,1*5 + 0,9 *20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= 18,5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6391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24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01000" y="1608856"/>
            <a:ext cx="1976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0,1*5 + 0,9 *20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= 18,5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5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23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25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13309" y="1476974"/>
            <a:ext cx="2093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0,1*20 + 0,9 *20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= 20 &lt; 41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213582" y="1941745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0,1*5 + 0,9 *45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41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5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6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7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37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26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13309" y="1476974"/>
            <a:ext cx="2093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0,1*20 + 0,9 *20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= 20 &lt; 41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213582" y="1941745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0,1*5 + 0,9 *45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41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4914987" y="521301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5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6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7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2564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27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83201" y="1757079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15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337580" y="3036328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0,1*20 + 0,9 *60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56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4914987" y="521301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2168252" y="1951282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0,1*5 + 0,9 *45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41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69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0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1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2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3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4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5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6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7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824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28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83201" y="1757079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15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337580" y="3036328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0,1*20 + 0,9 *60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56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4914987" y="521301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2168252" y="1951282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0,1*5 + 0,9 *45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41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706555" y="111728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5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6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7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8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621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29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83201" y="1757079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15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337580" y="3036328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0,1*20 + 0,9 *60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56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4914987" y="521301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2168252" y="1951282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0,1*15 + 0,9 *45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42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706555" y="111728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5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6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7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8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5443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3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b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Sommaire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6146" y="1124745"/>
            <a:ext cx="695917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Rappels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MDP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Itération par valeur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Exploration en ligne / hors ligne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RTDP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Principe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Exemple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Limite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L-RTDP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Principe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lphaLcParenR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Exemple</a:t>
            </a: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30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4449" y="281516"/>
            <a:ext cx="379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L-RTDP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– exemple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875637" y="2044988"/>
            <a:ext cx="593387" cy="5751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43" name="TextBox 48"/>
          <p:cNvSpPr txBox="1"/>
          <p:nvPr/>
        </p:nvSpPr>
        <p:spPr>
          <a:xfrm>
            <a:off x="283201" y="1757079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53" name="Line 21"/>
          <p:cNvSpPr>
            <a:spLocks noChangeShapeType="1"/>
          </p:cNvSpPr>
          <p:nvPr/>
        </p:nvSpPr>
        <p:spPr bwMode="auto">
          <a:xfrm flipV="1">
            <a:off x="4818837" y="362957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6" name="Line 21"/>
          <p:cNvSpPr>
            <a:spLocks noChangeShapeType="1"/>
          </p:cNvSpPr>
          <p:nvPr/>
        </p:nvSpPr>
        <p:spPr bwMode="auto">
          <a:xfrm>
            <a:off x="1433311" y="2489985"/>
            <a:ext cx="2028585" cy="207990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Oval 4"/>
          <p:cNvSpPr>
            <a:spLocks noChangeArrowheads="1"/>
          </p:cNvSpPr>
          <p:nvPr/>
        </p:nvSpPr>
        <p:spPr bwMode="auto">
          <a:xfrm>
            <a:off x="7384008" y="106008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8" name="Oval 4"/>
          <p:cNvSpPr>
            <a:spLocks noChangeArrowheads="1"/>
          </p:cNvSpPr>
          <p:nvPr/>
        </p:nvSpPr>
        <p:spPr bwMode="auto">
          <a:xfrm>
            <a:off x="7372963" y="873963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9" name="Oval 4"/>
          <p:cNvSpPr>
            <a:spLocks noChangeArrowheads="1"/>
          </p:cNvSpPr>
          <p:nvPr/>
        </p:nvSpPr>
        <p:spPr bwMode="auto">
          <a:xfrm>
            <a:off x="7384007" y="1688143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0" name="Oval 4"/>
          <p:cNvSpPr>
            <a:spLocks noChangeArrowheads="1"/>
          </p:cNvSpPr>
          <p:nvPr/>
        </p:nvSpPr>
        <p:spPr bwMode="auto">
          <a:xfrm>
            <a:off x="7331642" y="2501272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1" name="Oval 4"/>
          <p:cNvSpPr>
            <a:spLocks noChangeArrowheads="1"/>
          </p:cNvSpPr>
          <p:nvPr/>
        </p:nvSpPr>
        <p:spPr bwMode="auto">
          <a:xfrm>
            <a:off x="4818837" y="504631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1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2" name="Oval 4"/>
          <p:cNvSpPr>
            <a:spLocks noChangeArrowheads="1"/>
          </p:cNvSpPr>
          <p:nvPr/>
        </p:nvSpPr>
        <p:spPr bwMode="auto">
          <a:xfrm>
            <a:off x="4818836" y="1943004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2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246146" y="136287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4" name="Line 21"/>
          <p:cNvSpPr>
            <a:spLocks noChangeShapeType="1"/>
          </p:cNvSpPr>
          <p:nvPr/>
        </p:nvSpPr>
        <p:spPr bwMode="auto">
          <a:xfrm flipV="1">
            <a:off x="5412223" y="385329"/>
            <a:ext cx="1971785" cy="40689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Line 21"/>
          <p:cNvSpPr>
            <a:spLocks noChangeShapeType="1"/>
          </p:cNvSpPr>
          <p:nvPr/>
        </p:nvSpPr>
        <p:spPr bwMode="auto">
          <a:xfrm>
            <a:off x="5343581" y="961394"/>
            <a:ext cx="2029381" cy="23772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6" name="Line 21"/>
          <p:cNvSpPr>
            <a:spLocks noChangeShapeType="1"/>
          </p:cNvSpPr>
          <p:nvPr/>
        </p:nvSpPr>
        <p:spPr bwMode="auto">
          <a:xfrm flipV="1">
            <a:off x="5412224" y="1943003"/>
            <a:ext cx="1971784" cy="211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Line 21"/>
          <p:cNvSpPr>
            <a:spLocks noChangeShapeType="1"/>
          </p:cNvSpPr>
          <p:nvPr/>
        </p:nvSpPr>
        <p:spPr bwMode="auto">
          <a:xfrm>
            <a:off x="5363813" y="2394985"/>
            <a:ext cx="1967829" cy="43144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Line 21"/>
          <p:cNvSpPr>
            <a:spLocks noChangeShapeType="1"/>
          </p:cNvSpPr>
          <p:nvPr/>
        </p:nvSpPr>
        <p:spPr bwMode="auto">
          <a:xfrm flipV="1">
            <a:off x="3413117" y="868811"/>
            <a:ext cx="1405719" cy="50801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9" name="Line 21"/>
          <p:cNvSpPr>
            <a:spLocks noChangeShapeType="1"/>
          </p:cNvSpPr>
          <p:nvPr/>
        </p:nvSpPr>
        <p:spPr bwMode="auto">
          <a:xfrm>
            <a:off x="3397711" y="1531798"/>
            <a:ext cx="1421124" cy="65940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0" name="Line 21"/>
          <p:cNvSpPr>
            <a:spLocks noChangeShapeType="1"/>
          </p:cNvSpPr>
          <p:nvPr/>
        </p:nvSpPr>
        <p:spPr bwMode="auto">
          <a:xfrm flipV="1">
            <a:off x="1482445" y="1449150"/>
            <a:ext cx="1757163" cy="89357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1" name="TextBox 48"/>
          <p:cNvSpPr txBox="1"/>
          <p:nvPr/>
        </p:nvSpPr>
        <p:spPr>
          <a:xfrm>
            <a:off x="4734655" y="166965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15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2" name="TextBox 48"/>
          <p:cNvSpPr txBox="1"/>
          <p:nvPr/>
        </p:nvSpPr>
        <p:spPr>
          <a:xfrm>
            <a:off x="4734655" y="15957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45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3" name="TextBox 48"/>
          <p:cNvSpPr txBox="1"/>
          <p:nvPr/>
        </p:nvSpPr>
        <p:spPr>
          <a:xfrm>
            <a:off x="4324378" y="2203997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5" name="TextBox 48"/>
          <p:cNvSpPr txBox="1"/>
          <p:nvPr/>
        </p:nvSpPr>
        <p:spPr>
          <a:xfrm>
            <a:off x="4324378" y="667704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8" name="TextBox 48"/>
          <p:cNvSpPr txBox="1"/>
          <p:nvPr/>
        </p:nvSpPr>
        <p:spPr>
          <a:xfrm>
            <a:off x="6009347" y="292429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25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79" name="TextBox 48"/>
          <p:cNvSpPr txBox="1"/>
          <p:nvPr/>
        </p:nvSpPr>
        <p:spPr>
          <a:xfrm>
            <a:off x="6017589" y="787792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0" name="TextBox 48"/>
          <p:cNvSpPr txBox="1"/>
          <p:nvPr/>
        </p:nvSpPr>
        <p:spPr>
          <a:xfrm>
            <a:off x="6017589" y="1760517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45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1" name="TextBox 48"/>
          <p:cNvSpPr txBox="1"/>
          <p:nvPr/>
        </p:nvSpPr>
        <p:spPr>
          <a:xfrm>
            <a:off x="6017589" y="230692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82" name="Line 21"/>
          <p:cNvSpPr>
            <a:spLocks noChangeShapeType="1"/>
          </p:cNvSpPr>
          <p:nvPr/>
        </p:nvSpPr>
        <p:spPr bwMode="auto">
          <a:xfrm flipV="1">
            <a:off x="5044339" y="6750315"/>
            <a:ext cx="39559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6" name="Oval 4"/>
          <p:cNvSpPr>
            <a:spLocks noChangeArrowheads="1"/>
          </p:cNvSpPr>
          <p:nvPr/>
        </p:nvSpPr>
        <p:spPr bwMode="auto">
          <a:xfrm>
            <a:off x="7638103" y="4569890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8" name="Oval 4"/>
          <p:cNvSpPr>
            <a:spLocks noChangeArrowheads="1"/>
          </p:cNvSpPr>
          <p:nvPr/>
        </p:nvSpPr>
        <p:spPr bwMode="auto">
          <a:xfrm>
            <a:off x="5051844" y="4560608"/>
            <a:ext cx="593387" cy="5751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4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471648" y="4483612"/>
            <a:ext cx="178016" cy="1725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Line 21"/>
          <p:cNvSpPr>
            <a:spLocks noChangeShapeType="1"/>
          </p:cNvSpPr>
          <p:nvPr/>
        </p:nvSpPr>
        <p:spPr bwMode="auto">
          <a:xfrm>
            <a:off x="5654281" y="4865586"/>
            <a:ext cx="1978875" cy="138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5" name="Line 21"/>
          <p:cNvSpPr>
            <a:spLocks noChangeShapeType="1"/>
          </p:cNvSpPr>
          <p:nvPr/>
        </p:nvSpPr>
        <p:spPr bwMode="auto">
          <a:xfrm>
            <a:off x="3652393" y="4661926"/>
            <a:ext cx="1391945" cy="144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7" name="TextBox 48"/>
          <p:cNvSpPr txBox="1"/>
          <p:nvPr/>
        </p:nvSpPr>
        <p:spPr>
          <a:xfrm>
            <a:off x="4901646" y="420455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V =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198" name="TextBox 48"/>
          <p:cNvSpPr txBox="1"/>
          <p:nvPr/>
        </p:nvSpPr>
        <p:spPr>
          <a:xfrm>
            <a:off x="4549880" y="4820833"/>
            <a:ext cx="452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smtClean="0">
                <a:solidFill>
                  <a:srgbClr val="C0504D"/>
                </a:solidFill>
              </a:rPr>
              <a:t>90%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3" name="TextBox 48"/>
          <p:cNvSpPr txBox="1"/>
          <p:nvPr/>
        </p:nvSpPr>
        <p:spPr>
          <a:xfrm>
            <a:off x="6227618" y="4903884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4" name="Oval 4"/>
          <p:cNvSpPr>
            <a:spLocks noChangeArrowheads="1"/>
          </p:cNvSpPr>
          <p:nvPr/>
        </p:nvSpPr>
        <p:spPr bwMode="auto">
          <a:xfrm>
            <a:off x="7636763" y="3536249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5" name="Oval 4"/>
          <p:cNvSpPr>
            <a:spLocks noChangeArrowheads="1"/>
          </p:cNvSpPr>
          <p:nvPr/>
        </p:nvSpPr>
        <p:spPr bwMode="auto">
          <a:xfrm>
            <a:off x="5050504" y="3526967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noProof="0" dirty="0" smtClean="0">
                <a:solidFill>
                  <a:prstClr val="black"/>
                </a:solidFill>
              </a:rPr>
              <a:t>3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652941" y="3831945"/>
            <a:ext cx="1978875" cy="13838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07" name="TextBox 48"/>
          <p:cNvSpPr txBox="1"/>
          <p:nvPr/>
        </p:nvSpPr>
        <p:spPr>
          <a:xfrm>
            <a:off x="4900306" y="317090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rgbClr val="C0504D"/>
                </a:solidFill>
              </a:rPr>
              <a:t>h = 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8" name="TextBox 48"/>
          <p:cNvSpPr txBox="1"/>
          <p:nvPr/>
        </p:nvSpPr>
        <p:spPr>
          <a:xfrm>
            <a:off x="6226278" y="3870243"/>
            <a:ext cx="784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60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09" name="Line 21"/>
          <p:cNvSpPr>
            <a:spLocks noChangeShapeType="1"/>
          </p:cNvSpPr>
          <p:nvPr/>
        </p:nvSpPr>
        <p:spPr bwMode="auto">
          <a:xfrm flipV="1">
            <a:off x="3638619" y="3847690"/>
            <a:ext cx="1413225" cy="62358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0" name="TextBox 48"/>
          <p:cNvSpPr txBox="1"/>
          <p:nvPr/>
        </p:nvSpPr>
        <p:spPr>
          <a:xfrm>
            <a:off x="4549879" y="365361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>
                <a:solidFill>
                  <a:srgbClr val="C0504D"/>
                </a:solidFill>
              </a:rPr>
              <a:t>1</a:t>
            </a:r>
            <a:r>
              <a:rPr lang="en-US" sz="1200" kern="0" dirty="0" smtClean="0">
                <a:solidFill>
                  <a:srgbClr val="C0504D"/>
                </a:solidFill>
              </a:rPr>
              <a:t>0%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211" name="Line 21"/>
          <p:cNvSpPr>
            <a:spLocks noChangeShapeType="1"/>
          </p:cNvSpPr>
          <p:nvPr/>
        </p:nvSpPr>
        <p:spPr bwMode="auto">
          <a:xfrm>
            <a:off x="1156657" y="2617735"/>
            <a:ext cx="47984" cy="1952155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2" name="Oval 4"/>
          <p:cNvSpPr>
            <a:spLocks noChangeArrowheads="1"/>
          </p:cNvSpPr>
          <p:nvPr/>
        </p:nvSpPr>
        <p:spPr bwMode="auto">
          <a:xfrm>
            <a:off x="885389" y="4584911"/>
            <a:ext cx="593387" cy="575187"/>
          </a:xfrm>
          <a:prstGeom prst="ellips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</a:t>
            </a:r>
            <a:r>
              <a:rPr lang="en-US" sz="2400" kern="0" baseline="-25000" dirty="0">
                <a:solidFill>
                  <a:prstClr val="black"/>
                </a:solidFill>
              </a:rPr>
              <a:t>g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3" name="TextBox 48"/>
          <p:cNvSpPr txBox="1"/>
          <p:nvPr/>
        </p:nvSpPr>
        <p:spPr>
          <a:xfrm>
            <a:off x="309593" y="3637485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n-US" sz="1200" kern="0" dirty="0" err="1" smtClean="0">
                <a:solidFill>
                  <a:srgbClr val="C0504D"/>
                </a:solidFill>
              </a:rPr>
              <a:t>Coût</a:t>
            </a:r>
            <a:r>
              <a:rPr lang="en-US" sz="1200" kern="0" dirty="0" smtClean="0">
                <a:solidFill>
                  <a:srgbClr val="C0504D"/>
                </a:solidFill>
              </a:rPr>
              <a:t> = 1000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252108" y="62440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252526" y="142275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236050" y="2212892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199741" y="303632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476754" y="4083995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476754" y="5118621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86935" y="2546064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TextBox 48"/>
          <p:cNvSpPr txBox="1"/>
          <p:nvPr/>
        </p:nvSpPr>
        <p:spPr>
          <a:xfrm>
            <a:off x="2337580" y="3036328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0,1*20 + 0,9 *60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56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4914987" y="521301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TextBox 48"/>
          <p:cNvSpPr txBox="1"/>
          <p:nvPr/>
        </p:nvSpPr>
        <p:spPr>
          <a:xfrm>
            <a:off x="2168252" y="1951282"/>
            <a:ext cx="17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Q = 0,1*15 + 0,9 *45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C0504D"/>
                </a:solidFill>
              </a:rPr>
              <a:t>= 42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706555" y="1117288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 rot="4374846">
            <a:off x="827106" y="1830033"/>
            <a:ext cx="676126" cy="2029762"/>
          </a:xfrm>
          <a:prstGeom prst="arc">
            <a:avLst>
              <a:gd name="adj1" fmla="val 16760986"/>
              <a:gd name="adj2" fmla="val 348390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ZoneTexte 63"/>
          <p:cNvSpPr txBox="1"/>
          <p:nvPr/>
        </p:nvSpPr>
        <p:spPr>
          <a:xfrm>
            <a:off x="1249597" y="3204256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Coût élevé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061799" y="1664746"/>
            <a:ext cx="857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« Résolu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TextBox 48"/>
          <p:cNvSpPr txBox="1"/>
          <p:nvPr/>
        </p:nvSpPr>
        <p:spPr>
          <a:xfrm>
            <a:off x="2007529" y="15448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7" name="TextBox 48"/>
          <p:cNvSpPr txBox="1"/>
          <p:nvPr/>
        </p:nvSpPr>
        <p:spPr>
          <a:xfrm>
            <a:off x="2007529" y="280342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8" name="TextBox 48"/>
          <p:cNvSpPr txBox="1"/>
          <p:nvPr/>
        </p:nvSpPr>
        <p:spPr>
          <a:xfrm>
            <a:off x="1172330" y="3287255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a03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TextBox 48"/>
          <p:cNvSpPr txBox="1"/>
          <p:nvPr/>
        </p:nvSpPr>
        <p:spPr>
          <a:xfrm>
            <a:off x="5362042" y="36457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0" name="TextBox 48"/>
          <p:cNvSpPr txBox="1"/>
          <p:nvPr/>
        </p:nvSpPr>
        <p:spPr>
          <a:xfrm>
            <a:off x="5341503" y="9374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1" name="TextBox 48"/>
          <p:cNvSpPr txBox="1"/>
          <p:nvPr/>
        </p:nvSpPr>
        <p:spPr>
          <a:xfrm>
            <a:off x="5347197" y="178716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2" name="TextBox 48"/>
          <p:cNvSpPr txBox="1"/>
          <p:nvPr/>
        </p:nvSpPr>
        <p:spPr>
          <a:xfrm>
            <a:off x="5335337" y="254895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a21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3" name="TextBox 48"/>
          <p:cNvSpPr txBox="1"/>
          <p:nvPr/>
        </p:nvSpPr>
        <p:spPr>
          <a:xfrm>
            <a:off x="5645084" y="3497326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a3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4" name="TextBox 48"/>
          <p:cNvSpPr txBox="1"/>
          <p:nvPr/>
        </p:nvSpPr>
        <p:spPr>
          <a:xfrm>
            <a:off x="5621316" y="448126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noProof="0" dirty="0" smtClean="0">
                <a:solidFill>
                  <a:srgbClr val="000000"/>
                </a:solidFill>
              </a:rPr>
              <a:t>a4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043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31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251937"/>
            <a:ext cx="4050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Résultats de L-RTDP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160" y="2530583"/>
            <a:ext cx="2711918" cy="173806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40544" y="1158367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accent2"/>
                </a:solidFill>
              </a:rPr>
              <a:t>Coût moyen 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fr-FR" dirty="0" smtClean="0">
                <a:solidFill>
                  <a:schemeClr val="accent2"/>
                </a:solidFill>
              </a:rPr>
              <a:t>fonction</a:t>
            </a:r>
            <a:r>
              <a:rPr lang="en-US" dirty="0" smtClean="0">
                <a:solidFill>
                  <a:schemeClr val="accent2"/>
                </a:solidFill>
              </a:rPr>
              <a:t> du temps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544" y="1756930"/>
            <a:ext cx="4545595" cy="328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0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32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251937"/>
            <a:ext cx="4050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Résultats de L-RTDP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0544" y="105273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accent2"/>
                </a:solidFill>
              </a:rPr>
              <a:t>Convergence vers un </a:t>
            </a:r>
            <a:r>
              <a:rPr lang="fr-FR" dirty="0">
                <a:solidFill>
                  <a:schemeClr val="accent2"/>
                </a:solidFill>
              </a:rPr>
              <a:t>optimal améliorée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80" y="1844824"/>
            <a:ext cx="8549456" cy="258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TITRE DE LA </a:t>
            </a:r>
            <a:r>
              <a:rPr lang="fr-CA" cap="all" smtClean="0"/>
              <a:t>CONFÉRENCE</a:t>
            </a:r>
            <a:endParaRPr lang="fr-CA" cap="al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 smtClean="0">
                <a:solidFill>
                  <a:prstClr val="white"/>
                </a:solidFill>
              </a:rPr>
              <a:t>4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12552" y="0"/>
            <a:ext cx="4320480" cy="13268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84560" y="1988840"/>
            <a:ext cx="7704856" cy="21602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Ajouter la notion de « label » à RTDP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Améliore la convergence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Trouve un résultat rapidement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converge en temps fini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Processus de labélisation est complexe</a:t>
            </a:r>
          </a:p>
          <a:p>
            <a:endParaRPr lang="fr-FR" sz="15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500" dirty="0" smtClean="0"/>
          </a:p>
        </p:txBody>
      </p:sp>
    </p:spTree>
    <p:extLst>
      <p:ext uri="{BB962C8B-B14F-4D97-AF65-F5344CB8AC3E}">
        <p14:creationId xmlns:p14="http://schemas.microsoft.com/office/powerpoint/2010/main" val="5908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890000" cy="5589240"/>
          </a:xfrm>
        </p:spPr>
        <p:txBody>
          <a:bodyPr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/>
            </a:r>
            <a:br>
              <a:rPr lang="en-CA" b="1" dirty="0" smtClean="0">
                <a:solidFill>
                  <a:schemeClr val="bg1"/>
                </a:solidFill>
              </a:rPr>
            </a:br>
            <a:r>
              <a:rPr lang="en-CA" sz="4000" dirty="0">
                <a:solidFill>
                  <a:schemeClr val="bg1"/>
                </a:solidFill>
              </a:rPr>
              <a:t/>
            </a:r>
            <a:br>
              <a:rPr lang="en-CA" sz="4000" dirty="0">
                <a:solidFill>
                  <a:schemeClr val="bg1"/>
                </a:solidFill>
              </a:rPr>
            </a:br>
            <a:r>
              <a:rPr lang="en-CA" sz="4000" dirty="0" err="1" smtClean="0">
                <a:solidFill>
                  <a:schemeClr val="bg1"/>
                </a:solidFill>
              </a:rPr>
              <a:t>Merci</a:t>
            </a:r>
            <a:r>
              <a:rPr lang="en-CA" sz="4000" dirty="0" smtClean="0">
                <a:solidFill>
                  <a:schemeClr val="bg1"/>
                </a:solidFill>
              </a:rPr>
              <a:t> </a:t>
            </a:r>
            <a:r>
              <a:rPr lang="en-CA" sz="4000" dirty="0">
                <a:solidFill>
                  <a:schemeClr val="bg1"/>
                </a:solidFill>
              </a:rPr>
              <a:t>de </a:t>
            </a:r>
            <a:r>
              <a:rPr lang="en-CA" sz="4000" dirty="0" err="1">
                <a:solidFill>
                  <a:schemeClr val="bg1"/>
                </a:solidFill>
              </a:rPr>
              <a:t>votre</a:t>
            </a:r>
            <a:r>
              <a:rPr lang="en-CA" sz="4000" dirty="0">
                <a:solidFill>
                  <a:schemeClr val="bg1"/>
                </a:solidFill>
              </a:rPr>
              <a:t> </a:t>
            </a:r>
            <a:r>
              <a:rPr lang="en-CA" sz="4000" dirty="0" smtClean="0">
                <a:solidFill>
                  <a:schemeClr val="bg1"/>
                </a:solidFill>
              </a:rPr>
              <a:t>attention</a:t>
            </a:r>
            <a:endParaRPr lang="fr-CA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4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6357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rocessus Décisionnel </a:t>
            </a:r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Markov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9097" y="1124744"/>
            <a:ext cx="6959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9097" y="1783269"/>
            <a:ext cx="695917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Systèmes stochastiques :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Une action = plusieurs états possibles</a:t>
            </a:r>
          </a:p>
          <a:p>
            <a:pPr marL="514350" indent="-514350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Problème d’optimisation</a:t>
            </a:r>
          </a:p>
          <a:p>
            <a:pPr marL="514350" indent="-514350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Formulation par 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Coûts : minimiser le cout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Récompenses : maximiser la récompense</a:t>
            </a:r>
          </a:p>
          <a:p>
            <a:pPr marL="514350" indent="-514350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Une décision : choix d’une action pour un état</a:t>
            </a:r>
          </a:p>
          <a:p>
            <a:pPr marL="514350" indent="-514350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Un plan : ensemble de </a:t>
            </a:r>
            <a:r>
              <a:rPr lang="fr-CA" sz="2000" dirty="0" err="1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decision</a:t>
            </a:r>
            <a:endParaRPr lang="fr-CA" sz="20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5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6357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rocessus Décisionnel </a:t>
            </a:r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Markov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9097" y="1124744"/>
            <a:ext cx="6959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66146" y="1124745"/>
            <a:ext cx="767925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endParaRPr lang="fr-CA" sz="20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endParaRPr lang="fr-CA" sz="2000" dirty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Équation de Bellman (par coût)</a:t>
            </a:r>
          </a:p>
          <a:p>
            <a:pPr lvl="0">
              <a:spcBef>
                <a:spcPct val="20000"/>
              </a:spcBef>
            </a:pPr>
            <a:endParaRPr lang="fr-FR" sz="2000" dirty="0" smtClean="0"/>
          </a:p>
          <a:p>
            <a:pPr lvl="0">
              <a:spcBef>
                <a:spcPct val="20000"/>
              </a:spcBef>
            </a:pPr>
            <a:endParaRPr lang="fr-FR" sz="2000" dirty="0"/>
          </a:p>
          <a:p>
            <a:pPr lvl="0">
              <a:spcBef>
                <a:spcPct val="20000"/>
              </a:spcBef>
            </a:pPr>
            <a:endParaRPr lang="fr-FR" sz="2000" dirty="0" smtClean="0"/>
          </a:p>
          <a:p>
            <a:pPr lvl="0">
              <a:spcBef>
                <a:spcPct val="20000"/>
              </a:spcBef>
            </a:pPr>
            <a:endParaRPr lang="fr-FR" sz="2000" dirty="0"/>
          </a:p>
          <a:p>
            <a:pPr lvl="0">
              <a:spcBef>
                <a:spcPct val="20000"/>
              </a:spcBef>
            </a:pPr>
            <a:endParaRPr lang="fr-FR" sz="2000" dirty="0" smtClean="0"/>
          </a:p>
          <a:p>
            <a:pPr lvl="0">
              <a:spcBef>
                <a:spcPct val="20000"/>
              </a:spcBef>
            </a:pPr>
            <a:endParaRPr lang="fr-FR" sz="2000" dirty="0"/>
          </a:p>
          <a:p>
            <a:pPr lvl="0">
              <a:spcBef>
                <a:spcPct val="20000"/>
              </a:spcBef>
            </a:pPr>
            <a:r>
              <a:rPr lang="fr-FR" sz="2000" dirty="0" smtClean="0">
                <a:solidFill>
                  <a:schemeClr val="accent2"/>
                </a:solidFill>
              </a:rPr>
              <a:t>But : résoudre cette équation pour chaque états</a:t>
            </a:r>
            <a:r>
              <a:rPr lang="fr-FR" sz="2000" dirty="0" smtClean="0"/>
              <a:t> </a:t>
            </a:r>
            <a:r>
              <a:rPr lang="fr-FR" sz="2000" dirty="0"/>
              <a:t>dans chaque état </a:t>
            </a:r>
            <a:r>
              <a:rPr lang="fr-FR" sz="2000" i="1" dirty="0"/>
              <a:t>s </a:t>
            </a:r>
            <a:r>
              <a:rPr lang="fr-FR" sz="2000" dirty="0"/>
              <a:t>une action qui maximise </a:t>
            </a:r>
            <a:r>
              <a:rPr lang="fr-FR" sz="2000" i="1" dirty="0"/>
              <a:t>V*(s). </a:t>
            </a:r>
            <a:endParaRPr lang="fr-FR" sz="2000" dirty="0"/>
          </a:p>
          <a:p>
            <a:r>
              <a:rPr lang="pt-BR" sz="2000" dirty="0"/>
              <a:t>) ' ( ) , , ' ( max ) ( ) ( * ' * s V a s s P s R s V S s A a        </a:t>
            </a:r>
            <a:endParaRPr lang="fr-CA" sz="20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15547"/>
            <a:ext cx="8890000" cy="142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6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3599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Itération par valeur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9097" y="1124744"/>
            <a:ext cx="6959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40544" y="2046971"/>
            <a:ext cx="76792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endParaRPr lang="fr-CA" sz="2000" dirty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Itère sur tous les sommets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Mets à jour la valeur des sommets grâce à l’équation de Bellman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0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Jusqu’à ce que la fonction V converge </a:t>
            </a:r>
          </a:p>
        </p:txBody>
      </p:sp>
    </p:spTree>
    <p:extLst>
      <p:ext uri="{BB962C8B-B14F-4D97-AF65-F5344CB8AC3E}">
        <p14:creationId xmlns:p14="http://schemas.microsoft.com/office/powerpoint/2010/main" val="12665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7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590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b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Exploration en ligne / hors ligne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9096" y="1124744"/>
            <a:ext cx="7410903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Hors ligne 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Calculs tout les états avant de prendre une décision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Exemples : VI, PI …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En ligne 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Prend une décision en fonction de l’état actuel et d’une fonction heuristique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Exemples : RTDP, L-RTDP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CA" sz="2800" dirty="0" smtClean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9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8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4792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(</a:t>
            </a:r>
            <a:r>
              <a:rPr lang="fr-CA" sz="3200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Barto</a:t>
            </a:r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et al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., 1995)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2023" y="1340768"/>
            <a:ext cx="75933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Motivations : 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MDP de grande taille</a:t>
            </a:r>
          </a:p>
          <a:p>
            <a:pPr marL="971550" lvl="1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Obtenir un résultat « à tout moment </a:t>
            </a: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Algorithme glouton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Réalise des essais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rgbClr val="2D7C28"/>
                </a:solidFill>
                <a:latin typeface="Arial" pitchFamily="34" charset="0"/>
                <a:cs typeface="Arial" pitchFamily="34" charset="0"/>
              </a:rPr>
              <a:t>Favorise les trajectoires les plus probables </a:t>
            </a:r>
            <a:endParaRPr lang="fr-CA" sz="2800" dirty="0">
              <a:solidFill>
                <a:srgbClr val="2D7C2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7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prstClr val="white"/>
                </a:solidFill>
              </a:rPr>
              <a:t>MDP online</a:t>
            </a:r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8B8A-4648-414C-A87E-1F393A5AAF51}" type="slidenum">
              <a:rPr lang="fr-CA" smtClean="0">
                <a:solidFill>
                  <a:prstClr val="white"/>
                </a:solidFill>
              </a:rPr>
              <a:t>9</a:t>
            </a:fld>
            <a:endParaRPr lang="fr-CA" dirty="0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0544" y="404664"/>
            <a:ext cx="3563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RTDP </a:t>
            </a:r>
            <a:r>
              <a:rPr lang="fr-CA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 algorithme</a:t>
            </a:r>
            <a:endParaRPr lang="fr-CA" sz="3200" b="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633" y="989237"/>
            <a:ext cx="5328592" cy="454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3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d coloré">
  <a:themeElements>
    <a:clrScheme name="Sciences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40B239"/>
      </a:accent1>
      <a:accent2>
        <a:srgbClr val="2D7C28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nd blanc">
  <a:themeElements>
    <a:clrScheme name="Sciences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40B239"/>
      </a:accent1>
      <a:accent2>
        <a:srgbClr val="2D7C28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1849</Words>
  <Application>Microsoft Office PowerPoint</Application>
  <PresentationFormat>Personnalisé</PresentationFormat>
  <Paragraphs>889</Paragraphs>
  <Slides>34</Slides>
  <Notes>34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Courier New</vt:lpstr>
      <vt:lpstr>Fond coloré</vt:lpstr>
      <vt:lpstr>Fond blanc</vt:lpstr>
      <vt:lpstr>Mdp online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Merci de votre attention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Cabana -reception</dc:creator>
  <cp:lastModifiedBy>Chafik EL</cp:lastModifiedBy>
  <cp:revision>190</cp:revision>
  <cp:lastPrinted>2012-07-17T15:12:56Z</cp:lastPrinted>
  <dcterms:created xsi:type="dcterms:W3CDTF">2012-08-10T14:24:39Z</dcterms:created>
  <dcterms:modified xsi:type="dcterms:W3CDTF">2017-11-23T14:21:36Z</dcterms:modified>
</cp:coreProperties>
</file>